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28"/>
  </p:notesMasterIdLst>
  <p:handoutMasterIdLst>
    <p:handoutMasterId r:id="rId29"/>
  </p:handoutMasterIdLst>
  <p:sldIdLst>
    <p:sldId id="359" r:id="rId4"/>
    <p:sldId id="365" r:id="rId5"/>
    <p:sldId id="331" r:id="rId6"/>
    <p:sldId id="373" r:id="rId7"/>
    <p:sldId id="348" r:id="rId8"/>
    <p:sldId id="303" r:id="rId9"/>
    <p:sldId id="350" r:id="rId10"/>
    <p:sldId id="351" r:id="rId11"/>
    <p:sldId id="353" r:id="rId12"/>
    <p:sldId id="355" r:id="rId13"/>
    <p:sldId id="357" r:id="rId14"/>
    <p:sldId id="374" r:id="rId15"/>
    <p:sldId id="375" r:id="rId16"/>
    <p:sldId id="284" r:id="rId17"/>
    <p:sldId id="376" r:id="rId18"/>
    <p:sldId id="367" r:id="rId19"/>
    <p:sldId id="378" r:id="rId20"/>
    <p:sldId id="380" r:id="rId21"/>
    <p:sldId id="379" r:id="rId22"/>
    <p:sldId id="366" r:id="rId23"/>
    <p:sldId id="370" r:id="rId24"/>
    <p:sldId id="381" r:id="rId25"/>
    <p:sldId id="363" r:id="rId26"/>
    <p:sldId id="364" r:id="rId27"/>
  </p:sldIdLst>
  <p:sldSz cx="9144000" cy="6858000" type="screen4x3"/>
  <p:notesSz cx="6858000" cy="92360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9" autoAdjust="0"/>
    <p:restoredTop sz="84838" autoAdjust="0"/>
  </p:normalViewPr>
  <p:slideViewPr>
    <p:cSldViewPr>
      <p:cViewPr varScale="1">
        <p:scale>
          <a:sx n="78" d="100"/>
          <a:sy n="78" d="100"/>
        </p:scale>
        <p:origin x="-1734" y="-84"/>
      </p:cViewPr>
      <p:guideLst>
        <p:guide orient="horz" pos="2160"/>
        <p:guide pos="2880"/>
      </p:guideLst>
    </p:cSldViewPr>
  </p:slideViewPr>
  <p:outlineViewPr>
    <p:cViewPr>
      <p:scale>
        <a:sx n="33" d="100"/>
        <a:sy n="33" d="100"/>
      </p:scale>
      <p:origin x="0" y="82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96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61963"/>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B9A133E-728E-4D7E-BE8B-012DA2A7BD0E}" type="datetimeFigureOut">
              <a:rPr lang="en-US"/>
              <a:pPr>
                <a:defRPr/>
              </a:pPr>
              <a:t>10/22/2014</a:t>
            </a:fld>
            <a:endParaRPr lang="en-US"/>
          </a:p>
        </p:txBody>
      </p:sp>
      <p:sp>
        <p:nvSpPr>
          <p:cNvPr id="4" name="Footer Placeholder 3"/>
          <p:cNvSpPr>
            <a:spLocks noGrp="1"/>
          </p:cNvSpPr>
          <p:nvPr>
            <p:ph type="ftr" sz="quarter" idx="2"/>
          </p:nvPr>
        </p:nvSpPr>
        <p:spPr>
          <a:xfrm>
            <a:off x="0" y="8772525"/>
            <a:ext cx="2971800" cy="46196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772525"/>
            <a:ext cx="2971800" cy="461963"/>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0F01E3B-DC98-4841-85C1-EA0B3D517DF0}" type="slidenum">
              <a:rPr lang="en-US"/>
              <a:pPr>
                <a:defRPr/>
              </a:pPr>
              <a:t>‹#›</a:t>
            </a:fld>
            <a:endParaRPr lang="en-US"/>
          </a:p>
        </p:txBody>
      </p:sp>
    </p:spTree>
    <p:extLst>
      <p:ext uri="{BB962C8B-B14F-4D97-AF65-F5344CB8AC3E}">
        <p14:creationId xmlns:p14="http://schemas.microsoft.com/office/powerpoint/2010/main" val="245300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96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1963"/>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D8012F8-D045-47E8-BFDD-F20604F0FC57}" type="datetimeFigureOut">
              <a:rPr lang="en-US"/>
              <a:pPr>
                <a:defRPr/>
              </a:pPr>
              <a:t>10/22/2014</a:t>
            </a:fld>
            <a:endParaRPr lang="en-US"/>
          </a:p>
        </p:txBody>
      </p:sp>
      <p:sp>
        <p:nvSpPr>
          <p:cNvPr id="4" name="Slide Image Placeholder 3"/>
          <p:cNvSpPr>
            <a:spLocks noGrp="1" noRot="1" noChangeAspect="1"/>
          </p:cNvSpPr>
          <p:nvPr>
            <p:ph type="sldImg" idx="2"/>
          </p:nvPr>
        </p:nvSpPr>
        <p:spPr>
          <a:xfrm>
            <a:off x="1120775" y="692150"/>
            <a:ext cx="4616450" cy="34639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87850"/>
            <a:ext cx="5486400" cy="415607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772525"/>
            <a:ext cx="2971800" cy="46196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772525"/>
            <a:ext cx="2971800" cy="461963"/>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7D42458-6F2C-493A-8D78-1484EB10535C}" type="slidenum">
              <a:rPr lang="en-US"/>
              <a:pPr>
                <a:defRPr/>
              </a:pPr>
              <a:t>‹#›</a:t>
            </a:fld>
            <a:endParaRPr lang="en-US"/>
          </a:p>
        </p:txBody>
      </p:sp>
    </p:spTree>
    <p:extLst>
      <p:ext uri="{BB962C8B-B14F-4D97-AF65-F5344CB8AC3E}">
        <p14:creationId xmlns:p14="http://schemas.microsoft.com/office/powerpoint/2010/main" val="33175107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71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A788D-34DD-48B3-ACBB-A1383302935F}" type="slidenum">
              <a:rPr lang="en-US">
                <a:cs typeface="Arial" charset="0"/>
              </a:rPr>
              <a:pPr fontAlgn="base">
                <a:spcBef>
                  <a:spcPct val="0"/>
                </a:spcBef>
                <a:spcAft>
                  <a:spcPct val="0"/>
                </a:spcAft>
                <a:defRPr/>
              </a:pPr>
              <a:t>3</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Blooms-product is determined by the verb.  DOK is determined by the context in which the verb is used and depth of thinking that is required.</a:t>
            </a:r>
          </a:p>
        </p:txBody>
      </p:sp>
      <p:sp>
        <p:nvSpPr>
          <p:cNvPr id="675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8E8652-D248-4F9B-8F6F-C855789ECD37}" type="slidenum">
              <a:rPr lang="en-US">
                <a:cs typeface="Arial" charset="0"/>
              </a:rPr>
              <a:pPr fontAlgn="base">
                <a:spcBef>
                  <a:spcPct val="0"/>
                </a:spcBef>
                <a:spcAft>
                  <a:spcPct val="0"/>
                </a:spcAft>
                <a:defRPr/>
              </a:pPr>
              <a:t>14</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DOK levels are a ceiling, not a target.  We need to question and assess at various levels to gain important information about student learning along the achievement continuum.</a:t>
            </a:r>
          </a:p>
          <a:p>
            <a:pPr eaLnBrk="1" hangingPunct="1">
              <a:spcBef>
                <a:spcPct val="0"/>
              </a:spcBef>
            </a:pPr>
            <a:r>
              <a:rPr lang="en-US" dirty="0" smtClean="0"/>
              <a:t>We can no longer rely solely on “tell-me-what-I-told-you” answers and assessments</a:t>
            </a:r>
          </a:p>
          <a:p>
            <a:pPr eaLnBrk="1" hangingPunct="1">
              <a:spcBef>
                <a:spcPct val="0"/>
              </a:spcBef>
            </a:pPr>
            <a:r>
              <a:rPr lang="en-US" dirty="0" smtClean="0"/>
              <a:t>Use questions, tasks and assessments that require students to explain their answers</a:t>
            </a:r>
          </a:p>
          <a:p>
            <a:pPr eaLnBrk="1" hangingPunct="1">
              <a:spcBef>
                <a:spcPct val="0"/>
              </a:spcBef>
            </a:pPr>
            <a:r>
              <a:rPr lang="en-US" dirty="0" smtClean="0"/>
              <a:t>We need to build questions, tasks and assessments that require the child to read the text to acquire answer</a:t>
            </a:r>
          </a:p>
          <a:p>
            <a:pPr eaLnBrk="1" hangingPunct="1">
              <a:spcBef>
                <a:spcPct val="0"/>
              </a:spcBef>
            </a:pPr>
            <a:r>
              <a:rPr lang="en-US" dirty="0" smtClean="0"/>
              <a:t>We need to have students apply reading, writing, and mathematical skills using challenging content from all subject areas.</a:t>
            </a:r>
          </a:p>
          <a:p>
            <a:pPr eaLnBrk="1" hangingPunct="1">
              <a:spcBef>
                <a:spcPct val="0"/>
              </a:spcBef>
            </a:pPr>
            <a:r>
              <a:rPr lang="en-US" dirty="0" smtClean="0"/>
              <a:t>Use open-ended question formats.</a:t>
            </a:r>
          </a:p>
          <a:p>
            <a:pPr eaLnBrk="1" hangingPunct="1">
              <a:spcBef>
                <a:spcPct val="0"/>
              </a:spcBef>
            </a:pPr>
            <a:r>
              <a:rPr lang="en-US" dirty="0" smtClean="0"/>
              <a:t>We need to create  “demonstrate-and-apply-what-you-have-learned”  questions, tasks and assessments to ensure mastery.</a:t>
            </a:r>
          </a:p>
        </p:txBody>
      </p:sp>
      <p:sp>
        <p:nvSpPr>
          <p:cNvPr id="696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EBE723-6091-4312-9F05-37D6C3573642}"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37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189780-7BDB-4FF8-93C3-867EF190C37E}" type="slidenum">
              <a:rPr lang="en-US">
                <a:cs typeface="Arial" charset="0"/>
              </a:rPr>
              <a:pPr fontAlgn="base">
                <a:spcBef>
                  <a:spcPct val="0"/>
                </a:spcBef>
                <a:spcAft>
                  <a:spcPct val="0"/>
                </a:spcAft>
                <a:defRPr/>
              </a:pPr>
              <a:t>18</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fontAlgn="auto" hangingPunct="1">
              <a:spcBef>
                <a:spcPts val="0"/>
              </a:spcBef>
              <a:spcAft>
                <a:spcPts val="0"/>
              </a:spcAft>
              <a:defRPr/>
            </a:pPr>
            <a:r>
              <a:rPr lang="en-US" dirty="0" smtClean="0"/>
              <a:t>What does wait time mean to you? What do you think of when I say, “Wait time”?</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How did you feel when I waited?</a:t>
            </a:r>
          </a:p>
          <a:p>
            <a:pPr eaLnBrk="1" fontAlgn="auto" hangingPunct="1">
              <a:spcBef>
                <a:spcPts val="0"/>
              </a:spcBef>
              <a:spcAft>
                <a:spcPts val="0"/>
              </a:spcAft>
              <a:defRPr/>
            </a:pPr>
            <a:r>
              <a:rPr lang="en-US" dirty="0" smtClean="0"/>
              <a:t>Research shows that a wait time of 3-5 seconds improves </a:t>
            </a:r>
          </a:p>
          <a:p>
            <a:pPr eaLnBrk="1" fontAlgn="auto" hangingPunct="1">
              <a:spcBef>
                <a:spcPts val="0"/>
              </a:spcBef>
              <a:spcAft>
                <a:spcPts val="0"/>
              </a:spcAft>
              <a:defRPr/>
            </a:pPr>
            <a:endParaRPr lang="en-US" dirty="0" smtClean="0"/>
          </a:p>
          <a:p>
            <a:pPr marL="171450" indent="-171450" eaLnBrk="1" fontAlgn="auto" hangingPunct="1">
              <a:spcBef>
                <a:spcPts val="0"/>
              </a:spcBef>
              <a:spcAft>
                <a:spcPts val="0"/>
              </a:spcAft>
              <a:buFont typeface="Arial"/>
              <a:buChar char="•"/>
              <a:defRPr/>
            </a:pPr>
            <a:r>
              <a:rPr lang="en-US" dirty="0" smtClean="0"/>
              <a:t>Students typically given less than one second to respond to a question </a:t>
            </a:r>
          </a:p>
          <a:p>
            <a:pPr marL="171450" indent="-171450" eaLnBrk="1" fontAlgn="auto" hangingPunct="1">
              <a:spcBef>
                <a:spcPts val="0"/>
              </a:spcBef>
              <a:spcAft>
                <a:spcPts val="0"/>
              </a:spcAft>
              <a:buFont typeface="Arial"/>
              <a:buChar char="•"/>
              <a:defRPr/>
            </a:pPr>
            <a:r>
              <a:rPr lang="en-US" dirty="0" smtClean="0"/>
              <a:t>If teachers pause between three and seven seconds after asking higher-level questions, students respond with more thoughtful answers</a:t>
            </a:r>
          </a:p>
          <a:p>
            <a:pPr marL="171450" indent="-171450" eaLnBrk="1" fontAlgn="auto" hangingPunct="1">
              <a:spcBef>
                <a:spcPts val="0"/>
              </a:spcBef>
              <a:spcAft>
                <a:spcPts val="0"/>
              </a:spcAft>
              <a:buFont typeface="Arial"/>
              <a:buChar char="•"/>
              <a:defRPr/>
            </a:pPr>
            <a:r>
              <a:rPr lang="en-US" dirty="0" smtClean="0"/>
              <a:t>Increasing the wait time from three to seven seconds results in an increase in: 1) the length of student responses, 2) the number of unsolicited responses, 3) the frequency of student questions, 4) the number of responses from less capable children, 5) student-student interactions, and 6) the incidence of speculative responses. </a:t>
            </a:r>
          </a:p>
          <a:p>
            <a:pPr eaLnBrk="1" fontAlgn="auto" hangingPunct="1">
              <a:spcBef>
                <a:spcPts val="0"/>
              </a:spcBef>
              <a:spcAft>
                <a:spcPts val="0"/>
              </a:spcAft>
              <a:defRPr/>
            </a:pPr>
            <a:r>
              <a:rPr lang="en-US" dirty="0" smtClean="0"/>
              <a:t>* The scores of students on academic achievement tests tend to increase. </a:t>
            </a:r>
          </a:p>
          <a:p>
            <a:pPr marL="171450" indent="-171450" eaLnBrk="1" fontAlgn="auto" hangingPunct="1">
              <a:spcBef>
                <a:spcPts val="0"/>
              </a:spcBef>
              <a:spcAft>
                <a:spcPts val="0"/>
              </a:spcAft>
              <a:buFont typeface="Arial"/>
              <a:buChar char="•"/>
              <a:defRPr/>
            </a:pPr>
            <a:r>
              <a:rPr lang="en-US" dirty="0" smtClean="0"/>
              <a:t>Many of these same benefits result when teachers pause after the student's response to a question, and when teachers do not affirm answers immediately.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Teacher behaviors also change</a:t>
            </a:r>
          </a:p>
          <a:p>
            <a:pPr eaLnBrk="1" fontAlgn="auto" hangingPunct="1">
              <a:spcBef>
                <a:spcPts val="0"/>
              </a:spcBef>
              <a:spcAft>
                <a:spcPts val="0"/>
              </a:spcAft>
              <a:defRPr/>
            </a:pPr>
            <a:r>
              <a:rPr lang="en-US" dirty="0" smtClean="0"/>
              <a:t>* Their questioning strategies tend to be more varied and flexible.</a:t>
            </a:r>
            <a:br>
              <a:rPr lang="en-US" dirty="0" smtClean="0"/>
            </a:br>
            <a:r>
              <a:rPr lang="en-US" dirty="0" smtClean="0"/>
              <a:t>* They decrease the quantity and increase the quality and variety of their questions </a:t>
            </a:r>
          </a:p>
          <a:p>
            <a:pPr eaLnBrk="1" fontAlgn="auto" hangingPunct="1">
              <a:spcBef>
                <a:spcPts val="0"/>
              </a:spcBef>
              <a:spcAft>
                <a:spcPts val="0"/>
              </a:spcAft>
              <a:defRPr/>
            </a:pPr>
            <a:r>
              <a:rPr lang="en-US" dirty="0" smtClean="0"/>
              <a:t>* They ask additional questions that require more complex information processing the part of students. </a:t>
            </a:r>
          </a:p>
          <a:p>
            <a:pPr eaLnBrk="1" fontAlgn="auto" hangingPunct="1">
              <a:spcBef>
                <a:spcPts val="0"/>
              </a:spcBef>
              <a:spcAft>
                <a:spcPts val="0"/>
              </a:spcAft>
              <a:defRPr/>
            </a:pPr>
            <a:endParaRPr lang="en-US" dirty="0"/>
          </a:p>
        </p:txBody>
      </p:sp>
      <p:sp>
        <p:nvSpPr>
          <p:cNvPr id="798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E471CA-7E67-40F2-AA2E-88BCFCC45A87}" type="slidenum">
              <a:rPr lang="en-US">
                <a:cs typeface="Arial" charset="0"/>
              </a:rPr>
              <a:pPr fontAlgn="base">
                <a:spcBef>
                  <a:spcPct val="0"/>
                </a:spcBef>
                <a:spcAft>
                  <a:spcPct val="0"/>
                </a:spcAft>
                <a:defRPr/>
              </a:pPr>
              <a:t>22</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mtClean="0">
              <a:latin typeface="Helvetica" pitchFamily="34" charset="0"/>
              <a:ea typeface="ＭＳ Ｐゴシック" pitchFamily="34" charset="-128"/>
              <a:sym typeface="Helvetica" pitchFamily="34" charset="0"/>
            </a:endParaRPr>
          </a:p>
          <a:p>
            <a:pPr eaLnBrk="1" hangingPunct="1">
              <a:spcBef>
                <a:spcPct val="0"/>
              </a:spcBef>
            </a:pPr>
            <a:r>
              <a:rPr lang="en-US" altLang="en-US" smtClean="0">
                <a:latin typeface="Helvetica" pitchFamily="34" charset="0"/>
                <a:ea typeface="ＭＳ Ｐゴシック" pitchFamily="34" charset="-128"/>
                <a:sym typeface="Helvetica" pitchFamily="34" charset="0"/>
              </a:rPr>
              <a:t>DOK is about the cognitive complexity of an item.  Our students must be instructed before they are assessed.  If students are to master a standard which requires a specific cognitive demand, then it is important that instruction is provided in our classrooms that reflects specific types of learning outcomes.</a:t>
            </a:r>
          </a:p>
          <a:p>
            <a:pPr eaLnBrk="1" hangingPunct="1">
              <a:spcBef>
                <a:spcPct val="0"/>
              </a:spcBef>
            </a:pPr>
            <a:endParaRPr lang="en-US" altLang="en-US" smtClean="0">
              <a:latin typeface="Helvetica" pitchFamily="34" charset="0"/>
              <a:ea typeface="ＭＳ Ｐゴシック" pitchFamily="34" charset="-128"/>
              <a:sym typeface="Helvetica" pitchFamily="34" charset="0"/>
            </a:endParaRPr>
          </a:p>
          <a:p>
            <a:pPr eaLnBrk="1" hangingPunct="1">
              <a:spcBef>
                <a:spcPct val="0"/>
              </a:spcBef>
            </a:pPr>
            <a:r>
              <a:rPr lang="en-US" altLang="en-US" smtClean="0">
                <a:latin typeface="Helvetica" pitchFamily="34" charset="0"/>
                <a:ea typeface="ＭＳ Ｐゴシック" pitchFamily="34" charset="-128"/>
                <a:sym typeface="Helvetica" pitchFamily="34" charset="0"/>
              </a:rPr>
              <a:t>It is important to understand that the DOK classification scheme was adopted because it does not require an inference about the skill knowledge, and background of the student, but is based solely on what is being asked cognitively.  The Depth of Knowledge classification scheme classifies assessment items or tasks, not students or student work.</a:t>
            </a:r>
          </a:p>
          <a:p>
            <a:pPr eaLnBrk="1" hangingPunct="1">
              <a:spcBef>
                <a:spcPct val="0"/>
              </a:spcBef>
            </a:pPr>
            <a:endParaRPr lang="en-US" smtClean="0"/>
          </a:p>
        </p:txBody>
      </p:sp>
      <p:sp>
        <p:nvSpPr>
          <p:cNvPr id="501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AA0B65-E71E-4837-B115-563A2D758E4D}"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2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40665D-AA2F-42F7-9764-ACD68B7B1FFC}" type="slidenum">
              <a:rPr lang="en-US">
                <a:cs typeface="Arial" charset="0"/>
              </a:rPr>
              <a:pPr fontAlgn="base">
                <a:spcBef>
                  <a:spcPct val="0"/>
                </a:spcBef>
                <a:spcAft>
                  <a:spcPct val="0"/>
                </a:spcAft>
                <a:defRPr/>
              </a:pPr>
              <a:t>6</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969D195-CD7F-4CD1-84BA-5552F2BF21B6}" type="slidenum">
              <a:rPr lang="en-US" smtClean="0">
                <a:latin typeface="Arial" charset="0"/>
                <a:ea typeface="ＭＳ Ｐゴシック" pitchFamily="34" charset="-128"/>
                <a:cs typeface="Arial" charset="0"/>
              </a:rPr>
              <a:pPr fontAlgn="base">
                <a:spcBef>
                  <a:spcPct val="0"/>
                </a:spcBef>
                <a:spcAft>
                  <a:spcPct val="0"/>
                </a:spcAft>
              </a:pPr>
              <a:t>7</a:t>
            </a:fld>
            <a:endParaRPr lang="en-US" smtClean="0">
              <a:latin typeface="Arial" charset="0"/>
              <a:ea typeface="ＭＳ Ｐゴシック" pitchFamily="34" charset="-128"/>
              <a:cs typeface="Arial" charset="0"/>
            </a:endParaRPr>
          </a:p>
        </p:txBody>
      </p:sp>
      <p:sp>
        <p:nvSpPr>
          <p:cNvPr id="54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Sean Elkins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eaLnBrk="1" hangingPunct="1">
              <a:spcBef>
                <a:spcPct val="50000"/>
              </a:spcBef>
              <a:buFontTx/>
              <a:buChar char="•"/>
            </a:pPr>
            <a:r>
              <a:rPr lang="en-US" smtClean="0">
                <a:cs typeface="Times New Roman" pitchFamily="18" charset="0"/>
              </a:rPr>
              <a:t>Requires recall of information, such as a fact, definition, term, or performance of a simple process or procedure</a:t>
            </a:r>
          </a:p>
          <a:p>
            <a:pPr marL="171450" indent="-171450" eaLnBrk="1" hangingPunct="1">
              <a:spcBef>
                <a:spcPct val="0"/>
              </a:spcBef>
              <a:buFontTx/>
              <a:buChar char="•"/>
            </a:pPr>
            <a:r>
              <a:rPr lang="en-US" smtClean="0"/>
              <a:t>May involve use of simple procedures or formulas</a:t>
            </a:r>
          </a:p>
          <a:p>
            <a:pPr marL="171450" indent="-171450" eaLnBrk="1" hangingPunct="1">
              <a:spcBef>
                <a:spcPct val="0"/>
              </a:spcBef>
              <a:buFontTx/>
              <a:buChar char="•"/>
            </a:pPr>
            <a:r>
              <a:rPr lang="en-US" smtClean="0"/>
              <a:t>Student either knows the answer or does. Answer does not need to be figured out” or “solved”</a:t>
            </a:r>
          </a:p>
        </p:txBody>
      </p:sp>
      <p:sp>
        <p:nvSpPr>
          <p:cNvPr id="563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351F2F-1098-47AB-A876-67C142B02D3F}" type="slidenum">
              <a:rPr lang="en-US">
                <a:solidFill>
                  <a:srgbClr val="000000"/>
                </a:solidFill>
                <a:cs typeface="Arial" charset="0"/>
              </a:rPr>
              <a:pPr fontAlgn="base">
                <a:spcBef>
                  <a:spcPct val="0"/>
                </a:spcBef>
                <a:spcAft>
                  <a:spcPct val="0"/>
                </a:spcAft>
                <a:defRPr/>
              </a:pPr>
              <a:t>8</a:t>
            </a:fld>
            <a:endParaRPr lang="en-US">
              <a:solidFill>
                <a:srgbClr val="000000"/>
              </a:solidFill>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7B09CB-4CB1-4792-A10B-C4976EACE3C4}" type="slidenum">
              <a:rPr lang="en-US" smtClean="0">
                <a:latin typeface="Arial" charset="0"/>
                <a:ea typeface="ＭＳ Ｐゴシック" pitchFamily="34" charset="-128"/>
                <a:cs typeface="Arial" charset="0"/>
              </a:rPr>
              <a:pPr fontAlgn="base">
                <a:spcBef>
                  <a:spcPct val="0"/>
                </a:spcBef>
                <a:spcAft>
                  <a:spcPct val="0"/>
                </a:spcAft>
              </a:pPr>
              <a:t>9</a:t>
            </a:fld>
            <a:endParaRPr lang="en-US" smtClean="0">
              <a:latin typeface="Arial" charset="0"/>
              <a:ea typeface="ＭＳ Ｐゴシック" pitchFamily="34" charset="-128"/>
              <a:cs typeface="Arial" charset="0"/>
            </a:endParaRPr>
          </a:p>
        </p:txBody>
      </p:sp>
      <p:sp>
        <p:nvSpPr>
          <p:cNvPr id="583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2" name="Rectangle 3"/>
          <p:cNvSpPr>
            <a:spLocks noGrp="1" noChangeArrowheads="1"/>
          </p:cNvSpPr>
          <p:nvPr>
            <p:ph type="body" idx="1"/>
          </p:nvPr>
        </p:nvSpPr>
        <p:spPr>
          <a:extLst/>
        </p:spPr>
        <p:txBody>
          <a:bodyPr/>
          <a:lstStyle/>
          <a:p>
            <a:pPr marL="457200" indent="-457200" eaLnBrk="1" fontAlgn="auto" hangingPunct="1">
              <a:spcBef>
                <a:spcPct val="50000"/>
              </a:spcBef>
              <a:spcAft>
                <a:spcPts val="0"/>
              </a:spcAft>
              <a:buFont typeface="Arial"/>
              <a:buChar char="•"/>
              <a:defRPr/>
            </a:pPr>
            <a:r>
              <a:rPr lang="en-US" sz="2400" dirty="0" smtClean="0">
                <a:cs typeface="Times New Roman" charset="0"/>
              </a:rPr>
              <a:t>Includes engagement of </a:t>
            </a:r>
            <a:r>
              <a:rPr lang="en-US" sz="2400" b="1" dirty="0" smtClean="0">
                <a:cs typeface="Times New Roman" charset="0"/>
              </a:rPr>
              <a:t>mental processing </a:t>
            </a:r>
            <a:r>
              <a:rPr lang="en-US" sz="2400" dirty="0" smtClean="0">
                <a:cs typeface="Times New Roman" charset="0"/>
              </a:rPr>
              <a:t>beyond recalling or reproducing response </a:t>
            </a:r>
          </a:p>
          <a:p>
            <a:pPr marL="457200" indent="-457200" eaLnBrk="1" fontAlgn="auto" hangingPunct="1">
              <a:spcBef>
                <a:spcPct val="50000"/>
              </a:spcBef>
              <a:spcAft>
                <a:spcPts val="0"/>
              </a:spcAft>
              <a:buFont typeface="Arial"/>
              <a:buChar char="•"/>
              <a:defRPr/>
            </a:pPr>
            <a:r>
              <a:rPr lang="en-US" sz="2400" dirty="0" smtClean="0">
                <a:cs typeface="Times New Roman" charset="0"/>
              </a:rPr>
              <a:t>Items require some decisions as to how to approach question or problem </a:t>
            </a:r>
          </a:p>
          <a:p>
            <a:pPr marL="457200" indent="-457200" eaLnBrk="1" fontAlgn="auto" hangingPunct="1">
              <a:spcBef>
                <a:spcPct val="50000"/>
              </a:spcBef>
              <a:spcAft>
                <a:spcPts val="0"/>
              </a:spcAft>
              <a:buFont typeface="Arial"/>
              <a:buChar char="•"/>
              <a:defRPr/>
            </a:pPr>
            <a:r>
              <a:rPr lang="en-US" sz="2400" dirty="0" smtClean="0">
                <a:solidFill>
                  <a:srgbClr val="0070C0"/>
                </a:solidFill>
                <a:cs typeface="Times New Roman" charset="0"/>
              </a:rPr>
              <a:t>Imply more than one </a:t>
            </a:r>
            <a:r>
              <a:rPr lang="en-US" sz="2400" u="sng" dirty="0" smtClean="0">
                <a:solidFill>
                  <a:srgbClr val="0070C0"/>
                </a:solidFill>
                <a:cs typeface="Times New Roman" charset="0"/>
              </a:rPr>
              <a:t>mental or cognitive</a:t>
            </a:r>
            <a:r>
              <a:rPr lang="en-US" sz="2400" dirty="0" smtClean="0">
                <a:solidFill>
                  <a:srgbClr val="0070C0"/>
                </a:solidFill>
                <a:cs typeface="Times New Roman" charset="0"/>
              </a:rPr>
              <a:t> process/step</a:t>
            </a:r>
            <a:endParaRPr lang="en-US" sz="2400" dirty="0" smtClean="0">
              <a:cs typeface="Times New Roman" charset="0"/>
            </a:endParaRPr>
          </a:p>
          <a:p>
            <a:pPr eaLnBrk="1" fontAlgn="auto" hangingPunct="1">
              <a:spcBef>
                <a:spcPts val="0"/>
              </a:spcBef>
              <a:spcAft>
                <a:spcPts val="0"/>
              </a:spcAft>
              <a:defRPr/>
            </a:pPr>
            <a:endParaRPr lang="en-US" sz="2400" b="1" dirty="0" smtClean="0">
              <a:cs typeface="Times New Roman" charset="0"/>
            </a:endParaRPr>
          </a:p>
          <a:p>
            <a:pPr eaLnBrk="1" fontAlgn="auto" hangingPunct="1">
              <a:spcBef>
                <a:spcPts val="0"/>
              </a:spcBef>
              <a:spcAft>
                <a:spcPts val="0"/>
              </a:spcAft>
              <a:defRPr/>
            </a:pPr>
            <a:endParaRPr lang="en-US" sz="2400" b="1" dirty="0" smtClean="0">
              <a:cs typeface="Times New Roman" charset="0"/>
            </a:endParaRPr>
          </a:p>
          <a:p>
            <a:pPr eaLnBrk="1" fontAlgn="auto" hangingPunct="1">
              <a:spcBef>
                <a:spcPts val="0"/>
              </a:spcBef>
              <a:spcAft>
                <a:spcPts val="0"/>
              </a:spcAft>
              <a:defRPr/>
            </a:pPr>
            <a:r>
              <a:rPr lang="en-US" sz="2400" b="1" dirty="0" smtClean="0">
                <a:cs typeface="Times New Roman" charset="0"/>
              </a:rPr>
              <a:t>The </a:t>
            </a:r>
            <a:r>
              <a:rPr lang="en-US" sz="2400" b="1" dirty="0">
                <a:cs typeface="Times New Roman" charset="0"/>
              </a:rPr>
              <a:t>content knowledge or process involved is more complex than in level 1. </a:t>
            </a:r>
            <a:r>
              <a:rPr lang="en-US" sz="2800" b="1" dirty="0">
                <a:cs typeface="Times New Roman" charset="0"/>
              </a:rPr>
              <a:t>For example, to compare data requires first identifying characteristics of the objects or phenomenon and then grouping or ordering the objects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74A07D-1D9A-48E0-B212-0120B700B07C}" type="slidenum">
              <a:rPr lang="en-US" smtClean="0">
                <a:latin typeface="Arial" charset="0"/>
                <a:ea typeface="ＭＳ Ｐゴシック" pitchFamily="34" charset="-128"/>
                <a:cs typeface="Arial" charset="0"/>
              </a:rPr>
              <a:pPr fontAlgn="base">
                <a:spcBef>
                  <a:spcPct val="0"/>
                </a:spcBef>
                <a:spcAft>
                  <a:spcPct val="0"/>
                </a:spcAft>
              </a:pPr>
              <a:t>10</a:t>
            </a:fld>
            <a:endParaRPr lang="en-US" smtClean="0">
              <a:latin typeface="Arial" charset="0"/>
              <a:ea typeface="ＭＳ Ｐゴシック" pitchFamily="34" charset="-128"/>
              <a:cs typeface="Arial" charset="0"/>
            </a:endParaRPr>
          </a:p>
        </p:txBody>
      </p:sp>
      <p:sp>
        <p:nvSpPr>
          <p:cNvPr id="604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a:extLst/>
        </p:spPr>
        <p:txBody>
          <a:bodyPr/>
          <a:lstStyle/>
          <a:p>
            <a:pPr marL="457200" indent="-457200" eaLnBrk="1" fontAlgn="auto" hangingPunct="1">
              <a:spcBef>
                <a:spcPct val="50000"/>
              </a:spcBef>
              <a:spcAft>
                <a:spcPts val="0"/>
              </a:spcAft>
              <a:buFont typeface="Arial"/>
              <a:buChar char="•"/>
              <a:defRPr/>
            </a:pPr>
            <a:r>
              <a:rPr lang="en-US" sz="2400" dirty="0" smtClean="0">
                <a:latin typeface="Arial" charset="0"/>
              </a:rPr>
              <a:t>Requires </a:t>
            </a:r>
            <a:r>
              <a:rPr lang="en-US" sz="2400" dirty="0" smtClean="0">
                <a:latin typeface="Arial" charset="0"/>
                <a:cs typeface="Times New Roman" charset="0"/>
              </a:rPr>
              <a:t>deep understanding through planning, using evidence, and </a:t>
            </a:r>
            <a:r>
              <a:rPr lang="en-US" sz="2400" dirty="0" smtClean="0">
                <a:solidFill>
                  <a:srgbClr val="0070C0"/>
                </a:solidFill>
                <a:latin typeface="Arial" charset="0"/>
                <a:cs typeface="Times New Roman" charset="0"/>
              </a:rPr>
              <a:t>more demanding </a:t>
            </a:r>
            <a:r>
              <a:rPr lang="en-US" sz="2400" u="sng" dirty="0" smtClean="0">
                <a:solidFill>
                  <a:srgbClr val="0070C0"/>
                </a:solidFill>
                <a:latin typeface="Arial" charset="0"/>
                <a:cs typeface="Times New Roman" charset="0"/>
              </a:rPr>
              <a:t>cognitive</a:t>
            </a:r>
            <a:r>
              <a:rPr lang="en-US" sz="2400" dirty="0" smtClean="0">
                <a:solidFill>
                  <a:srgbClr val="0070C0"/>
                </a:solidFill>
                <a:latin typeface="Arial" charset="0"/>
                <a:cs typeface="Times New Roman" charset="0"/>
              </a:rPr>
              <a:t> reasoning</a:t>
            </a:r>
            <a:r>
              <a:rPr lang="en-US" sz="2400" dirty="0" smtClean="0">
                <a:latin typeface="Arial" charset="0"/>
                <a:cs typeface="Times New Roman" charset="0"/>
              </a:rPr>
              <a:t>. </a:t>
            </a:r>
          </a:p>
          <a:p>
            <a:pPr marL="457200" indent="-457200" eaLnBrk="1" fontAlgn="auto" hangingPunct="1">
              <a:spcBef>
                <a:spcPct val="50000"/>
              </a:spcBef>
              <a:spcAft>
                <a:spcPts val="0"/>
              </a:spcAft>
              <a:buFont typeface="Arial"/>
              <a:buChar char="•"/>
              <a:defRPr/>
            </a:pPr>
            <a:r>
              <a:rPr lang="en-US" sz="2400" dirty="0" smtClean="0">
                <a:latin typeface="Arial" charset="0"/>
                <a:cs typeface="Times New Roman" charset="0"/>
              </a:rPr>
              <a:t>Cognitive demands are complex and abstract</a:t>
            </a:r>
          </a:p>
          <a:p>
            <a:pPr marL="457200" indent="-457200" eaLnBrk="1" fontAlgn="auto" hangingPunct="1">
              <a:spcBef>
                <a:spcPct val="50000"/>
              </a:spcBef>
              <a:spcAft>
                <a:spcPts val="0"/>
              </a:spcAft>
              <a:buFont typeface="Arial"/>
              <a:buChar char="•"/>
              <a:defRPr/>
            </a:pPr>
            <a:r>
              <a:rPr lang="en-US" sz="2400" dirty="0" smtClean="0">
                <a:latin typeface="Arial" charset="0"/>
                <a:cs typeface="Times New Roman" charset="0"/>
              </a:rPr>
              <a:t>Assessment item has multiple possible answers, </a:t>
            </a:r>
            <a:r>
              <a:rPr lang="en-US" sz="2400" dirty="0" smtClean="0">
                <a:solidFill>
                  <a:srgbClr val="0070C0"/>
                </a:solidFill>
                <a:latin typeface="Arial" charset="0"/>
                <a:cs typeface="Times New Roman" charset="0"/>
              </a:rPr>
              <a:t>requires justification for the response.  Multiple steps are required.</a:t>
            </a:r>
            <a:endParaRPr lang="en-US" sz="2400" dirty="0" smtClean="0">
              <a:latin typeface="Arial" charset="0"/>
              <a:cs typeface="Times New Roman" charset="0"/>
            </a:endParaRPr>
          </a:p>
          <a:p>
            <a:pPr eaLnBrk="1" fontAlgn="auto" hangingPunct="1">
              <a:spcBef>
                <a:spcPts val="0"/>
              </a:spcBef>
              <a:spcAft>
                <a:spcPts val="0"/>
              </a:spcAft>
              <a:defRPr/>
            </a:pPr>
            <a:endParaRPr lang="en-US" sz="2400" b="1" dirty="0" smtClean="0">
              <a:cs typeface="Times New Roman" charset="0"/>
            </a:endParaRPr>
          </a:p>
          <a:p>
            <a:pPr eaLnBrk="1" fontAlgn="auto" hangingPunct="1">
              <a:spcBef>
                <a:spcPts val="0"/>
              </a:spcBef>
              <a:spcAft>
                <a:spcPts val="0"/>
              </a:spcAft>
              <a:defRPr/>
            </a:pPr>
            <a:endParaRPr lang="en-US" sz="2400" b="1" dirty="0" smtClean="0">
              <a:cs typeface="Times New Roman" charset="0"/>
            </a:endParaRPr>
          </a:p>
          <a:p>
            <a:pPr eaLnBrk="1" fontAlgn="auto" hangingPunct="1">
              <a:spcBef>
                <a:spcPts val="0"/>
              </a:spcBef>
              <a:spcAft>
                <a:spcPts val="0"/>
              </a:spcAft>
              <a:defRPr/>
            </a:pPr>
            <a:r>
              <a:rPr lang="en-US" sz="2400" b="1" dirty="0" smtClean="0">
                <a:cs typeface="Times New Roman" charset="0"/>
              </a:rPr>
              <a:t>The </a:t>
            </a:r>
            <a:r>
              <a:rPr lang="en-US" sz="2400" b="1" dirty="0">
                <a:cs typeface="Times New Roman" charset="0"/>
              </a:rPr>
              <a:t>complexity does not result only from the fact that there could be multiple answers, a possibility for both Levels 1 and 2, but because the multi-step task requires In most instances, requiring students to explain their thinking is at Level 3; requiring a very simple explanation or a word or two should be at Level 2.</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685F578-6D3A-486B-94E7-EC4AA9342943}" type="slidenum">
              <a:rPr lang="en-US" smtClean="0">
                <a:latin typeface="Arial" charset="0"/>
                <a:ea typeface="ＭＳ Ｐゴシック" pitchFamily="34" charset="-128"/>
                <a:cs typeface="Arial" charset="0"/>
              </a:rPr>
              <a:pPr fontAlgn="base">
                <a:spcBef>
                  <a:spcPct val="0"/>
                </a:spcBef>
                <a:spcAft>
                  <a:spcPct val="0"/>
                </a:spcAft>
              </a:pPr>
              <a:t>11</a:t>
            </a:fld>
            <a:endParaRPr lang="en-US" smtClean="0">
              <a:latin typeface="Arial" charset="0"/>
              <a:ea typeface="ＭＳ Ｐゴシック" pitchFamily="34" charset="-128"/>
              <a:cs typeface="Arial" charset="0"/>
            </a:endParaRPr>
          </a:p>
        </p:txBody>
      </p:sp>
      <p:sp>
        <p:nvSpPr>
          <p:cNvPr id="624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a:extLst/>
        </p:spPr>
        <p:txBody>
          <a:bodyPr/>
          <a:lstStyle/>
          <a:p>
            <a:pPr marL="457200" indent="-457200" eaLnBrk="1" fontAlgn="auto" hangingPunct="1">
              <a:spcBef>
                <a:spcPct val="50000"/>
              </a:spcBef>
              <a:spcAft>
                <a:spcPts val="0"/>
              </a:spcAft>
              <a:buFont typeface="Arial"/>
              <a:buChar char="•"/>
              <a:defRPr/>
            </a:pPr>
            <a:r>
              <a:rPr lang="en-US" sz="1800" dirty="0" smtClean="0"/>
              <a:t>R</a:t>
            </a:r>
            <a:r>
              <a:rPr lang="en-US" sz="1800" dirty="0" smtClean="0">
                <a:cs typeface="Times New Roman" charset="0"/>
              </a:rPr>
              <a:t>equires </a:t>
            </a:r>
            <a:r>
              <a:rPr lang="en-US" sz="1800" u="sng" dirty="0" smtClean="0">
                <a:cs typeface="Times New Roman" charset="0"/>
              </a:rPr>
              <a:t>high cognitive demand</a:t>
            </a:r>
            <a:r>
              <a:rPr lang="en-US" sz="1800" dirty="0" smtClean="0">
                <a:cs typeface="Times New Roman" charset="0"/>
              </a:rPr>
              <a:t> </a:t>
            </a:r>
          </a:p>
          <a:p>
            <a:pPr marL="457200" indent="-457200" eaLnBrk="1" fontAlgn="auto" hangingPunct="1">
              <a:spcBef>
                <a:spcPct val="50000"/>
              </a:spcBef>
              <a:spcAft>
                <a:spcPts val="0"/>
              </a:spcAft>
              <a:buFont typeface="Arial"/>
              <a:buChar char="•"/>
              <a:defRPr/>
            </a:pPr>
            <a:r>
              <a:rPr lang="en-US" sz="1800" dirty="0" smtClean="0">
                <a:solidFill>
                  <a:srgbClr val="3366FF"/>
                </a:solidFill>
                <a:cs typeface="Times New Roman" charset="0"/>
              </a:rPr>
              <a:t>V</a:t>
            </a:r>
            <a:r>
              <a:rPr lang="en-US" sz="1800" dirty="0" smtClean="0">
                <a:solidFill>
                  <a:srgbClr val="0070C0"/>
                </a:solidFill>
                <a:cs typeface="Times New Roman" charset="0"/>
              </a:rPr>
              <a:t>ery complex</a:t>
            </a:r>
            <a:r>
              <a:rPr lang="en-US" sz="1800" dirty="0" smtClean="0">
                <a:cs typeface="Times New Roman" charset="0"/>
              </a:rPr>
              <a:t>:  </a:t>
            </a:r>
            <a:r>
              <a:rPr lang="en-US" sz="1800" dirty="0" smtClean="0">
                <a:solidFill>
                  <a:srgbClr val="3366FF"/>
                </a:solidFill>
                <a:cs typeface="Times New Roman" charset="0"/>
              </a:rPr>
              <a:t>relate</a:t>
            </a:r>
            <a:r>
              <a:rPr lang="en-US" sz="1800" dirty="0" smtClean="0">
                <a:cs typeface="Times New Roman" charset="0"/>
              </a:rPr>
              <a:t> </a:t>
            </a:r>
            <a:r>
              <a:rPr lang="en-US" sz="1800" dirty="0" smtClean="0">
                <a:solidFill>
                  <a:srgbClr val="0070C0"/>
                </a:solidFill>
                <a:cs typeface="Times New Roman" charset="0"/>
              </a:rPr>
              <a:t>ideas </a:t>
            </a:r>
            <a:r>
              <a:rPr lang="en-US" sz="1800" i="1" dirty="0" smtClean="0">
                <a:solidFill>
                  <a:srgbClr val="0070C0"/>
                </a:solidFill>
                <a:cs typeface="Times New Roman" charset="0"/>
              </a:rPr>
              <a:t>within</a:t>
            </a:r>
            <a:r>
              <a:rPr lang="en-US" sz="1800" dirty="0" smtClean="0">
                <a:solidFill>
                  <a:srgbClr val="0070C0"/>
                </a:solidFill>
                <a:cs typeface="Times New Roman" charset="0"/>
              </a:rPr>
              <a:t> content or </a:t>
            </a:r>
            <a:r>
              <a:rPr lang="en-US" sz="1800" i="1" dirty="0" smtClean="0">
                <a:solidFill>
                  <a:srgbClr val="0070C0"/>
                </a:solidFill>
                <a:cs typeface="Times New Roman" charset="0"/>
              </a:rPr>
              <a:t>among</a:t>
            </a:r>
            <a:r>
              <a:rPr lang="en-US" sz="1800" dirty="0" smtClean="0">
                <a:solidFill>
                  <a:srgbClr val="0070C0"/>
                </a:solidFill>
                <a:cs typeface="Times New Roman" charset="0"/>
              </a:rPr>
              <a:t> content areas; select or devise one approach among alternatives on solution </a:t>
            </a:r>
          </a:p>
          <a:p>
            <a:pPr marL="457200" indent="-457200" eaLnBrk="1" fontAlgn="auto" hangingPunct="1">
              <a:spcBef>
                <a:spcPct val="50000"/>
              </a:spcBef>
              <a:spcAft>
                <a:spcPts val="0"/>
              </a:spcAft>
              <a:buFont typeface="Arial"/>
              <a:buChar char="•"/>
              <a:defRPr/>
            </a:pPr>
            <a:r>
              <a:rPr lang="en-US" sz="1800" dirty="0" smtClean="0"/>
              <a:t>Conduct multi-faceted investigations to solve real-world problems with unpredictable solutions </a:t>
            </a:r>
            <a:endParaRPr lang="en-US" sz="1800" dirty="0" smtClean="0">
              <a:solidFill>
                <a:srgbClr val="FF7C80"/>
              </a:solidFill>
              <a:cs typeface="Times New Roman" charset="0"/>
            </a:endParaRPr>
          </a:p>
          <a:p>
            <a:pPr marL="457200" indent="-457200" eaLnBrk="1" fontAlgn="auto" hangingPunct="1">
              <a:spcBef>
                <a:spcPct val="50000"/>
              </a:spcBef>
              <a:spcAft>
                <a:spcPts val="0"/>
              </a:spcAft>
              <a:buFont typeface="Arial"/>
              <a:buChar char="•"/>
              <a:defRPr/>
            </a:pPr>
            <a:r>
              <a:rPr lang="en-US" sz="1800" dirty="0" smtClean="0">
                <a:cs typeface="Times New Roman" charset="0"/>
              </a:rPr>
              <a:t>Often requires an extended period of time</a:t>
            </a:r>
          </a:p>
          <a:p>
            <a:pPr eaLnBrk="1" fontAlgn="auto" hangingPunct="1">
              <a:spcBef>
                <a:spcPts val="0"/>
              </a:spcBef>
              <a:spcAft>
                <a:spcPts val="0"/>
              </a:spcAft>
              <a:defRPr/>
            </a:pPr>
            <a:endParaRPr lang="en-US" sz="1800" b="1" dirty="0" smtClean="0">
              <a:cs typeface="Times New Roman" charset="0"/>
            </a:endParaRPr>
          </a:p>
          <a:p>
            <a:pPr eaLnBrk="1" fontAlgn="auto" hangingPunct="1">
              <a:spcBef>
                <a:spcPts val="0"/>
              </a:spcBef>
              <a:spcAft>
                <a:spcPts val="0"/>
              </a:spcAft>
              <a:defRPr/>
            </a:pPr>
            <a:endParaRPr lang="en-US" sz="1800" b="1" dirty="0" smtClean="0">
              <a:cs typeface="Times New Roman" charset="0"/>
            </a:endParaRPr>
          </a:p>
          <a:p>
            <a:pPr eaLnBrk="1" fontAlgn="auto" hangingPunct="1">
              <a:spcBef>
                <a:spcPts val="0"/>
              </a:spcBef>
              <a:spcAft>
                <a:spcPts val="0"/>
              </a:spcAft>
              <a:defRPr/>
            </a:pPr>
            <a:r>
              <a:rPr lang="en-US" sz="1800" b="1" dirty="0" smtClean="0">
                <a:cs typeface="Times New Roman" charset="0"/>
              </a:rPr>
              <a:t>Many </a:t>
            </a:r>
            <a:r>
              <a:rPr lang="en-US" sz="1800" b="1" dirty="0">
                <a:cs typeface="Times New Roman" charset="0"/>
              </a:rPr>
              <a:t>on-demand assessment instruments will not include any assessment activities that could be classified as Level 4. However, standards, goals, and objectives can be stated in such a way as to expect students to perform extended thinking. </a:t>
            </a:r>
            <a:r>
              <a:rPr lang="ja-JP" altLang="en-US" sz="1800" b="1" dirty="0">
                <a:cs typeface="Times New Roman" charset="0"/>
              </a:rPr>
              <a:t>“</a:t>
            </a:r>
            <a:r>
              <a:rPr lang="en-US" sz="1800" b="1" dirty="0">
                <a:cs typeface="Times New Roman" charset="0"/>
              </a:rPr>
              <a:t>Develop generalizations of the results obtained and the strategies used and apply them to new problem situations,</a:t>
            </a:r>
            <a:r>
              <a:rPr lang="ja-JP" altLang="en-US" sz="1800" b="1" dirty="0">
                <a:cs typeface="Times New Roman" charset="0"/>
              </a:rPr>
              <a:t>”</a:t>
            </a:r>
            <a:r>
              <a:rPr lang="en-US" sz="1800" b="1" dirty="0">
                <a:cs typeface="Times New Roman" charset="0"/>
              </a:rPr>
              <a:t> is an example of a Grade 8 objective that is a Level 4. The extended time period is not a distinguishing factor if the required work is only repetitive and does not require applying significant conceptual understanding and higher-order thinking.  </a:t>
            </a:r>
          </a:p>
          <a:p>
            <a:pPr eaLnBrk="1" fontAlgn="auto" hangingPunct="1">
              <a:spcBef>
                <a:spcPts val="0"/>
              </a:spcBef>
              <a:spcAft>
                <a:spcPts val="0"/>
              </a:spcAft>
              <a:defRPr/>
            </a:pPr>
            <a:endParaRPr lang="en-US" sz="1800" b="1" dirty="0">
              <a:cs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Different standards can be assessed using the same text but different levels of complexity.  Note how the question complexity changes the type of product required.</a:t>
            </a:r>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9A9A9D-0450-4EB6-ACE4-F9EABAC6033D}" type="slidenum">
              <a:rPr lang="en-US">
                <a:cs typeface="Arial" charset="0"/>
              </a:rPr>
              <a:pPr fontAlgn="base">
                <a:spcBef>
                  <a:spcPct val="0"/>
                </a:spcBef>
                <a:spcAft>
                  <a:spcPct val="0"/>
                </a:spcAft>
                <a:defRPr/>
              </a:pPr>
              <a:t>13</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ectangle 21"/>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fld id="{92776680-4FE8-444F-B834-3BC549F98AAF}" type="datetime1">
              <a:rPr lang="en-US"/>
              <a:pPr>
                <a:defRPr/>
              </a:pPr>
              <a:t>10/22/2014</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35664B7A-9798-41A6-A91F-7D723B05F2A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6216E3D-C9CE-4862-8317-C94D12F50876}"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1CEED92-A72F-44E2-B935-AB68E42D432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5" name="Isosceles Triangle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Straight Connector 8"/>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209344B-5668-4517-A2F9-874573AEBDE4}" type="datetime1">
              <a:rPr lang="en-US"/>
              <a:pPr>
                <a:defRPr/>
              </a:pPr>
              <a:t>10/22/2014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611BB18-1548-4E75-8D1E-2BF1072A397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ectangle 21"/>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fld id="{7DA46C99-3732-418F-860E-6D85D340194B}" type="datetime1">
              <a:rPr lang="en-US"/>
              <a:pPr>
                <a:defRPr/>
              </a:pPr>
              <a:t>10/22/2014</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04C38AD8-6B7F-41DF-BD19-C69D3748A25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B5B6887-80E9-4368-B9B2-9E65526D8E76}"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F5F8B4F-E6AA-4F24-819D-D07A6867A1AD}"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solidFill>
                  <a:srgbClr val="DDE9EC"/>
                </a:solidFill>
              </a:defRPr>
            </a:lvl1pPr>
          </a:lstStyle>
          <a:p>
            <a:pPr>
              <a:defRPr/>
            </a:pPr>
            <a:fld id="{AD456DE2-B901-44D9-BDE7-EC8DE378E47F}" type="datetime1">
              <a:rPr lang="en-US"/>
              <a:pPr>
                <a:defRPr/>
              </a:pPr>
              <a:t>10/22/2014</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solidFill>
                  <a:srgbClr val="DDE9EC"/>
                </a:solidFill>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solidFill>
                  <a:srgbClr val="DDE9EC"/>
                </a:solidFill>
              </a:defRPr>
            </a:lvl1pPr>
          </a:lstStyle>
          <a:p>
            <a:pPr>
              <a:defRPr/>
            </a:pPr>
            <a:fld id="{97728239-2D5C-4AD0-A2EF-5EC889C44A0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2260257-BF07-4731-BB53-1D3A642D49A5}" type="datetime1">
              <a:rPr lang="en-US"/>
              <a:pPr>
                <a:defRPr/>
              </a:pPr>
              <a:t>10/22/2014</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D3A63CC6-C39E-4C21-8C0F-E947256CD66D}"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439AC734-FA69-466D-9721-A0F36E9973ED}" type="datetime1">
              <a:rPr lang="en-US"/>
              <a:pPr>
                <a:defRPr/>
              </a:pPr>
              <a:t>10/22/2014</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2BAF1B7C-FF8E-49A7-B6F5-C93CBE763F5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E289372E-8871-4B0D-A01D-C89B2407A65A}" type="datetime1">
              <a:rPr lang="en-US"/>
              <a:pPr>
                <a:defRPr/>
              </a:pPr>
              <a:t>10/22/2014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CCD6BB1E-5EC5-421C-AB55-702B0429DAA5}"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4" name="Date Placeholder 1"/>
          <p:cNvSpPr>
            <a:spLocks noGrp="1"/>
          </p:cNvSpPr>
          <p:nvPr>
            <p:ph type="dt" sz="half" idx="10"/>
          </p:nvPr>
        </p:nvSpPr>
        <p:spPr/>
        <p:txBody>
          <a:bodyPr/>
          <a:lstStyle>
            <a:lvl1pPr>
              <a:defRPr/>
            </a:lvl1pPr>
          </a:lstStyle>
          <a:p>
            <a:pPr>
              <a:defRPr/>
            </a:pPr>
            <a:fld id="{DDEE232F-66EF-4028-9F74-478323689F64}"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2331A5EF-FEB5-446A-8F6F-190532275DD6}"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6" name="Straight Connector 9"/>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7"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AB819213-4CD2-47CD-A651-8343AAE3E8F8}" type="datetime1">
              <a:rPr lang="en-US"/>
              <a:pPr>
                <a:defRPr/>
              </a:pPr>
              <a:t>10/22/2014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25D31F10-1C07-44EC-8BEB-B5E0AFFDEE2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FE2D8F1-AFDF-4F0C-84D1-5175751F2B05}"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593A528-F21F-47D9-B9CA-363B688E1247}"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mn-cs"/>
            </a:endParaRPr>
          </a:p>
        </p:txBody>
      </p:sp>
      <p:sp>
        <p:nvSpPr>
          <p:cNvPr id="6"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solidFill>
                  <a:srgbClr val="DDE9EC"/>
                </a:solidFill>
              </a:defRPr>
            </a:lvl1pPr>
          </a:lstStyle>
          <a:p>
            <a:pPr>
              <a:defRPr/>
            </a:pPr>
            <a:fld id="{ED05F605-FD41-4CFF-B5E8-36D88861DA7F}" type="datetime1">
              <a:rPr lang="en-US"/>
              <a:pPr>
                <a:defRPr/>
              </a:pPr>
              <a:t>10/22/2014</a:t>
            </a:fld>
            <a:endParaRPr lang="en-US"/>
          </a:p>
        </p:txBody>
      </p:sp>
      <p:sp>
        <p:nvSpPr>
          <p:cNvPr id="9" name="Footer Placeholder 5"/>
          <p:cNvSpPr>
            <a:spLocks noGrp="1"/>
          </p:cNvSpPr>
          <p:nvPr>
            <p:ph type="ftr" sz="quarter" idx="11"/>
          </p:nvPr>
        </p:nvSpPr>
        <p:spPr/>
        <p:txBody>
          <a:bodyPr/>
          <a:lstStyle>
            <a:lvl1pPr>
              <a:defRPr>
                <a:solidFill>
                  <a:srgbClr val="DDE9EC"/>
                </a:solidFill>
              </a:defRPr>
            </a:lvl1pPr>
          </a:lstStyle>
          <a:p>
            <a:pPr>
              <a:defRPr/>
            </a:pPr>
            <a:endParaRPr lang="en-US"/>
          </a:p>
        </p:txBody>
      </p:sp>
      <p:sp>
        <p:nvSpPr>
          <p:cNvPr id="10" name="Slide Number Placeholder 6"/>
          <p:cNvSpPr>
            <a:spLocks noGrp="1"/>
          </p:cNvSpPr>
          <p:nvPr>
            <p:ph type="sldNum" sz="quarter" idx="12"/>
          </p:nvPr>
        </p:nvSpPr>
        <p:spPr/>
        <p:txBody>
          <a:bodyPr/>
          <a:lstStyle>
            <a:lvl1pPr>
              <a:defRPr>
                <a:solidFill>
                  <a:srgbClr val="DDE9EC"/>
                </a:solidFill>
              </a:defRPr>
            </a:lvl1pPr>
          </a:lstStyle>
          <a:p>
            <a:pPr>
              <a:defRPr/>
            </a:pPr>
            <a:fld id="{D093C726-E9B1-40E8-8EEF-CA82B251471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487B960-C307-47FE-BB9D-70A5ACDF1434}"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AFA2A05-CA53-4F58-9C74-33732B9D2A4E}"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5" name="Isosceles Triangle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Straight Connector 8"/>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94F22FC-33A6-4F8C-AB92-CC9696E6ECED}" type="datetime1">
              <a:rPr lang="en-US"/>
              <a:pPr>
                <a:defRPr/>
              </a:pPr>
              <a:t>10/22/2014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0F18A2F-DB5C-43D8-B797-00C78C75A43F}"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05000"/>
            <a:ext cx="8229600" cy="4114800"/>
          </a:xfrm>
        </p:spPr>
        <p:txBody>
          <a:bodyPr rtlCol="0">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solidFill>
                  <a:schemeClr val="tx2"/>
                </a:solidFill>
              </a:defRPr>
            </a:lvl1pPr>
          </a:lstStyle>
          <a:p>
            <a:pPr>
              <a:defRPr/>
            </a:pPr>
            <a:fld id="{E6B76729-0FB1-4B1F-A4AB-9891B4A0BFBB}" type="datetime1">
              <a:rPr lang="en-US"/>
              <a:pPr>
                <a:defRPr/>
              </a:pPr>
              <a:t>10/22/2014</a:t>
            </a:fld>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solidFill>
                  <a:schemeClr val="tx2"/>
                </a:solidFill>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solidFill>
                  <a:schemeClr val="tx2"/>
                </a:solidFill>
              </a:defRPr>
            </a:lvl1pPr>
          </a:lstStyle>
          <a:p>
            <a:pPr>
              <a:defRPr/>
            </a:pPr>
            <a:fld id="{99C34B38-B2BD-4D58-AD05-1BB66E8012E5}"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ectangle 21"/>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fld id="{79A83FBB-B9D3-40DE-8792-B1718DE7EA05}" type="datetime1">
              <a:rPr lang="en-US"/>
              <a:pPr>
                <a:defRPr/>
              </a:pPr>
              <a:t>10/22/2014</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636A9D2F-373B-4E99-8B7C-D0922B31B6CE}"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28B5AE7-F2B0-4784-A0B1-FD80769BE89F}"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A971678-C072-4F6E-8334-A5CD13E5E8BC}"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solidFill>
                  <a:srgbClr val="DDE9EC"/>
                </a:solidFill>
              </a:defRPr>
            </a:lvl1pPr>
          </a:lstStyle>
          <a:p>
            <a:pPr>
              <a:defRPr/>
            </a:pPr>
            <a:fld id="{52A2E87A-2E8D-41CF-BA23-8748C9AEB1EA}" type="datetime1">
              <a:rPr lang="en-US"/>
              <a:pPr>
                <a:defRPr/>
              </a:pPr>
              <a:t>10/22/2014</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solidFill>
                  <a:srgbClr val="DDE9EC"/>
                </a:solidFill>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solidFill>
                  <a:srgbClr val="DDE9EC"/>
                </a:solidFill>
              </a:defRPr>
            </a:lvl1pPr>
          </a:lstStyle>
          <a:p>
            <a:pPr>
              <a:defRPr/>
            </a:pPr>
            <a:fld id="{26E5BBF8-BB26-4549-929F-774E67D9B2A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D3BB211A-28D8-4D5C-898B-518B9845BBA8}" type="datetime1">
              <a:rPr lang="en-US"/>
              <a:pPr>
                <a:defRPr/>
              </a:pPr>
              <a:t>10/22/2014</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B3BA5A40-3ABC-4E0F-A18E-032ECEFA3E56}"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59301282-6122-4665-9B7A-B58B40C0D92E}" type="datetime1">
              <a:rPr lang="en-US"/>
              <a:pPr>
                <a:defRPr/>
              </a:pPr>
              <a:t>10/22/2014</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FC3B2F8D-2AC8-4E6A-BADE-B1018C2AA3C4}"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6A644A34-AAE3-45FC-AB76-485D146405B0}" type="datetime1">
              <a:rPr lang="en-US"/>
              <a:pPr>
                <a:defRPr/>
              </a:pPr>
              <a:t>10/22/2014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1A5166DF-A85E-457C-8D46-3C1A84CE928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solidFill>
                  <a:srgbClr val="DDE9EC"/>
                </a:solidFill>
              </a:defRPr>
            </a:lvl1pPr>
          </a:lstStyle>
          <a:p>
            <a:pPr>
              <a:defRPr/>
            </a:pPr>
            <a:fld id="{D7EFC06A-C909-4D1D-8E8E-A7253F6DF790}" type="datetime1">
              <a:rPr lang="en-US"/>
              <a:pPr>
                <a:defRPr/>
              </a:pPr>
              <a:t>10/22/2014</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solidFill>
                  <a:srgbClr val="DDE9EC"/>
                </a:solidFill>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solidFill>
                  <a:srgbClr val="DDE9EC"/>
                </a:solidFill>
              </a:defRPr>
            </a:lvl1pPr>
          </a:lstStyle>
          <a:p>
            <a:pPr>
              <a:defRPr/>
            </a:pPr>
            <a:fld id="{31F3EBAE-3EA2-44FC-BDCC-E999959BC4C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4" name="Date Placeholder 1"/>
          <p:cNvSpPr>
            <a:spLocks noGrp="1"/>
          </p:cNvSpPr>
          <p:nvPr>
            <p:ph type="dt" sz="half" idx="10"/>
          </p:nvPr>
        </p:nvSpPr>
        <p:spPr/>
        <p:txBody>
          <a:bodyPr/>
          <a:lstStyle>
            <a:lvl1pPr>
              <a:defRPr/>
            </a:lvl1pPr>
          </a:lstStyle>
          <a:p>
            <a:pPr>
              <a:defRPr/>
            </a:pPr>
            <a:fld id="{64EE1FB2-9789-4F1B-A5E6-33E0804EAA08}"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37F3E7AC-AE03-4074-A7D2-ADDE5A3825D5}"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6" name="Straight Connector 9"/>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7"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B9A668BC-2EE1-488A-BB8F-67D5232B61C5}" type="datetime1">
              <a:rPr lang="en-US"/>
              <a:pPr>
                <a:defRPr/>
              </a:pPr>
              <a:t>10/22/2014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4A256F33-E73F-4F18-8E75-115ECB011DEE}"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mn-cs"/>
            </a:endParaRPr>
          </a:p>
        </p:txBody>
      </p:sp>
      <p:sp>
        <p:nvSpPr>
          <p:cNvPr id="6"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solidFill>
                  <a:srgbClr val="DDE9EC"/>
                </a:solidFill>
              </a:defRPr>
            </a:lvl1pPr>
          </a:lstStyle>
          <a:p>
            <a:pPr>
              <a:defRPr/>
            </a:pPr>
            <a:fld id="{70BBAA53-0D16-4917-A6FD-FB3882A04518}" type="datetime1">
              <a:rPr lang="en-US"/>
              <a:pPr>
                <a:defRPr/>
              </a:pPr>
              <a:t>10/22/2014</a:t>
            </a:fld>
            <a:endParaRPr lang="en-US"/>
          </a:p>
        </p:txBody>
      </p:sp>
      <p:sp>
        <p:nvSpPr>
          <p:cNvPr id="9" name="Footer Placeholder 5"/>
          <p:cNvSpPr>
            <a:spLocks noGrp="1"/>
          </p:cNvSpPr>
          <p:nvPr>
            <p:ph type="ftr" sz="quarter" idx="11"/>
          </p:nvPr>
        </p:nvSpPr>
        <p:spPr/>
        <p:txBody>
          <a:bodyPr/>
          <a:lstStyle>
            <a:lvl1pPr>
              <a:defRPr>
                <a:solidFill>
                  <a:srgbClr val="DDE9EC"/>
                </a:solidFill>
              </a:defRPr>
            </a:lvl1pPr>
          </a:lstStyle>
          <a:p>
            <a:pPr>
              <a:defRPr/>
            </a:pPr>
            <a:endParaRPr lang="en-US"/>
          </a:p>
        </p:txBody>
      </p:sp>
      <p:sp>
        <p:nvSpPr>
          <p:cNvPr id="10" name="Slide Number Placeholder 6"/>
          <p:cNvSpPr>
            <a:spLocks noGrp="1"/>
          </p:cNvSpPr>
          <p:nvPr>
            <p:ph type="sldNum" sz="quarter" idx="12"/>
          </p:nvPr>
        </p:nvSpPr>
        <p:spPr/>
        <p:txBody>
          <a:bodyPr/>
          <a:lstStyle>
            <a:lvl1pPr>
              <a:defRPr>
                <a:solidFill>
                  <a:srgbClr val="DDE9EC"/>
                </a:solidFill>
              </a:defRPr>
            </a:lvl1pPr>
          </a:lstStyle>
          <a:p>
            <a:pPr>
              <a:defRPr/>
            </a:pPr>
            <a:fld id="{E6718162-3A5C-4671-B2FA-4E9667D94D6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6CA1A95-2CC4-493A-9A67-2474D7861091}"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E8ACB46-A7FB-4834-9A31-3CCF947F11F4}"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5" name="Isosceles Triangle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Straight Connector 8"/>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71EACDC-674F-4F5D-B010-07FBF364882C}" type="datetime1">
              <a:rPr lang="en-US"/>
              <a:pPr>
                <a:defRPr/>
              </a:pPr>
              <a:t>10/22/2014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CA61AC9-B20B-40BE-89F2-50CA4649664C}"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05000"/>
            <a:ext cx="8229600" cy="4114800"/>
          </a:xfrm>
        </p:spPr>
        <p:txBody>
          <a:bodyPr rtlCol="0">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solidFill>
                  <a:schemeClr val="tx2"/>
                </a:solidFill>
              </a:defRPr>
            </a:lvl1pPr>
          </a:lstStyle>
          <a:p>
            <a:pPr>
              <a:defRPr/>
            </a:pPr>
            <a:fld id="{17D7706D-5F51-4B75-BA31-22FD8DC45081}" type="datetime1">
              <a:rPr lang="en-US"/>
              <a:pPr>
                <a:defRPr/>
              </a:pPr>
              <a:t>10/22/2014</a:t>
            </a:fld>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solidFill>
                  <a:schemeClr val="tx2"/>
                </a:solidFill>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solidFill>
                  <a:schemeClr val="tx2"/>
                </a:solidFill>
              </a:defRPr>
            </a:lvl1pPr>
          </a:lstStyle>
          <a:p>
            <a:pPr>
              <a:defRPr/>
            </a:pPr>
            <a:fld id="{8B302A30-D46F-4723-9044-0AE37DEA27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5BEB1A7A-ECCB-479D-84A3-5C7BD5A1FEE9}" type="datetime1">
              <a:rPr lang="en-US"/>
              <a:pPr>
                <a:defRPr/>
              </a:pPr>
              <a:t>10/22/2014</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7E278F8-93C5-45F7-85AE-FE67485978B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B1C4752E-CCD5-4F0D-AFE7-2B0E2E8AC19A}" type="datetime1">
              <a:rPr lang="en-US"/>
              <a:pPr>
                <a:defRPr/>
              </a:pPr>
              <a:t>10/22/2014</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22DDD007-A441-4A42-8123-CA59F490132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6C2628E2-B959-4C0B-80C7-9290D8E4B538}" type="datetime1">
              <a:rPr lang="en-US"/>
              <a:pPr>
                <a:defRPr/>
              </a:pPr>
              <a:t>10/22/2014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84753C9A-EA6E-4E7D-8D31-56A0A6FE52A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4" name="Date Placeholder 1"/>
          <p:cNvSpPr>
            <a:spLocks noGrp="1"/>
          </p:cNvSpPr>
          <p:nvPr>
            <p:ph type="dt" sz="half" idx="10"/>
          </p:nvPr>
        </p:nvSpPr>
        <p:spPr/>
        <p:txBody>
          <a:bodyPr/>
          <a:lstStyle>
            <a:lvl1pPr>
              <a:defRPr/>
            </a:lvl1pPr>
          </a:lstStyle>
          <a:p>
            <a:pPr>
              <a:defRPr/>
            </a:pPr>
            <a:fld id="{D1F2BE47-7F93-47A3-9986-F7381ED157C3}" type="datetime1">
              <a:rPr lang="en-US"/>
              <a:pPr>
                <a:defRPr/>
              </a:pPr>
              <a:t>10/22/2014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EB81250A-630B-40BB-B761-A8FD1B6DD76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6" name="Straight Connector 9"/>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mn-cs"/>
            </a:endParaRPr>
          </a:p>
        </p:txBody>
      </p:sp>
      <p:sp>
        <p:nvSpPr>
          <p:cNvPr id="7"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50958AA2-9562-49C5-B562-38678A21E368}" type="datetime1">
              <a:rPr lang="en-US"/>
              <a:pPr>
                <a:defRPr/>
              </a:pPr>
              <a:t>10/22/2014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BB9EF3FC-264C-40B0-BFF3-E08AE1FF2A7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mn-cs"/>
            </a:endParaRPr>
          </a:p>
        </p:txBody>
      </p:sp>
      <p:sp>
        <p:nvSpPr>
          <p:cNvPr id="6"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solidFill>
                  <a:srgbClr val="DDE9EC"/>
                </a:solidFill>
              </a:defRPr>
            </a:lvl1pPr>
          </a:lstStyle>
          <a:p>
            <a:pPr>
              <a:defRPr/>
            </a:pPr>
            <a:fld id="{EEB541AF-71AD-4E1F-8313-23B2FBE78E2E}" type="datetime1">
              <a:rPr lang="en-US"/>
              <a:pPr>
                <a:defRPr/>
              </a:pPr>
              <a:t>10/22/2014</a:t>
            </a:fld>
            <a:endParaRPr lang="en-US"/>
          </a:p>
        </p:txBody>
      </p:sp>
      <p:sp>
        <p:nvSpPr>
          <p:cNvPr id="9" name="Footer Placeholder 5"/>
          <p:cNvSpPr>
            <a:spLocks noGrp="1"/>
          </p:cNvSpPr>
          <p:nvPr>
            <p:ph type="ftr" sz="quarter" idx="11"/>
          </p:nvPr>
        </p:nvSpPr>
        <p:spPr/>
        <p:txBody>
          <a:bodyPr/>
          <a:lstStyle>
            <a:lvl1pPr>
              <a:defRPr>
                <a:solidFill>
                  <a:srgbClr val="DDE9EC"/>
                </a:solidFill>
              </a:defRPr>
            </a:lvl1pPr>
          </a:lstStyle>
          <a:p>
            <a:pPr>
              <a:defRPr/>
            </a:pPr>
            <a:endParaRPr lang="en-US"/>
          </a:p>
        </p:txBody>
      </p:sp>
      <p:sp>
        <p:nvSpPr>
          <p:cNvPr id="10" name="Slide Number Placeholder 6"/>
          <p:cNvSpPr>
            <a:spLocks noGrp="1"/>
          </p:cNvSpPr>
          <p:nvPr>
            <p:ph type="sldNum" sz="quarter" idx="12"/>
          </p:nvPr>
        </p:nvSpPr>
        <p:spPr/>
        <p:txBody>
          <a:bodyPr/>
          <a:lstStyle>
            <a:lvl1pPr>
              <a:defRPr>
                <a:solidFill>
                  <a:srgbClr val="DDE9EC"/>
                </a:solidFill>
              </a:defRPr>
            </a:lvl1pPr>
          </a:lstStyle>
          <a:p>
            <a:pPr>
              <a:defRPr/>
            </a:pPr>
            <a:fld id="{6BB6394D-5634-40D6-B288-B5DA6C608EA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a:solidFill>
                  <a:srgbClr val="464653"/>
                </a:solidFill>
                <a:latin typeface="+mn-lt"/>
                <a:cs typeface="+mn-cs"/>
              </a:defRPr>
            </a:lvl1pPr>
          </a:lstStyle>
          <a:p>
            <a:pPr>
              <a:defRPr/>
            </a:pPr>
            <a:fld id="{5C07DC11-F41F-4064-9426-D6E3D282A5B3}" type="datetime1">
              <a:rPr lang="en-US"/>
              <a:pPr>
                <a:defRPr/>
              </a:pPr>
              <a:t>10/22/2014</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rgbClr val="464653"/>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fontAlgn="auto" latinLnBrk="0" hangingPunct="1">
              <a:spcBef>
                <a:spcPts val="0"/>
              </a:spcBef>
              <a:spcAft>
                <a:spcPts val="0"/>
              </a:spcAft>
              <a:defRPr kumimoji="0" sz="1400">
                <a:solidFill>
                  <a:srgbClr val="464653"/>
                </a:solidFill>
                <a:latin typeface="+mn-lt"/>
                <a:cs typeface="+mn-cs"/>
              </a:defRPr>
            </a:lvl1pPr>
          </a:lstStyle>
          <a:p>
            <a:pPr>
              <a:defRPr/>
            </a:pPr>
            <a:fld id="{964A70AB-6CCE-4F43-9B0A-B8DB0488F920}" type="slidenum">
              <a:rPr lang="en-US"/>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08" r:id="rId2"/>
    <p:sldLayoutId id="2147483721" r:id="rId3"/>
    <p:sldLayoutId id="2147483709" r:id="rId4"/>
    <p:sldLayoutId id="2147483710" r:id="rId5"/>
    <p:sldLayoutId id="2147483722" r:id="rId6"/>
    <p:sldLayoutId id="2147483723" r:id="rId7"/>
    <p:sldLayoutId id="2147483724" r:id="rId8"/>
    <p:sldLayoutId id="2147483725" r:id="rId9"/>
    <p:sldLayoutId id="2147483711" r:id="rId10"/>
    <p:sldLayoutId id="2147483726" r:id="rId11"/>
  </p:sldLayoutIdLst>
  <p:hf sldNum="0" hdr="0" ftr="0" dt="0"/>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3315"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a:solidFill>
                  <a:srgbClr val="464653"/>
                </a:solidFill>
                <a:latin typeface="+mn-lt"/>
                <a:cs typeface="+mn-cs"/>
              </a:defRPr>
            </a:lvl1pPr>
          </a:lstStyle>
          <a:p>
            <a:pPr>
              <a:defRPr/>
            </a:pPr>
            <a:fld id="{A27F7CA4-4C3B-4B90-8E45-9AE815373B8B}" type="datetime1">
              <a:rPr lang="en-US"/>
              <a:pPr>
                <a:defRPr/>
              </a:pPr>
              <a:t>10/22/2014</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rgbClr val="464653"/>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fontAlgn="auto" latinLnBrk="0" hangingPunct="1">
              <a:spcBef>
                <a:spcPts val="0"/>
              </a:spcBef>
              <a:spcAft>
                <a:spcPts val="0"/>
              </a:spcAft>
              <a:defRPr kumimoji="0" sz="1400">
                <a:solidFill>
                  <a:srgbClr val="464653"/>
                </a:solidFill>
                <a:latin typeface="+mn-lt"/>
                <a:cs typeface="+mn-cs"/>
              </a:defRPr>
            </a:lvl1pPr>
          </a:lstStyle>
          <a:p>
            <a:pPr>
              <a:defRPr/>
            </a:pPr>
            <a:fld id="{F40C30CC-DD73-4E5C-B303-2D6ACA7E3F73}" type="slidenum">
              <a:rPr lang="en-US"/>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27" r:id="rId1"/>
    <p:sldLayoutId id="2147483712" r:id="rId2"/>
    <p:sldLayoutId id="2147483728" r:id="rId3"/>
    <p:sldLayoutId id="2147483713" r:id="rId4"/>
    <p:sldLayoutId id="2147483714" r:id="rId5"/>
    <p:sldLayoutId id="2147483729" r:id="rId6"/>
    <p:sldLayoutId id="2147483730" r:id="rId7"/>
    <p:sldLayoutId id="2147483731" r:id="rId8"/>
    <p:sldLayoutId id="2147483732" r:id="rId9"/>
    <p:sldLayoutId id="2147483715" r:id="rId10"/>
    <p:sldLayoutId id="2147483733" r:id="rId11"/>
    <p:sldLayoutId id="2147483734" r:id="rId12"/>
  </p:sldLayoutIdLst>
  <p:hf sldNum="0" hdr="0" ftr="0" dt="0"/>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6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66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a:solidFill>
                  <a:srgbClr val="464653"/>
                </a:solidFill>
                <a:latin typeface="+mn-lt"/>
                <a:cs typeface="+mn-cs"/>
              </a:defRPr>
            </a:lvl1pPr>
          </a:lstStyle>
          <a:p>
            <a:pPr>
              <a:defRPr/>
            </a:pPr>
            <a:fld id="{A74FDEFD-F25E-4D83-9793-27759ACC7F49}" type="datetime1">
              <a:rPr lang="en-US"/>
              <a:pPr>
                <a:defRPr/>
              </a:pPr>
              <a:t>10/22/2014</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rgbClr val="464653"/>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fontAlgn="auto" latinLnBrk="0" hangingPunct="1">
              <a:spcBef>
                <a:spcPts val="0"/>
              </a:spcBef>
              <a:spcAft>
                <a:spcPts val="0"/>
              </a:spcAft>
              <a:defRPr kumimoji="0" sz="1400">
                <a:solidFill>
                  <a:srgbClr val="464653"/>
                </a:solidFill>
                <a:latin typeface="+mn-lt"/>
                <a:cs typeface="+mn-cs"/>
              </a:defRPr>
            </a:lvl1pPr>
          </a:lstStyle>
          <a:p>
            <a:pPr>
              <a:defRPr/>
            </a:pPr>
            <a:fld id="{CA2DF414-C51A-4949-B4CB-34EA1D5136B9}" type="slidenum">
              <a:rPr lang="en-US"/>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mn-cs"/>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35" r:id="rId1"/>
    <p:sldLayoutId id="2147483716" r:id="rId2"/>
    <p:sldLayoutId id="2147483736" r:id="rId3"/>
    <p:sldLayoutId id="2147483717" r:id="rId4"/>
    <p:sldLayoutId id="2147483718" r:id="rId5"/>
    <p:sldLayoutId id="2147483737" r:id="rId6"/>
    <p:sldLayoutId id="2147483738" r:id="rId7"/>
    <p:sldLayoutId id="2147483739" r:id="rId8"/>
    <p:sldLayoutId id="2147483740" r:id="rId9"/>
    <p:sldLayoutId id="2147483719" r:id="rId10"/>
    <p:sldLayoutId id="2147483741" r:id="rId11"/>
    <p:sldLayoutId id="2147483742" r:id="rId12"/>
  </p:sldLayoutIdLst>
  <p:hf sldNum="0" hdr="0" ftr="0" dt="0"/>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tractormac.com/electronic-media/"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86200"/>
            <a:ext cx="7162800" cy="990600"/>
          </a:xfrm>
        </p:spPr>
        <p:txBody>
          <a:bodyPr>
            <a:normAutofit fontScale="90000"/>
          </a:bodyPr>
          <a:lstStyle/>
          <a:p>
            <a:pPr eaLnBrk="1" fontAlgn="auto" hangingPunct="1">
              <a:spcAft>
                <a:spcPts val="0"/>
              </a:spcAft>
              <a:defRPr/>
            </a:pPr>
            <a:r>
              <a:rPr lang="en-US" b="1" dirty="0" smtClean="0"/>
              <a:t>Building Language Based Activities: Digging Below the Surface</a:t>
            </a:r>
            <a:endParaRPr lang="en-US" b="1" dirty="0"/>
          </a:p>
        </p:txBody>
      </p:sp>
      <p:sp>
        <p:nvSpPr>
          <p:cNvPr id="3" name="Subtitle 2"/>
          <p:cNvSpPr>
            <a:spLocks noGrp="1"/>
          </p:cNvSpPr>
          <p:nvPr>
            <p:ph type="subTitle" idx="1"/>
          </p:nvPr>
        </p:nvSpPr>
        <p:spPr/>
        <p:txBody>
          <a:bodyPr>
            <a:normAutofit/>
          </a:bodyPr>
          <a:lstStyle/>
          <a:p>
            <a:pPr eaLnBrk="1" fontAlgn="auto" hangingPunct="1">
              <a:spcAft>
                <a:spcPts val="0"/>
              </a:spcAft>
              <a:buFont typeface="Wingdings 3"/>
              <a:buNone/>
              <a:defRPr/>
            </a:pPr>
            <a:r>
              <a:rPr lang="en-US" dirty="0" smtClean="0"/>
              <a:t>Cindy Shaffer, Stevie Kline, Michael Derman</a:t>
            </a:r>
            <a:endParaRPr lang="en-US" dirty="0"/>
          </a:p>
        </p:txBody>
      </p:sp>
      <p:pic>
        <p:nvPicPr>
          <p:cNvPr id="44035" name="Picture 3" descr="iu.jpeg"/>
          <p:cNvPicPr>
            <a:picLocks noChangeAspect="1"/>
          </p:cNvPicPr>
          <p:nvPr/>
        </p:nvPicPr>
        <p:blipFill>
          <a:blip r:embed="rId2"/>
          <a:srcRect/>
          <a:stretch>
            <a:fillRect/>
          </a:stretch>
        </p:blipFill>
        <p:spPr bwMode="auto">
          <a:xfrm>
            <a:off x="3124200" y="228600"/>
            <a:ext cx="4572000" cy="3324225"/>
          </a:xfrm>
          <a:prstGeom prst="rect">
            <a:avLst/>
          </a:prstGeom>
          <a:noFill/>
          <a:ln w="9525">
            <a:noFill/>
            <a:miter lim="800000"/>
            <a:headEnd/>
            <a:tailEnd/>
          </a:ln>
        </p:spPr>
      </p:pic>
      <p:pic>
        <p:nvPicPr>
          <p:cNvPr id="44036" name="Picture 4" descr="PIIC_Logo.png"/>
          <p:cNvPicPr>
            <a:picLocks noChangeAspect="1"/>
          </p:cNvPicPr>
          <p:nvPr/>
        </p:nvPicPr>
        <p:blipFill>
          <a:blip r:embed="rId3"/>
          <a:srcRect/>
          <a:stretch>
            <a:fillRect/>
          </a:stretch>
        </p:blipFill>
        <p:spPr bwMode="auto">
          <a:xfrm>
            <a:off x="0" y="0"/>
            <a:ext cx="2143125" cy="1520825"/>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228600" y="26988"/>
            <a:ext cx="8305800" cy="1143000"/>
          </a:xfrm>
        </p:spPr>
        <p:txBody>
          <a:bodyPr/>
          <a:lstStyle/>
          <a:p>
            <a:pPr eaLnBrk="1" hangingPunct="1"/>
            <a:r>
              <a:rPr lang="en-US" b="1" smtClean="0"/>
              <a:t>Strategic Thinking:  Level 3</a:t>
            </a:r>
          </a:p>
        </p:txBody>
      </p:sp>
      <p:sp>
        <p:nvSpPr>
          <p:cNvPr id="59394" name="Slide Number Placeholder 4"/>
          <p:cNvSpPr>
            <a:spLocks/>
          </p:cNvSpPr>
          <p:nvPr/>
        </p:nvSpPr>
        <p:spPr bwMode="auto">
          <a:xfrm>
            <a:off x="8531225" y="5648325"/>
            <a:ext cx="549275" cy="396875"/>
          </a:xfrm>
          <a:prstGeom prst="bracketPair">
            <a:avLst>
              <a:gd name="adj" fmla="val 17949"/>
            </a:avLst>
          </a:prstGeom>
          <a:noFill/>
          <a:ln w="19050">
            <a:solidFill>
              <a:srgbClr val="FFFFFF"/>
            </a:solidFill>
            <a:round/>
            <a:headEnd/>
            <a:tailEnd/>
          </a:ln>
        </p:spPr>
        <p:txBody>
          <a:bodyPr lIns="0" tIns="0" rIns="0" bIns="0" anchor="ctr"/>
          <a:lstStyle/>
          <a:p>
            <a:pPr algn="ctr"/>
            <a:fld id="{FCE04641-4333-48C1-A932-EBA6F6D3F2E2}" type="slidenum">
              <a:rPr lang="en-US">
                <a:solidFill>
                  <a:srgbClr val="FFFFFF"/>
                </a:solidFill>
                <a:latin typeface="Gill Sans MT" pitchFamily="34" charset="0"/>
              </a:rPr>
              <a:pPr algn="ctr"/>
              <a:t>10</a:t>
            </a:fld>
            <a:endParaRPr lang="en-US">
              <a:solidFill>
                <a:srgbClr val="FFFFFF"/>
              </a:solidFill>
              <a:latin typeface="Gill Sans MT" pitchFamily="34" charset="0"/>
            </a:endParaRPr>
          </a:p>
        </p:txBody>
      </p:sp>
      <p:pic>
        <p:nvPicPr>
          <p:cNvPr id="59395" name="Picture 2"/>
          <p:cNvPicPr>
            <a:picLocks noChangeAspect="1" noChangeArrowheads="1"/>
          </p:cNvPicPr>
          <p:nvPr/>
        </p:nvPicPr>
        <p:blipFill>
          <a:blip r:embed="rId3"/>
          <a:srcRect/>
          <a:stretch>
            <a:fillRect/>
          </a:stretch>
        </p:blipFill>
        <p:spPr bwMode="auto">
          <a:xfrm>
            <a:off x="2362200" y="1828800"/>
            <a:ext cx="3557588" cy="34194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228600" y="152400"/>
            <a:ext cx="7988300" cy="1012825"/>
          </a:xfrm>
        </p:spPr>
        <p:txBody>
          <a:bodyPr/>
          <a:lstStyle/>
          <a:p>
            <a:pPr eaLnBrk="1" hangingPunct="1"/>
            <a:r>
              <a:rPr lang="en-US" sz="3600" b="1" smtClean="0"/>
              <a:t> Extended Thinking:  Level 4 </a:t>
            </a:r>
          </a:p>
        </p:txBody>
      </p:sp>
      <p:pic>
        <p:nvPicPr>
          <p:cNvPr id="61442" name="Picture 2"/>
          <p:cNvPicPr>
            <a:picLocks noChangeAspect="1" noChangeArrowheads="1"/>
          </p:cNvPicPr>
          <p:nvPr/>
        </p:nvPicPr>
        <p:blipFill>
          <a:blip r:embed="rId3"/>
          <a:srcRect/>
          <a:stretch>
            <a:fillRect/>
          </a:stretch>
        </p:blipFill>
        <p:spPr bwMode="auto">
          <a:xfrm>
            <a:off x="2133600" y="1981200"/>
            <a:ext cx="3865563" cy="2743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pPr eaLnBrk="1" hangingPunct="1"/>
            <a:r>
              <a:rPr lang="en-US" b="1" smtClean="0"/>
              <a:t>DOK Levels Can be Cumulative</a:t>
            </a:r>
          </a:p>
        </p:txBody>
      </p:sp>
      <p:pic>
        <p:nvPicPr>
          <p:cNvPr id="63490" name="Picture 2"/>
          <p:cNvPicPr>
            <a:picLocks noChangeAspect="1" noChangeArrowheads="1"/>
          </p:cNvPicPr>
          <p:nvPr/>
        </p:nvPicPr>
        <p:blipFill>
          <a:blip r:embed="rId2"/>
          <a:srcRect/>
          <a:stretch>
            <a:fillRect/>
          </a:stretch>
        </p:blipFill>
        <p:spPr bwMode="auto">
          <a:xfrm>
            <a:off x="330200" y="1447800"/>
            <a:ext cx="8158163"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2"/>
          <p:cNvPicPr>
            <a:picLocks noChangeAspect="1" noChangeArrowheads="1"/>
          </p:cNvPicPr>
          <p:nvPr/>
        </p:nvPicPr>
        <p:blipFill>
          <a:blip r:embed="rId3"/>
          <a:srcRect/>
          <a:stretch>
            <a:fillRect/>
          </a:stretch>
        </p:blipFill>
        <p:spPr bwMode="auto">
          <a:xfrm>
            <a:off x="261938" y="1371600"/>
            <a:ext cx="8272462" cy="387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txBox="1">
            <a:spLocks/>
          </p:cNvSpPr>
          <p:nvPr/>
        </p:nvSpPr>
        <p:spPr bwMode="auto">
          <a:xfrm>
            <a:off x="1600200" y="461963"/>
            <a:ext cx="5788025" cy="685800"/>
          </a:xfrm>
          <a:prstGeom prst="rect">
            <a:avLst/>
          </a:prstGeom>
          <a:noFill/>
          <a:ln w="9525">
            <a:noFill/>
            <a:miter lim="800000"/>
            <a:headEnd/>
            <a:tailEnd/>
          </a:ln>
        </p:spPr>
        <p:txBody>
          <a:bodyPr anchor="b"/>
          <a:lstStyle/>
          <a:p>
            <a:r>
              <a:rPr lang="en-US" sz="3200" b="1">
                <a:solidFill>
                  <a:schemeClr val="tx2"/>
                </a:solidFill>
                <a:latin typeface="Bookman Old Style" pitchFamily="18" charset="0"/>
              </a:rPr>
              <a:t>It’s not about the verb…</a:t>
            </a:r>
          </a:p>
        </p:txBody>
      </p:sp>
      <p:pic>
        <p:nvPicPr>
          <p:cNvPr id="66562" name="Picture 3"/>
          <p:cNvPicPr>
            <a:picLocks noChangeAspect="1" noChangeArrowheads="1"/>
          </p:cNvPicPr>
          <p:nvPr/>
        </p:nvPicPr>
        <p:blipFill>
          <a:blip r:embed="rId3"/>
          <a:srcRect/>
          <a:stretch>
            <a:fillRect/>
          </a:stretch>
        </p:blipFill>
        <p:spPr bwMode="auto">
          <a:xfrm>
            <a:off x="1447800" y="1905000"/>
            <a:ext cx="5311775" cy="2876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990600"/>
          </a:xfrm>
        </p:spPr>
        <p:txBody>
          <a:bodyPr>
            <a:normAutofit fontScale="90000"/>
          </a:bodyPr>
          <a:lstStyle/>
          <a:p>
            <a:pPr algn="ctr" eaLnBrk="1" fontAlgn="auto" hangingPunct="1">
              <a:spcAft>
                <a:spcPts val="0"/>
              </a:spcAft>
              <a:defRPr/>
            </a:pPr>
            <a:r>
              <a:rPr lang="en-US" b="1" dirty="0" smtClean="0">
                <a:solidFill>
                  <a:schemeClr val="tx1"/>
                </a:solidFill>
              </a:rPr>
              <a:t>How Does DOK Impact the Classroom?</a:t>
            </a:r>
            <a:endParaRPr lang="en-US" b="1" dirty="0">
              <a:solidFill>
                <a:schemeClr val="tx1"/>
              </a:solidFill>
            </a:endParaRPr>
          </a:p>
        </p:txBody>
      </p:sp>
      <p:pic>
        <p:nvPicPr>
          <p:cNvPr id="68610" name="Content Placeholder 3" descr="http://www.scientificamerican.com/media/inline/does-brain-size-matter_1.jpg"/>
          <p:cNvPicPr>
            <a:picLocks noGrp="1" noChangeAspect="1" noChangeArrowheads="1"/>
          </p:cNvPicPr>
          <p:nvPr>
            <p:ph idx="1"/>
          </p:nvPr>
        </p:nvPicPr>
        <p:blipFill>
          <a:blip r:embed="rId3">
            <a:clrChange>
              <a:clrFrom>
                <a:srgbClr val="FFFFFF"/>
              </a:clrFrom>
              <a:clrTo>
                <a:srgbClr val="FFFFFF">
                  <a:alpha val="0"/>
                </a:srgbClr>
              </a:clrTo>
            </a:clrChange>
          </a:blip>
          <a:srcRect/>
          <a:stretch>
            <a:fillRect/>
          </a:stretch>
        </p:blipFill>
        <p:spPr>
          <a:xfrm>
            <a:off x="2906713" y="2554288"/>
            <a:ext cx="2571750" cy="2570162"/>
          </a:xfrm>
        </p:spPr>
      </p:pic>
      <p:sp>
        <p:nvSpPr>
          <p:cNvPr id="6" name="Teardrop 5"/>
          <p:cNvSpPr/>
          <p:nvPr/>
        </p:nvSpPr>
        <p:spPr>
          <a:xfrm rot="3359729">
            <a:off x="2620962" y="3495676"/>
            <a:ext cx="322263" cy="385762"/>
          </a:xfrm>
          <a:prstGeom prst="teardrop">
            <a:avLst/>
          </a:prstGeom>
          <a:solidFill>
            <a:srgbClr val="0070C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7" name="Teardrop 6"/>
          <p:cNvSpPr/>
          <p:nvPr/>
        </p:nvSpPr>
        <p:spPr>
          <a:xfrm rot="5400000">
            <a:off x="2678112" y="2835276"/>
            <a:ext cx="322263" cy="385762"/>
          </a:xfrm>
          <a:prstGeom prst="teardrop">
            <a:avLst>
              <a:gd name="adj" fmla="val 150794"/>
            </a:avLst>
          </a:prstGeom>
          <a:solidFill>
            <a:srgbClr val="0070C0">
              <a:alpha val="82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8" name="Teardrop 7"/>
          <p:cNvSpPr/>
          <p:nvPr/>
        </p:nvSpPr>
        <p:spPr>
          <a:xfrm rot="4632046">
            <a:off x="3301207" y="2774156"/>
            <a:ext cx="323850" cy="385763"/>
          </a:xfrm>
          <a:prstGeom prst="teardrop">
            <a:avLst>
              <a:gd name="adj" fmla="val 134612"/>
            </a:avLst>
          </a:prstGeom>
          <a:solidFill>
            <a:srgbClr val="0070C0">
              <a:alpha val="6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9" name="Teardrop 8"/>
          <p:cNvSpPr/>
          <p:nvPr/>
        </p:nvSpPr>
        <p:spPr>
          <a:xfrm rot="19417141">
            <a:off x="3716338" y="4513263"/>
            <a:ext cx="385762" cy="323850"/>
          </a:xfrm>
          <a:prstGeom prst="teardrop">
            <a:avLst>
              <a:gd name="adj" fmla="val 159182"/>
            </a:avLst>
          </a:prstGeom>
          <a:solidFill>
            <a:srgbClr val="0070C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0" name="Teardrop 9"/>
          <p:cNvSpPr/>
          <p:nvPr/>
        </p:nvSpPr>
        <p:spPr>
          <a:xfrm rot="18984319">
            <a:off x="4032250" y="3581400"/>
            <a:ext cx="385763" cy="323850"/>
          </a:xfrm>
          <a:prstGeom prst="teardrop">
            <a:avLst>
              <a:gd name="adj" fmla="val 148159"/>
            </a:avLst>
          </a:prstGeom>
          <a:solidFill>
            <a:srgbClr val="0070C0">
              <a:alpha val="8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1" name="Teardrop 10"/>
          <p:cNvSpPr/>
          <p:nvPr/>
        </p:nvSpPr>
        <p:spPr>
          <a:xfrm rot="10315898">
            <a:off x="4283075" y="2598738"/>
            <a:ext cx="385763" cy="322262"/>
          </a:xfrm>
          <a:prstGeom prst="teardrop">
            <a:avLst>
              <a:gd name="adj" fmla="val 134948"/>
            </a:avLst>
          </a:prstGeom>
          <a:solidFill>
            <a:srgbClr val="0070C0">
              <a:alpha val="74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2" name="Teardrop 11"/>
          <p:cNvSpPr/>
          <p:nvPr/>
        </p:nvSpPr>
        <p:spPr>
          <a:xfrm rot="10390228">
            <a:off x="4891088" y="2974975"/>
            <a:ext cx="385762" cy="323850"/>
          </a:xfrm>
          <a:prstGeom prst="teardrop">
            <a:avLst/>
          </a:prstGeom>
          <a:solidFill>
            <a:srgbClr val="0070C0">
              <a:alpha val="53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3" name="Teardrop 12"/>
          <p:cNvSpPr/>
          <p:nvPr/>
        </p:nvSpPr>
        <p:spPr>
          <a:xfrm rot="19065574">
            <a:off x="4630738" y="4354513"/>
            <a:ext cx="385762" cy="323850"/>
          </a:xfrm>
          <a:prstGeom prst="teardrop">
            <a:avLst>
              <a:gd name="adj" fmla="val 155985"/>
            </a:avLst>
          </a:prstGeom>
          <a:solidFill>
            <a:srgbClr val="0070C0">
              <a:alpha val="72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4" name="Teardrop 13"/>
          <p:cNvSpPr/>
          <p:nvPr/>
        </p:nvSpPr>
        <p:spPr>
          <a:xfrm rot="11651801">
            <a:off x="5356225" y="3581400"/>
            <a:ext cx="385763" cy="323850"/>
          </a:xfrm>
          <a:prstGeom prst="teardrop">
            <a:avLst>
              <a:gd name="adj" fmla="val 136712"/>
            </a:avLst>
          </a:prstGeom>
          <a:solidFill>
            <a:srgbClr val="0070C0">
              <a:alpha val="56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5" name="Cloud Callout 14"/>
          <p:cNvSpPr/>
          <p:nvPr/>
        </p:nvSpPr>
        <p:spPr>
          <a:xfrm>
            <a:off x="4953000" y="1295400"/>
            <a:ext cx="1752600" cy="1277938"/>
          </a:xfrm>
          <a:prstGeom prst="cloud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DOK levels are ceilings not targets.</a:t>
            </a:r>
          </a:p>
        </p:txBody>
      </p:sp>
      <p:sp>
        <p:nvSpPr>
          <p:cNvPr id="16" name="Cloud Callout 15"/>
          <p:cNvSpPr/>
          <p:nvPr/>
        </p:nvSpPr>
        <p:spPr>
          <a:xfrm>
            <a:off x="6096000" y="2681288"/>
            <a:ext cx="1828800" cy="1433512"/>
          </a:xfrm>
          <a:prstGeom prst="cloudCallout">
            <a:avLst>
              <a:gd name="adj1" fmla="val -59126"/>
              <a:gd name="adj2" fmla="val 3689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Long gone are “tell me what I told you to do” answers and assessments</a:t>
            </a:r>
          </a:p>
        </p:txBody>
      </p:sp>
      <p:sp>
        <p:nvSpPr>
          <p:cNvPr id="17" name="Cloud Callout 16"/>
          <p:cNvSpPr/>
          <p:nvPr/>
        </p:nvSpPr>
        <p:spPr>
          <a:xfrm>
            <a:off x="6096000" y="4543425"/>
            <a:ext cx="1828800" cy="1433513"/>
          </a:xfrm>
          <a:prstGeom prst="cloudCallout">
            <a:avLst>
              <a:gd name="adj1" fmla="val -70594"/>
              <a:gd name="adj2" fmla="val -14599"/>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QTA:</a:t>
            </a:r>
          </a:p>
          <a:p>
            <a:pPr algn="ctr" fontAlgn="auto">
              <a:spcBef>
                <a:spcPts val="0"/>
              </a:spcBef>
              <a:spcAft>
                <a:spcPts val="0"/>
              </a:spcAft>
              <a:defRPr/>
            </a:pPr>
            <a:r>
              <a:rPr lang="en-US" sz="1200" dirty="0">
                <a:solidFill>
                  <a:schemeClr val="tx1"/>
                </a:solidFill>
              </a:rPr>
              <a:t>Require students to explain answers</a:t>
            </a:r>
          </a:p>
        </p:txBody>
      </p:sp>
      <p:sp>
        <p:nvSpPr>
          <p:cNvPr id="18" name="Cloud Callout 17"/>
          <p:cNvSpPr/>
          <p:nvPr/>
        </p:nvSpPr>
        <p:spPr>
          <a:xfrm>
            <a:off x="779463" y="1295400"/>
            <a:ext cx="1752600" cy="1277938"/>
          </a:xfrm>
          <a:prstGeom prst="cloudCallout">
            <a:avLst>
              <a:gd name="adj1" fmla="val 39957"/>
              <a:gd name="adj2" fmla="val 6447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Apply R, W, M skills using challenging content</a:t>
            </a:r>
          </a:p>
        </p:txBody>
      </p:sp>
      <p:sp>
        <p:nvSpPr>
          <p:cNvPr id="19" name="Cloud Callout 18"/>
          <p:cNvSpPr/>
          <p:nvPr/>
        </p:nvSpPr>
        <p:spPr>
          <a:xfrm>
            <a:off x="304800" y="2833688"/>
            <a:ext cx="1828800" cy="1433512"/>
          </a:xfrm>
          <a:prstGeom prst="cloudCallout">
            <a:avLst>
              <a:gd name="adj1" fmla="val 66103"/>
              <a:gd name="adj2" fmla="val 3630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Demonstrate and apply what you’ve learned</a:t>
            </a:r>
          </a:p>
        </p:txBody>
      </p:sp>
      <p:sp>
        <p:nvSpPr>
          <p:cNvPr id="20" name="Cloud Callout 19"/>
          <p:cNvSpPr/>
          <p:nvPr/>
        </p:nvSpPr>
        <p:spPr>
          <a:xfrm>
            <a:off x="703263" y="4675188"/>
            <a:ext cx="1828800" cy="1433512"/>
          </a:xfrm>
          <a:prstGeom prst="cloudCallout">
            <a:avLst>
              <a:gd name="adj1" fmla="val 66103"/>
              <a:gd name="adj2" fmla="val -2337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QTA:</a:t>
            </a:r>
          </a:p>
          <a:p>
            <a:pPr algn="ctr" fontAlgn="auto">
              <a:spcBef>
                <a:spcPts val="0"/>
              </a:spcBef>
              <a:spcAft>
                <a:spcPts val="0"/>
              </a:spcAft>
              <a:defRPr/>
            </a:pPr>
            <a:r>
              <a:rPr lang="en-US" sz="1200" dirty="0">
                <a:solidFill>
                  <a:schemeClr val="tx1"/>
                </a:solidFill>
              </a:rPr>
              <a:t>Require child to read the text to answer</a:t>
            </a:r>
          </a:p>
        </p:txBody>
      </p:sp>
      <p:sp>
        <p:nvSpPr>
          <p:cNvPr id="21" name="Title 1"/>
          <p:cNvSpPr txBox="1">
            <a:spLocks/>
          </p:cNvSpPr>
          <p:nvPr/>
        </p:nvSpPr>
        <p:spPr>
          <a:xfrm>
            <a:off x="304800" y="5772150"/>
            <a:ext cx="8229600" cy="673100"/>
          </a:xfrm>
          <a:prstGeom prst="rect">
            <a:avLst/>
          </a:prstGeom>
        </p:spPr>
        <p:txBody>
          <a:bodyPr anchor="b">
            <a:normAutofit fontScale="97500"/>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fontAlgn="auto">
              <a:spcAft>
                <a:spcPts val="0"/>
              </a:spcAft>
              <a:defRPr/>
            </a:pPr>
            <a:r>
              <a:rPr lang="en-US" b="1" dirty="0" smtClean="0">
                <a:solidFill>
                  <a:schemeClr val="tx1"/>
                </a:solidFill>
              </a:rPr>
              <a:t>“Sweating to the Rigor”</a:t>
            </a:r>
            <a:endParaRPr lang="en-US"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heel(1)">
                                      <p:cBhvr>
                                        <p:cTn id="31"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pPr eaLnBrk="1" hangingPunct="1"/>
            <a:r>
              <a:rPr lang="en-US" smtClean="0"/>
              <a:t>How to Bartle Puzballs</a:t>
            </a:r>
            <a:br>
              <a:rPr lang="en-US" smtClean="0"/>
            </a:br>
            <a:endParaRPr lang="en-US" smtClean="0"/>
          </a:p>
        </p:txBody>
      </p:sp>
      <p:pic>
        <p:nvPicPr>
          <p:cNvPr id="70658" name="Picture 2" descr="29.png"/>
          <p:cNvPicPr>
            <a:picLocks noChangeAspect="1"/>
          </p:cNvPicPr>
          <p:nvPr/>
        </p:nvPicPr>
        <p:blipFill>
          <a:blip r:embed="rId2"/>
          <a:srcRect/>
          <a:stretch>
            <a:fillRect/>
          </a:stretch>
        </p:blipFill>
        <p:spPr bwMode="auto">
          <a:xfrm>
            <a:off x="2438400" y="1752600"/>
            <a:ext cx="4162425" cy="44577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pPr eaLnBrk="1" hangingPunct="1"/>
            <a:r>
              <a:rPr lang="en-US" smtClean="0"/>
              <a:t>Questions to Promote Thinking</a:t>
            </a:r>
          </a:p>
        </p:txBody>
      </p:sp>
      <p:pic>
        <p:nvPicPr>
          <p:cNvPr id="71682" name="Content Placeholder 3" descr="the-thinker_rodin.png"/>
          <p:cNvPicPr>
            <a:picLocks noGrp="1" noChangeAspect="1"/>
          </p:cNvPicPr>
          <p:nvPr>
            <p:ph sz="quarter" idx="1"/>
          </p:nvPr>
        </p:nvPicPr>
        <p:blipFill>
          <a:blip r:embed="rId2"/>
          <a:srcRect l="-64059" r="-64059"/>
          <a:stretch>
            <a:fillRect/>
          </a:stretch>
        </p:blipFill>
        <p:spPr>
          <a:xfrm>
            <a:off x="2362200" y="1143000"/>
            <a:ext cx="8229600" cy="4937125"/>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p:txBody>
          <a:bodyPr/>
          <a:lstStyle/>
          <a:p>
            <a:pPr eaLnBrk="1" hangingPunct="1"/>
            <a:r>
              <a:rPr lang="en-US" smtClean="0"/>
              <a:t>Questions to Promote Thinking</a:t>
            </a:r>
          </a:p>
        </p:txBody>
      </p:sp>
      <p:sp>
        <p:nvSpPr>
          <p:cNvPr id="72706" name="Content Placeholder 2"/>
          <p:cNvSpPr>
            <a:spLocks noGrp="1"/>
          </p:cNvSpPr>
          <p:nvPr>
            <p:ph sz="quarter" idx="1"/>
          </p:nvPr>
        </p:nvSpPr>
        <p:spPr>
          <a:xfrm>
            <a:off x="457200" y="1219200"/>
            <a:ext cx="4041775" cy="4937125"/>
          </a:xfrm>
        </p:spPr>
        <p:txBody>
          <a:bodyPr/>
          <a:lstStyle/>
          <a:p>
            <a:pPr eaLnBrk="1" hangingPunct="1"/>
            <a:r>
              <a:rPr lang="en-US" smtClean="0"/>
              <a:t>Text to self</a:t>
            </a:r>
          </a:p>
          <a:p>
            <a:pPr eaLnBrk="1" hangingPunct="1"/>
            <a:r>
              <a:rPr lang="en-US" smtClean="0"/>
              <a:t>Text to text</a:t>
            </a:r>
          </a:p>
          <a:p>
            <a:pPr eaLnBrk="1" hangingPunct="1"/>
            <a:r>
              <a:rPr lang="en-US" smtClean="0"/>
              <a:t>Text to world</a:t>
            </a:r>
          </a:p>
          <a:p>
            <a:pPr eaLnBrk="1" hangingPunct="1"/>
            <a:r>
              <a:rPr lang="en-US" smtClean="0"/>
              <a:t>Main idea</a:t>
            </a:r>
          </a:p>
          <a:p>
            <a:pPr eaLnBrk="1" hangingPunct="1"/>
            <a:r>
              <a:rPr lang="en-US" smtClean="0"/>
              <a:t>Author’s purpose</a:t>
            </a:r>
          </a:p>
          <a:p>
            <a:pPr eaLnBrk="1" hangingPunct="1"/>
            <a:r>
              <a:rPr lang="en-US" smtClean="0"/>
              <a:t>Inference</a:t>
            </a:r>
          </a:p>
          <a:p>
            <a:pPr eaLnBrk="1" hangingPunct="1"/>
            <a:r>
              <a:rPr lang="en-US" smtClean="0"/>
              <a:t>Cause/Effect</a:t>
            </a:r>
          </a:p>
        </p:txBody>
      </p:sp>
      <p:sp>
        <p:nvSpPr>
          <p:cNvPr id="72707" name="Content Placeholder 6"/>
          <p:cNvSpPr>
            <a:spLocks noGrp="1"/>
          </p:cNvSpPr>
          <p:nvPr>
            <p:ph sz="quarter" idx="2"/>
          </p:nvPr>
        </p:nvSpPr>
        <p:spPr>
          <a:xfrm>
            <a:off x="4632325" y="1216025"/>
            <a:ext cx="4041775" cy="4937125"/>
          </a:xfrm>
        </p:spPr>
        <p:txBody>
          <a:bodyPr/>
          <a:lstStyle/>
          <a:p>
            <a:pPr eaLnBrk="1" hangingPunct="1"/>
            <a:r>
              <a:rPr lang="en-US" smtClean="0"/>
              <a:t>Questioning</a:t>
            </a:r>
          </a:p>
          <a:p>
            <a:pPr eaLnBrk="1" hangingPunct="1"/>
            <a:r>
              <a:rPr lang="en-US" smtClean="0"/>
              <a:t>Predicting</a:t>
            </a:r>
          </a:p>
          <a:p>
            <a:pPr eaLnBrk="1" hangingPunct="1"/>
            <a:r>
              <a:rPr lang="en-US" smtClean="0"/>
              <a:t>Illustrating</a:t>
            </a:r>
          </a:p>
          <a:p>
            <a:pPr eaLnBrk="1" hangingPunct="1"/>
            <a:r>
              <a:rPr lang="en-US" smtClean="0"/>
              <a:t>Idiom</a:t>
            </a:r>
          </a:p>
          <a:p>
            <a:pPr eaLnBrk="1" hangingPunct="1"/>
            <a:r>
              <a:rPr lang="en-US" smtClean="0"/>
              <a:t>Summarize</a:t>
            </a:r>
          </a:p>
        </p:txBody>
      </p:sp>
      <p:sp>
        <p:nvSpPr>
          <p:cNvPr id="72708" name="TextBox 8"/>
          <p:cNvSpPr txBox="1">
            <a:spLocks noChangeArrowheads="1"/>
          </p:cNvSpPr>
          <p:nvPr/>
        </p:nvSpPr>
        <p:spPr bwMode="auto">
          <a:xfrm>
            <a:off x="533400" y="5638800"/>
            <a:ext cx="5943600" cy="646113"/>
          </a:xfrm>
          <a:prstGeom prst="rect">
            <a:avLst/>
          </a:prstGeom>
          <a:noFill/>
          <a:ln w="9525">
            <a:noFill/>
            <a:miter lim="800000"/>
            <a:headEnd/>
            <a:tailEnd/>
          </a:ln>
        </p:spPr>
        <p:txBody>
          <a:bodyPr>
            <a:spAutoFit/>
          </a:bodyPr>
          <a:lstStyle/>
          <a:p>
            <a:r>
              <a:rPr lang="en-US">
                <a:latin typeface="Gill Sans MT" pitchFamily="34" charset="0"/>
              </a:rPr>
              <a:t>Developed by Cyndie Sebourn and Sascyn Publishing, Inc. </a:t>
            </a:r>
          </a:p>
          <a:p>
            <a:endParaRPr lang="en-US">
              <a:latin typeface="Gill Sans MT" pitchFamily="34" charset="0"/>
            </a:endParaRPr>
          </a:p>
        </p:txBody>
      </p:sp>
      <p:sp>
        <p:nvSpPr>
          <p:cNvPr id="72709" name="TextBox 5"/>
          <p:cNvSpPr txBox="1">
            <a:spLocks noChangeArrowheads="1"/>
          </p:cNvSpPr>
          <p:nvPr/>
        </p:nvSpPr>
        <p:spPr bwMode="auto">
          <a:xfrm>
            <a:off x="304800" y="4749800"/>
            <a:ext cx="8610600" cy="584200"/>
          </a:xfrm>
          <a:prstGeom prst="rect">
            <a:avLst/>
          </a:prstGeom>
          <a:noFill/>
          <a:ln w="9525">
            <a:noFill/>
            <a:miter lim="800000"/>
            <a:headEnd/>
            <a:tailEnd/>
          </a:ln>
        </p:spPr>
        <p:txBody>
          <a:bodyPr>
            <a:spAutoFit/>
          </a:bodyPr>
          <a:lstStyle/>
          <a:p>
            <a:pPr algn="ctr"/>
            <a:r>
              <a:rPr lang="en-US" sz="3200" u="sng">
                <a:latin typeface="Gill Sans MT" pitchFamily="34" charset="0"/>
                <a:hlinkClick r:id="rId3"/>
              </a:rPr>
              <a:t>http://www.tractormac.com/electronic-media/</a:t>
            </a:r>
            <a:endParaRPr lang="en-US" sz="3200">
              <a:latin typeface="Gill Sans MT"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4"/>
          <p:cNvSpPr>
            <a:spLocks noGrp="1"/>
          </p:cNvSpPr>
          <p:nvPr>
            <p:ph type="title"/>
          </p:nvPr>
        </p:nvSpPr>
        <p:spPr/>
        <p:txBody>
          <a:bodyPr/>
          <a:lstStyle/>
          <a:p>
            <a:pPr eaLnBrk="1" hangingPunct="1"/>
            <a:r>
              <a:rPr lang="en-US" smtClean="0"/>
              <a:t>Creating Questions – All Together Now</a:t>
            </a:r>
          </a:p>
        </p:txBody>
      </p:sp>
      <p:sp>
        <p:nvSpPr>
          <p:cNvPr id="74754" name="Content Placeholder 5"/>
          <p:cNvSpPr>
            <a:spLocks noGrp="1"/>
          </p:cNvSpPr>
          <p:nvPr>
            <p:ph sz="quarter" idx="1"/>
          </p:nvPr>
        </p:nvSpPr>
        <p:spPr>
          <a:xfrm>
            <a:off x="457200" y="1219200"/>
            <a:ext cx="8229600" cy="4937125"/>
          </a:xfrm>
        </p:spPr>
        <p:txBody>
          <a:bodyPr/>
          <a:lstStyle/>
          <a:p>
            <a:pPr eaLnBrk="1" hangingPunct="1"/>
            <a:r>
              <a:rPr lang="en-US" smtClean="0"/>
              <a:t>Read article “World War I:  A bloody birth to modernism in art”</a:t>
            </a:r>
          </a:p>
          <a:p>
            <a:pPr eaLnBrk="1" hangingPunct="1"/>
            <a:r>
              <a:rPr lang="en-US" smtClean="0"/>
              <a:t>Whole group will develop questions</a:t>
            </a:r>
          </a:p>
        </p:txBody>
      </p:sp>
      <p:pic>
        <p:nvPicPr>
          <p:cNvPr id="74755" name="Picture 3" descr="wwi-arts-785b27ad.jpg.885x491_q90_box-0,59,3000,1724_crop_detail.jpg"/>
          <p:cNvPicPr>
            <a:picLocks noChangeAspect="1"/>
          </p:cNvPicPr>
          <p:nvPr/>
        </p:nvPicPr>
        <p:blipFill>
          <a:blip r:embed="rId2"/>
          <a:srcRect/>
          <a:stretch>
            <a:fillRect/>
          </a:stretch>
        </p:blipFill>
        <p:spPr bwMode="auto">
          <a:xfrm>
            <a:off x="2362200" y="2895600"/>
            <a:ext cx="6353175" cy="3525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1" descr="Pole climbing.jpg"/>
          <p:cNvPicPr>
            <a:picLocks noChangeAspect="1"/>
          </p:cNvPicPr>
          <p:nvPr/>
        </p:nvPicPr>
        <p:blipFill>
          <a:blip r:embed="rId2"/>
          <a:srcRect/>
          <a:stretch>
            <a:fillRect/>
          </a:stretch>
        </p:blipFill>
        <p:spPr bwMode="auto">
          <a:xfrm>
            <a:off x="2286000" y="1295400"/>
            <a:ext cx="4140200" cy="5105400"/>
          </a:xfrm>
          <a:prstGeom prst="rect">
            <a:avLst/>
          </a:prstGeom>
          <a:noFill/>
          <a:ln w="9525">
            <a:noFill/>
            <a:miter lim="800000"/>
            <a:headEnd/>
            <a:tailEnd/>
          </a:ln>
        </p:spPr>
      </p:pic>
      <p:sp>
        <p:nvSpPr>
          <p:cNvPr id="45058" name="Title 2"/>
          <p:cNvSpPr>
            <a:spLocks noGrp="1"/>
          </p:cNvSpPr>
          <p:nvPr>
            <p:ph type="title"/>
          </p:nvPr>
        </p:nvSpPr>
        <p:spPr/>
        <p:txBody>
          <a:bodyPr/>
          <a:lstStyle/>
          <a:p>
            <a:pPr eaLnBrk="1" hangingPunct="1"/>
            <a:r>
              <a:rPr lang="en-US" smtClean="0"/>
              <a:t>Write 3 Questions About this Picture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pPr eaLnBrk="1" hangingPunct="1"/>
            <a:r>
              <a:rPr lang="en-US" smtClean="0"/>
              <a:t>Grade and Lexile Correspondence</a:t>
            </a:r>
          </a:p>
        </p:txBody>
      </p:sp>
      <p:pic>
        <p:nvPicPr>
          <p:cNvPr id="76802" name="Picture 3"/>
          <p:cNvPicPr>
            <a:picLocks noChangeAspect="1" noChangeArrowheads="1"/>
          </p:cNvPicPr>
          <p:nvPr/>
        </p:nvPicPr>
        <p:blipFill>
          <a:blip r:embed="rId2"/>
          <a:srcRect/>
          <a:stretch>
            <a:fillRect/>
          </a:stretch>
        </p:blipFill>
        <p:spPr bwMode="auto">
          <a:xfrm>
            <a:off x="228600" y="1295400"/>
            <a:ext cx="87630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pPr eaLnBrk="1" hangingPunct="1"/>
            <a:r>
              <a:rPr lang="en-US" smtClean="0"/>
              <a:t>Creating Questions – With Partner</a:t>
            </a:r>
          </a:p>
        </p:txBody>
      </p:sp>
      <p:sp>
        <p:nvSpPr>
          <p:cNvPr id="77826" name="Content Placeholder 2"/>
          <p:cNvSpPr>
            <a:spLocks noGrp="1"/>
          </p:cNvSpPr>
          <p:nvPr>
            <p:ph sz="quarter" idx="1"/>
          </p:nvPr>
        </p:nvSpPr>
        <p:spPr>
          <a:xfrm>
            <a:off x="457200" y="1219200"/>
            <a:ext cx="8229600" cy="4937125"/>
          </a:xfrm>
        </p:spPr>
        <p:txBody>
          <a:bodyPr/>
          <a:lstStyle/>
          <a:p>
            <a:pPr eaLnBrk="1" hangingPunct="1"/>
            <a:r>
              <a:rPr lang="en-US" smtClean="0"/>
              <a:t>Find a partner</a:t>
            </a:r>
          </a:p>
          <a:p>
            <a:pPr eaLnBrk="1" hangingPunct="1"/>
            <a:r>
              <a:rPr lang="en-US" smtClean="0"/>
              <a:t>Pick an article </a:t>
            </a:r>
          </a:p>
          <a:p>
            <a:pPr eaLnBrk="1" hangingPunct="1"/>
            <a:r>
              <a:rPr lang="en-US" smtClean="0"/>
              <a:t>Create questions for both versions</a:t>
            </a:r>
          </a:p>
          <a:p>
            <a:pPr eaLnBrk="1" hangingPunct="1"/>
            <a:r>
              <a:rPr lang="en-US" smtClean="0"/>
              <a:t>Create questions from several categories</a:t>
            </a:r>
          </a:p>
          <a:p>
            <a:pPr eaLnBrk="1" hangingPunct="1"/>
            <a:r>
              <a:rPr lang="en-US" smtClean="0"/>
              <a:t>Discuss with partner</a:t>
            </a:r>
          </a:p>
          <a:p>
            <a:pPr lvl="1" eaLnBrk="1" hangingPunct="1"/>
            <a:r>
              <a:rPr lang="en-US" smtClean="0"/>
              <a:t>How do questions differ with lexile level?</a:t>
            </a:r>
          </a:p>
          <a:p>
            <a:pPr lvl="1" eaLnBrk="1" hangingPunct="1"/>
            <a:r>
              <a:rPr lang="en-US" smtClean="0"/>
              <a:t>What levels of DOK does each question represent?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pPr eaLnBrk="1" hangingPunct="1"/>
            <a:r>
              <a:rPr lang="en-US" smtClean="0"/>
              <a:t>Wait Time</a:t>
            </a:r>
          </a:p>
        </p:txBody>
      </p:sp>
      <p:pic>
        <p:nvPicPr>
          <p:cNvPr id="78850" name="Content Placeholder 3" descr="139.png"/>
          <p:cNvPicPr>
            <a:picLocks noGrp="1" noChangeAspect="1"/>
          </p:cNvPicPr>
          <p:nvPr>
            <p:ph sz="quarter" idx="1"/>
          </p:nvPr>
        </p:nvPicPr>
        <p:blipFill>
          <a:blip r:embed="rId3"/>
          <a:srcRect l="-41646" r="-41646"/>
          <a:stretch>
            <a:fillRect/>
          </a:stretch>
        </p:blipFill>
        <p:spPr>
          <a:xfrm>
            <a:off x="457200" y="1219200"/>
            <a:ext cx="8229600" cy="4937125"/>
          </a:xfrm>
        </p:spPr>
      </p:pic>
    </p:spTree>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p:txBody>
          <a:bodyPr/>
          <a:lstStyle/>
          <a:p>
            <a:pPr eaLnBrk="1" hangingPunct="1"/>
            <a:r>
              <a:rPr lang="en-US" sz="4000" b="1" smtClean="0"/>
              <a:t>Questions</a:t>
            </a:r>
          </a:p>
        </p:txBody>
      </p:sp>
      <p:pic>
        <p:nvPicPr>
          <p:cNvPr id="80898" name="Content Placeholder 3" descr="Question.tif"/>
          <p:cNvPicPr>
            <a:picLocks noGrp="1" noChangeAspect="1"/>
          </p:cNvPicPr>
          <p:nvPr>
            <p:ph sz="quarter" idx="1"/>
          </p:nvPr>
        </p:nvPicPr>
        <p:blipFill>
          <a:blip r:embed="rId2"/>
          <a:srcRect l="-612" t="-1164" r="-1685" b="787"/>
          <a:stretch>
            <a:fillRect/>
          </a:stretch>
        </p:blipFill>
        <p:spPr>
          <a:xfrm>
            <a:off x="2514600" y="1752600"/>
            <a:ext cx="3727450" cy="3657600"/>
          </a:xfrm>
        </p:spPr>
      </p:pic>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pPr eaLnBrk="1" hangingPunct="1"/>
            <a:r>
              <a:rPr lang="en-US" b="1" smtClean="0"/>
              <a:t>Exit Ticket</a:t>
            </a:r>
          </a:p>
        </p:txBody>
      </p:sp>
      <p:sp>
        <p:nvSpPr>
          <p:cNvPr id="81922" name="Content Placeholder 4"/>
          <p:cNvSpPr>
            <a:spLocks noGrp="1"/>
          </p:cNvSpPr>
          <p:nvPr>
            <p:ph sz="quarter" idx="1"/>
          </p:nvPr>
        </p:nvSpPr>
        <p:spPr>
          <a:xfrm>
            <a:off x="457200" y="1219200"/>
            <a:ext cx="8229600" cy="4937125"/>
          </a:xfrm>
        </p:spPr>
        <p:txBody>
          <a:bodyPr/>
          <a:lstStyle/>
          <a:p>
            <a:pPr eaLnBrk="1" hangingPunct="1"/>
            <a:r>
              <a:rPr lang="en-US" smtClean="0"/>
              <a:t>Retrieve your Please Do Now handout</a:t>
            </a:r>
          </a:p>
          <a:p>
            <a:pPr eaLnBrk="1" hangingPunct="1"/>
            <a:r>
              <a:rPr lang="en-US" smtClean="0"/>
              <a:t>Write three questions about this image that would require a greater depth of knowledge to answer</a:t>
            </a:r>
          </a:p>
        </p:txBody>
      </p:sp>
      <p:pic>
        <p:nvPicPr>
          <p:cNvPr id="81923" name="Picture 5" descr="Pole climbing.jpg"/>
          <p:cNvPicPr>
            <a:picLocks noChangeAspect="1"/>
          </p:cNvPicPr>
          <p:nvPr/>
        </p:nvPicPr>
        <p:blipFill>
          <a:blip r:embed="rId2"/>
          <a:srcRect/>
          <a:stretch>
            <a:fillRect/>
          </a:stretch>
        </p:blipFill>
        <p:spPr bwMode="auto">
          <a:xfrm>
            <a:off x="5334000" y="3505200"/>
            <a:ext cx="2224088" cy="27432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2"/>
          <p:cNvPicPr>
            <a:picLocks noChangeAspect="1" noChangeArrowheads="1"/>
          </p:cNvPicPr>
          <p:nvPr/>
        </p:nvPicPr>
        <p:blipFill>
          <a:blip r:embed="rId3"/>
          <a:srcRect/>
          <a:stretch>
            <a:fillRect/>
          </a:stretch>
        </p:blipFill>
        <p:spPr bwMode="auto">
          <a:xfrm>
            <a:off x="2286000" y="1362075"/>
            <a:ext cx="4576763" cy="4930775"/>
          </a:xfrm>
          <a:prstGeom prst="rect">
            <a:avLst/>
          </a:prstGeom>
          <a:noFill/>
          <a:ln w="9525">
            <a:noFill/>
            <a:miter lim="800000"/>
            <a:headEnd/>
            <a:tailEnd/>
          </a:ln>
        </p:spPr>
      </p:pic>
      <p:sp>
        <p:nvSpPr>
          <p:cNvPr id="46082" name="Title 1"/>
          <p:cNvSpPr>
            <a:spLocks noGrp="1"/>
          </p:cNvSpPr>
          <p:nvPr>
            <p:ph type="title"/>
          </p:nvPr>
        </p:nvSpPr>
        <p:spPr>
          <a:xfrm>
            <a:off x="914400" y="349250"/>
            <a:ext cx="7696200" cy="990600"/>
          </a:xfrm>
        </p:spPr>
        <p:txBody>
          <a:bodyPr/>
          <a:lstStyle/>
          <a:p>
            <a:pPr eaLnBrk="1" hangingPunct="1"/>
            <a:r>
              <a:rPr lang="en-US" sz="4000" b="1" smtClean="0"/>
              <a:t>Webb’s Depth of Knowledge</a:t>
            </a:r>
          </a:p>
        </p:txBody>
      </p:sp>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pPr eaLnBrk="1" hangingPunct="1"/>
            <a:r>
              <a:rPr lang="en-US" b="1" smtClean="0">
                <a:solidFill>
                  <a:schemeClr val="tx1"/>
                </a:solidFill>
              </a:rPr>
              <a:t>Why DOK?</a:t>
            </a:r>
          </a:p>
        </p:txBody>
      </p:sp>
      <p:sp>
        <p:nvSpPr>
          <p:cNvPr id="48130" name="Content Placeholder 2"/>
          <p:cNvSpPr>
            <a:spLocks noGrp="1"/>
          </p:cNvSpPr>
          <p:nvPr>
            <p:ph sz="quarter" idx="1"/>
          </p:nvPr>
        </p:nvSpPr>
        <p:spPr>
          <a:xfrm>
            <a:off x="457200" y="1219200"/>
            <a:ext cx="8229600" cy="4937125"/>
          </a:xfrm>
        </p:spPr>
        <p:txBody>
          <a:bodyPr/>
          <a:lstStyle/>
          <a:p>
            <a:pPr eaLnBrk="1" hangingPunct="1"/>
            <a:r>
              <a:rPr lang="en-US" smtClean="0"/>
              <a:t>Webb's Depth of Knowledge (DOK) provides a vocabulary and a frame of reference when thinking about our students and how they engage with the content.</a:t>
            </a:r>
          </a:p>
          <a:p>
            <a:pPr eaLnBrk="1" hangingPunct="1"/>
            <a:r>
              <a:rPr lang="en-US" smtClean="0"/>
              <a:t>DOK offers a common language to understand "rigor," or cognitive demand, in assessments, as well as curricular units, lessons, and tasks. </a:t>
            </a:r>
          </a:p>
          <a:p>
            <a:pPr eaLnBrk="1" hangingPunct="1"/>
            <a:r>
              <a:rPr lang="en-US" smtClean="0"/>
              <a:t>Webb developed four DOK levels that grow in cognitive complexity and provide educators a lens on creating more cognitively engaging and challenging tasks.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b="1" smtClean="0">
                <a:solidFill>
                  <a:schemeClr val="tx1"/>
                </a:solidFill>
              </a:rPr>
              <a:t>Why DOK?</a:t>
            </a:r>
          </a:p>
        </p:txBody>
      </p:sp>
      <p:sp>
        <p:nvSpPr>
          <p:cNvPr id="49154" name="Content Placeholder 2"/>
          <p:cNvSpPr>
            <a:spLocks noGrp="1"/>
          </p:cNvSpPr>
          <p:nvPr>
            <p:ph sz="quarter" idx="1"/>
          </p:nvPr>
        </p:nvSpPr>
        <p:spPr>
          <a:xfrm>
            <a:off x="457200" y="1219200"/>
            <a:ext cx="8229600" cy="4937125"/>
          </a:xfrm>
        </p:spPr>
        <p:txBody>
          <a:bodyPr/>
          <a:lstStyle/>
          <a:p>
            <a:pPr marL="0" indent="0"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a:p>
            <a:pPr marL="0" indent="0" algn="ctr" eaLnBrk="1" hangingPunct="1">
              <a:buFont typeface="Wingdings 3" pitchFamily="18" charset="2"/>
              <a:buNone/>
            </a:pPr>
            <a:endParaRPr lang="en-US" smtClean="0"/>
          </a:p>
        </p:txBody>
      </p:sp>
      <p:sp>
        <p:nvSpPr>
          <p:cNvPr id="4" name="Rectangle 3"/>
          <p:cNvSpPr/>
          <p:nvPr/>
        </p:nvSpPr>
        <p:spPr>
          <a:xfrm>
            <a:off x="2682365" y="2044005"/>
            <a:ext cx="3740126"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5400" b="1" dirty="0">
                <a:ln w="11430">
                  <a:solidFill>
                    <a:srgbClr val="00206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Instruction</a:t>
            </a:r>
          </a:p>
        </p:txBody>
      </p:sp>
      <p:sp>
        <p:nvSpPr>
          <p:cNvPr id="8" name="Rectangle 7"/>
          <p:cNvSpPr/>
          <p:nvPr/>
        </p:nvSpPr>
        <p:spPr>
          <a:xfrm>
            <a:off x="2844217" y="3093598"/>
            <a:ext cx="3449983"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5400" b="1" dirty="0">
                <a:ln w="11430">
                  <a:solidFill>
                    <a:srgbClr val="00206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Questions</a:t>
            </a:r>
          </a:p>
        </p:txBody>
      </p:sp>
      <p:sp>
        <p:nvSpPr>
          <p:cNvPr id="9" name="Rectangle 8"/>
          <p:cNvSpPr/>
          <p:nvPr/>
        </p:nvSpPr>
        <p:spPr>
          <a:xfrm>
            <a:off x="2544509" y="4267200"/>
            <a:ext cx="4015843"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5400" b="1" dirty="0">
                <a:ln w="11430">
                  <a:solidFill>
                    <a:srgbClr val="00206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Assessment</a:t>
            </a:r>
          </a:p>
        </p:txBody>
      </p:sp>
      <p:sp>
        <p:nvSpPr>
          <p:cNvPr id="10" name="Rectangle 9"/>
          <p:cNvSpPr/>
          <p:nvPr/>
        </p:nvSpPr>
        <p:spPr>
          <a:xfrm>
            <a:off x="997812" y="5333684"/>
            <a:ext cx="7169335"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5400" b="1" dirty="0">
                <a:ln w="11430">
                  <a:solidFill>
                    <a:srgbClr val="002060"/>
                  </a:solidFill>
                </a:ln>
                <a:solidFill>
                  <a:srgbClr val="0070C0"/>
                </a:solidFill>
                <a:effectLst>
                  <a:outerShdw blurRad="50800" dist="39000" dir="5460000" algn="tl">
                    <a:srgbClr val="000000">
                      <a:alpha val="38000"/>
                    </a:srgbClr>
                  </a:outerShdw>
                </a:effectLst>
                <a:latin typeface="+mn-lt"/>
                <a:cs typeface="+mn-cs"/>
              </a:rPr>
              <a:t>Student Achievement</a:t>
            </a:r>
          </a:p>
        </p:txBody>
      </p:sp>
      <p:sp>
        <p:nvSpPr>
          <p:cNvPr id="11" name="Rectangle 10"/>
          <p:cNvSpPr/>
          <p:nvPr/>
        </p:nvSpPr>
        <p:spPr>
          <a:xfrm>
            <a:off x="951161" y="1120675"/>
            <a:ext cx="7202549"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5400" b="1" dirty="0">
                <a:ln w="11430">
                  <a:solidFill>
                    <a:srgbClr val="00206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Standards-DOK Level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b="1" dirty="0" smtClean="0">
                <a:solidFill>
                  <a:schemeClr val="tx1"/>
                </a:solidFill>
              </a:rPr>
              <a:t>How Does DOK Impact the Classroom?</a:t>
            </a:r>
            <a:endParaRPr lang="en-US" b="1" dirty="0">
              <a:solidFill>
                <a:schemeClr val="tx1"/>
              </a:solidFill>
            </a:endParaRPr>
          </a:p>
        </p:txBody>
      </p:sp>
      <p:sp>
        <p:nvSpPr>
          <p:cNvPr id="3" name="Content Placeholder 2"/>
          <p:cNvSpPr>
            <a:spLocks noGrp="1"/>
          </p:cNvSpPr>
          <p:nvPr>
            <p:ph sz="quarter" idx="1"/>
          </p:nvPr>
        </p:nvSpPr>
        <p:spPr>
          <a:xfrm>
            <a:off x="457200" y="1219200"/>
            <a:ext cx="8229600" cy="4937125"/>
          </a:xfrm>
        </p:spPr>
        <p:txBody>
          <a:bodyPr/>
          <a:lstStyle/>
          <a:p>
            <a:pPr eaLnBrk="1" hangingPunct="1"/>
            <a:r>
              <a:rPr lang="en-US" smtClean="0"/>
              <a:t>DOK levels are a ceiling, not a target.  We need to question and assess at various levels to gain important information about student learning along the achievement continuum.</a:t>
            </a:r>
          </a:p>
          <a:p>
            <a:pPr eaLnBrk="1" hangingPunct="1"/>
            <a:r>
              <a:rPr lang="en-US" smtClean="0"/>
              <a:t>We can no longer rely solely on “tell-me-what-I-told-you” answers and assessments.</a:t>
            </a:r>
          </a:p>
          <a:p>
            <a:pPr eaLnBrk="1" hangingPunct="1"/>
            <a:r>
              <a:rPr lang="en-US" smtClean="0"/>
              <a:t>We need to build questions and assessments that require the child to read the text to acquire answer</a:t>
            </a:r>
          </a:p>
          <a:p>
            <a:pPr eaLnBrk="1" hangingPunct="1"/>
            <a:r>
              <a:rPr lang="en-US" smtClean="0"/>
              <a:t>We need to create  “demonstrate-and-apply-what-you-have-learned” tasks and assessments to ensure mastery.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249" name="Picture 2"/>
          <p:cNvPicPr>
            <a:picLocks noChangeAspect="1" noChangeArrowheads="1"/>
          </p:cNvPicPr>
          <p:nvPr/>
        </p:nvPicPr>
        <p:blipFill>
          <a:blip r:embed="rId3"/>
          <a:srcRect/>
          <a:stretch>
            <a:fillRect/>
          </a:stretch>
        </p:blipFill>
        <p:spPr bwMode="auto">
          <a:xfrm>
            <a:off x="228600" y="685800"/>
            <a:ext cx="8382000" cy="5448300"/>
          </a:xfrm>
          <a:prstGeom prst="rect">
            <a:avLst/>
          </a:prstGeom>
          <a:noFill/>
          <a:ln w="9525">
            <a:noFill/>
            <a:miter lim="800000"/>
            <a:headEnd/>
            <a:tailEnd/>
          </a:ln>
        </p:spPr>
      </p:pic>
      <p:sp>
        <p:nvSpPr>
          <p:cNvPr id="4" name="Rectangle 3"/>
          <p:cNvSpPr/>
          <p:nvPr/>
        </p:nvSpPr>
        <p:spPr>
          <a:xfrm>
            <a:off x="6629400" y="5181600"/>
            <a:ext cx="12192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US" b="1" smtClean="0">
                <a:solidFill>
                  <a:schemeClr val="tx1"/>
                </a:solidFill>
              </a:rPr>
              <a:t>Recall and Reproduction:  Level 1</a:t>
            </a:r>
            <a:endParaRPr lang="en-US" smtClean="0">
              <a:solidFill>
                <a:schemeClr val="tx1"/>
              </a:solidFill>
            </a:endParaRPr>
          </a:p>
        </p:txBody>
      </p:sp>
      <p:pic>
        <p:nvPicPr>
          <p:cNvPr id="55298" name="Picture 2"/>
          <p:cNvPicPr>
            <a:picLocks noChangeAspect="1" noChangeArrowheads="1"/>
          </p:cNvPicPr>
          <p:nvPr/>
        </p:nvPicPr>
        <p:blipFill>
          <a:blip r:embed="rId3"/>
          <a:srcRect/>
          <a:stretch>
            <a:fillRect/>
          </a:stretch>
        </p:blipFill>
        <p:spPr bwMode="auto">
          <a:xfrm>
            <a:off x="2543175" y="1905000"/>
            <a:ext cx="3857625" cy="33321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a:xfrm>
            <a:off x="609600" y="152400"/>
            <a:ext cx="7772400" cy="990600"/>
          </a:xfrm>
        </p:spPr>
        <p:txBody>
          <a:bodyPr/>
          <a:lstStyle/>
          <a:p>
            <a:pPr eaLnBrk="1" hangingPunct="1"/>
            <a:r>
              <a:rPr lang="en-US" b="1" smtClean="0"/>
              <a:t>Skills/Concepts:  Level 2</a:t>
            </a:r>
          </a:p>
        </p:txBody>
      </p:sp>
      <p:sp>
        <p:nvSpPr>
          <p:cNvPr id="57346" name="Slide Number Placeholder 4"/>
          <p:cNvSpPr>
            <a:spLocks/>
          </p:cNvSpPr>
          <p:nvPr/>
        </p:nvSpPr>
        <p:spPr bwMode="auto">
          <a:xfrm>
            <a:off x="8531225" y="5648325"/>
            <a:ext cx="549275" cy="396875"/>
          </a:xfrm>
          <a:prstGeom prst="bracketPair">
            <a:avLst>
              <a:gd name="adj" fmla="val 17949"/>
            </a:avLst>
          </a:prstGeom>
          <a:noFill/>
          <a:ln w="19050">
            <a:solidFill>
              <a:srgbClr val="FFFFFF"/>
            </a:solidFill>
            <a:round/>
            <a:headEnd/>
            <a:tailEnd/>
          </a:ln>
        </p:spPr>
        <p:txBody>
          <a:bodyPr lIns="0" tIns="0" rIns="0" bIns="0" anchor="ctr"/>
          <a:lstStyle/>
          <a:p>
            <a:pPr algn="ctr"/>
            <a:fld id="{C7BECD22-5C07-4E18-AA8D-4F5584F27D8B}" type="slidenum">
              <a:rPr lang="en-US">
                <a:solidFill>
                  <a:srgbClr val="FFFFFF"/>
                </a:solidFill>
                <a:latin typeface="Gill Sans MT" pitchFamily="34" charset="0"/>
              </a:rPr>
              <a:pPr algn="ctr"/>
              <a:t>9</a:t>
            </a:fld>
            <a:endParaRPr lang="en-US">
              <a:solidFill>
                <a:srgbClr val="FFFFFF"/>
              </a:solidFill>
              <a:latin typeface="Gill Sans MT" pitchFamily="34" charset="0"/>
            </a:endParaRPr>
          </a:p>
        </p:txBody>
      </p:sp>
      <p:pic>
        <p:nvPicPr>
          <p:cNvPr id="57347" name="Picture 2"/>
          <p:cNvPicPr>
            <a:picLocks noChangeAspect="1" noChangeArrowheads="1"/>
          </p:cNvPicPr>
          <p:nvPr/>
        </p:nvPicPr>
        <p:blipFill>
          <a:blip r:embed="rId3"/>
          <a:srcRect/>
          <a:stretch>
            <a:fillRect/>
          </a:stretch>
        </p:blipFill>
        <p:spPr bwMode="auto">
          <a:xfrm>
            <a:off x="2743200" y="2514600"/>
            <a:ext cx="3319463" cy="25812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1_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2_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3.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4.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5.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6.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otalTime>17834</TotalTime>
  <Words>1304</Words>
  <Application>Microsoft Office PowerPoint</Application>
  <PresentationFormat>On-screen Show (4:3)</PresentationFormat>
  <Paragraphs>143</Paragraphs>
  <Slides>24</Slides>
  <Notes>13</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Origin</vt:lpstr>
      <vt:lpstr>1_Origin</vt:lpstr>
      <vt:lpstr>2_Origin</vt:lpstr>
      <vt:lpstr>Building Language Based Activities: Digging Below the Surface</vt:lpstr>
      <vt:lpstr>Write 3 Questions About this Picture</vt:lpstr>
      <vt:lpstr>Webb’s Depth of Knowledge</vt:lpstr>
      <vt:lpstr>Why DOK?</vt:lpstr>
      <vt:lpstr>Why DOK?</vt:lpstr>
      <vt:lpstr>How Does DOK Impact the Classroom?</vt:lpstr>
      <vt:lpstr>PowerPoint Presentation</vt:lpstr>
      <vt:lpstr>Recall and Reproduction:  Level 1</vt:lpstr>
      <vt:lpstr>Skills/Concepts:  Level 2</vt:lpstr>
      <vt:lpstr>Strategic Thinking:  Level 3</vt:lpstr>
      <vt:lpstr> Extended Thinking:  Level 4 </vt:lpstr>
      <vt:lpstr>DOK Levels Can be Cumulative</vt:lpstr>
      <vt:lpstr>PowerPoint Presentation</vt:lpstr>
      <vt:lpstr>PowerPoint Presentation</vt:lpstr>
      <vt:lpstr>How Does DOK Impact the Classroom?</vt:lpstr>
      <vt:lpstr>How to Bartle Puzballs </vt:lpstr>
      <vt:lpstr>Questions to Promote Thinking</vt:lpstr>
      <vt:lpstr>Questions to Promote Thinking</vt:lpstr>
      <vt:lpstr>Creating Questions – All Together Now</vt:lpstr>
      <vt:lpstr>Grade and Lexile Correspondence</vt:lpstr>
      <vt:lpstr>Creating Questions – With Partner</vt:lpstr>
      <vt:lpstr>Wait Time</vt:lpstr>
      <vt:lpstr>Questions</vt:lpstr>
      <vt:lpstr>Exit Ticket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Jackie Removcik</dc:creator>
  <cp:lastModifiedBy>Jeremy V. Gabborin</cp:lastModifiedBy>
  <cp:revision>137</cp:revision>
  <cp:lastPrinted>2014-09-22T14:03:27Z</cp:lastPrinted>
  <dcterms:created xsi:type="dcterms:W3CDTF">2014-09-12T16:21:02Z</dcterms:created>
  <dcterms:modified xsi:type="dcterms:W3CDTF">2014-10-23T01:24:13Z</dcterms:modified>
</cp:coreProperties>
</file>