
<file path=[Content_Types].xml><?xml version="1.0" encoding="utf-8"?>
<Types xmlns="http://schemas.openxmlformats.org/package/2006/content-types">
  <Default ContentType="application/vnd.openxmlformats-officedocument.oleObject" Extension="bin"/>
  <Default ContentType="image/jpeg" Extension="jpeg"/>
  <Default ContentType="image/png" Extension="png"/>
  <Default ContentType="application/vnd.openxmlformats-package.relationships+xml" Extension="rels"/>
  <Default ContentType="application/vnd.openxmlformats-officedocument.vmlDrawing" Extension="vml"/>
  <Default ContentType="image/x-wmf" Extension="wmf"/>
  <Default ContentType="application/xml" Extension="xml"/>
  <Override ContentType="application/vnd.openxmlformats-officedocument.extended-properties+xml" PartName="/docProps/app.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tableStyles+xml" PartName="/ppt/tableStyles.xml"/>
  <Override ContentType="application/vnd.openxmlformats-officedocument.presentationml.viewProps+xml" PartName="/ppt/viewProps.xml"/>
  <Override ContentType="application/vnd.openxmlformats-officedocument.theme+xml" PartName="/ppt/theme/theme1.xml"/>
  <Override ContentType="application/vnd.openxmlformats-officedocument.theme+xml" PartName="/ppt/theme/theme2.xml"/>
  <Override ContentType="application/vnd.openxmlformats-package.core-properties+xml" PartName="/docProps/core.xml"/>
</Types>
</file>

<file path=_rels/.rels><?xml version="1.0" encoding="UTF-8" standalone="yes"?><Relationships xmlns="http://schemas.openxmlformats.org/package/2006/relationships"><Relationship Id="rId4" Target="ppt/presentation.xml" Type="http://schemas.openxmlformats.org/officeDocument/2006/relationships/officeDocument"/><Relationship Id="rId3" Target="docProps/core.xml" Type="http://schemas.openxmlformats.org/package/2006/relationships/metadata/core-properties"/><Relationship Id="rId2" Target="docProps/app.xml" Type="http://schemas.openxmlformats.org/officeDocument/2006/relationships/extended-properties"/><Relationship Id="rId1" Target="docProps/thumbnail.jpeg" Type="http://schemas.openxmlformats.org/package/2006/relationships/metadata/thumbnai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Lst>
  <p:sldSz cx="9144000" cy="6858000" type="screen4x3"/>
  <p:notesSz cx="6858000" cy="9144000"/>
  <p:defaultTextStyle>
    <a:defPPr>
      <a:defRPr lang="en-US"/>
    </a:defPPr>
    <a:lvl1pPr algn="l" fontAlgn="base" rtl="0">
      <a:spcBef>
        <a:spcPct val="0"/>
      </a:spcBef>
      <a:spcAft>
        <a:spcPct val="0"/>
      </a:spcAft>
      <a:defRPr kern="1200">
        <a:solidFill>
          <a:schemeClr val="tx1"/>
        </a:solidFill>
        <a:latin charset="0" typeface="Arial"/>
        <a:ea typeface="+mn-ea"/>
        <a:cs typeface="+mn-cs"/>
      </a:defRPr>
    </a:lvl1pPr>
    <a:lvl2pPr algn="l" fontAlgn="base" marL="457200" rtl="0">
      <a:spcBef>
        <a:spcPct val="0"/>
      </a:spcBef>
      <a:spcAft>
        <a:spcPct val="0"/>
      </a:spcAft>
      <a:defRPr kern="1200">
        <a:solidFill>
          <a:schemeClr val="tx1"/>
        </a:solidFill>
        <a:latin charset="0" typeface="Arial"/>
        <a:ea typeface="+mn-ea"/>
        <a:cs typeface="+mn-cs"/>
      </a:defRPr>
    </a:lvl2pPr>
    <a:lvl3pPr algn="l" fontAlgn="base" marL="914400" rtl="0">
      <a:spcBef>
        <a:spcPct val="0"/>
      </a:spcBef>
      <a:spcAft>
        <a:spcPct val="0"/>
      </a:spcAft>
      <a:defRPr kern="1200">
        <a:solidFill>
          <a:schemeClr val="tx1"/>
        </a:solidFill>
        <a:latin charset="0" typeface="Arial"/>
        <a:ea typeface="+mn-ea"/>
        <a:cs typeface="+mn-cs"/>
      </a:defRPr>
    </a:lvl3pPr>
    <a:lvl4pPr algn="l" fontAlgn="base" marL="1371600" rtl="0">
      <a:spcBef>
        <a:spcPct val="0"/>
      </a:spcBef>
      <a:spcAft>
        <a:spcPct val="0"/>
      </a:spcAft>
      <a:defRPr kern="1200">
        <a:solidFill>
          <a:schemeClr val="tx1"/>
        </a:solidFill>
        <a:latin charset="0" typeface="Arial"/>
        <a:ea typeface="+mn-ea"/>
        <a:cs typeface="+mn-cs"/>
      </a:defRPr>
    </a:lvl4pPr>
    <a:lvl5pPr algn="l" fontAlgn="base" marL="1828800" rtl="0">
      <a:spcBef>
        <a:spcPct val="0"/>
      </a:spcBef>
      <a:spcAft>
        <a:spcPct val="0"/>
      </a:spcAft>
      <a:defRPr kern="1200">
        <a:solidFill>
          <a:schemeClr val="tx1"/>
        </a:solidFill>
        <a:latin charset="0" typeface="Arial"/>
        <a:ea typeface="+mn-ea"/>
        <a:cs typeface="+mn-cs"/>
      </a:defRPr>
    </a:lvl5pPr>
    <a:lvl6pPr algn="l" defTabSz="914400" eaLnBrk="1" hangingPunct="1" latinLnBrk="0" marL="2286000" rtl="0">
      <a:defRPr kern="1200">
        <a:solidFill>
          <a:schemeClr val="tx1"/>
        </a:solidFill>
        <a:latin charset="0" typeface="Arial"/>
        <a:ea typeface="+mn-ea"/>
        <a:cs typeface="+mn-cs"/>
      </a:defRPr>
    </a:lvl6pPr>
    <a:lvl7pPr algn="l" defTabSz="914400" eaLnBrk="1" hangingPunct="1" latinLnBrk="0" marL="2743200" rtl="0">
      <a:defRPr kern="1200">
        <a:solidFill>
          <a:schemeClr val="tx1"/>
        </a:solidFill>
        <a:latin charset="0" typeface="Arial"/>
        <a:ea typeface="+mn-ea"/>
        <a:cs typeface="+mn-cs"/>
      </a:defRPr>
    </a:lvl7pPr>
    <a:lvl8pPr algn="l" defTabSz="914400" eaLnBrk="1" hangingPunct="1" latinLnBrk="0" marL="3200400" rtl="0">
      <a:defRPr kern="1200">
        <a:solidFill>
          <a:schemeClr val="tx1"/>
        </a:solidFill>
        <a:latin charset="0" typeface="Arial"/>
        <a:ea typeface="+mn-ea"/>
        <a:cs typeface="+mn-cs"/>
      </a:defRPr>
    </a:lvl8pPr>
    <a:lvl9pPr algn="l" defTabSz="914400" eaLnBrk="1" hangingPunct="1" latinLnBrk="0" marL="3657600" rtl="0">
      <a:defRPr kern="1200">
        <a:solidFill>
          <a:schemeClr val="tx1"/>
        </a:solidFill>
        <a:latin charset="0" typeface="Arial"/>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cmpd="sng" w="12700">
              <a:solidFill>
                <a:schemeClr val="lt1"/>
              </a:solidFill>
            </a:ln>
          </a:left>
          <a:right>
            <a:ln cmpd="sng" w="12700">
              <a:solidFill>
                <a:schemeClr val="lt1"/>
              </a:solidFill>
            </a:ln>
          </a:right>
          <a:top>
            <a:ln cmpd="sng" w="12700">
              <a:solidFill>
                <a:schemeClr val="lt1"/>
              </a:solidFill>
            </a:ln>
          </a:top>
          <a:bottom>
            <a:ln cmpd="sng" w="12700">
              <a:solidFill>
                <a:schemeClr val="lt1"/>
              </a:solidFill>
            </a:ln>
          </a:bottom>
          <a:insideH>
            <a:ln cmpd="sng" w="12700">
              <a:solidFill>
                <a:schemeClr val="lt1"/>
              </a:solidFill>
            </a:ln>
          </a:insideH>
          <a:insideV>
            <a:ln cmpd="sng"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cmpd="sng" w="38100">
              <a:solidFill>
                <a:schemeClr val="lt1"/>
              </a:solidFill>
            </a:ln>
          </a:top>
        </a:tcBdr>
        <a:fill>
          <a:solidFill>
            <a:schemeClr val="accent1"/>
          </a:solidFill>
        </a:fill>
      </a:tcStyle>
    </a:lastRow>
    <a:firstRow>
      <a:tcTxStyle b="on">
        <a:fontRef idx="minor">
          <a:prstClr val="black"/>
        </a:fontRef>
        <a:schemeClr val="lt1"/>
      </a:tcTxStyle>
      <a:tcStyle>
        <a:tcBdr>
          <a:bottom>
            <a:ln cmpd="sng" w="38100">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autoAdjust="0" sz="50826"/>
  </p:normalViewPr>
  <p:slideViewPr>
    <p:cSldViewPr>
      <p:cViewPr varScale="1">
        <p:scale>
          <a:sx d="100" n="40"/>
          <a:sy d="100" n="40"/>
        </p:scale>
        <p:origin x="-2568" y="-67"/>
      </p:cViewPr>
      <p:guideLst>
        <p:guide orient="horz" pos="2160"/>
        <p:guide pos="2880"/>
      </p:guideLst>
    </p:cSldViewPr>
  </p:slideViewPr>
  <p:notesTextViewPr>
    <p:cViewPr>
      <p:scale>
        <a:sx d="100" n="100"/>
        <a:sy d="100" n="100"/>
      </p:scale>
      <p:origin x="0" y="0"/>
    </p:cViewPr>
  </p:notesTextViewPr>
  <p:sorterViewPr>
    <p:cViewPr>
      <p:scale>
        <a:sx d="100" n="66"/>
        <a:sy d="100" n="66"/>
      </p:scale>
      <p:origin x="0" y="0"/>
    </p:cViewPr>
  </p:sorterViewPr>
  <p:notesViewPr>
    <p:cSldViewPr>
      <p:cViewPr varScale="1">
        <p:scale>
          <a:sx d="100" n="58"/>
          <a:sy d="100" n="58"/>
        </p:scale>
        <p:origin x="-1764"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39" Target="slides/slide33.xml" Type="http://schemas.openxmlformats.org/officeDocument/2006/relationships/slide"/><Relationship Id="rId38" Target="slides/slide32.xml" Type="http://schemas.openxmlformats.org/officeDocument/2006/relationships/slide"/><Relationship Id="rId37" Target="slides/slide31.xml" Type="http://schemas.openxmlformats.org/officeDocument/2006/relationships/slide"/><Relationship Id="rId36" Target="slides/slide30.xml" Type="http://schemas.openxmlformats.org/officeDocument/2006/relationships/slide"/><Relationship Id="rId35" Target="slides/slide29.xml" Type="http://schemas.openxmlformats.org/officeDocument/2006/relationships/slide"/><Relationship Id="rId34" Target="slides/slide28.xml" Type="http://schemas.openxmlformats.org/officeDocument/2006/relationships/slide"/><Relationship Id="rId33" Target="slides/slide27.xml" Type="http://schemas.openxmlformats.org/officeDocument/2006/relationships/slide"/><Relationship Id="rId32" Target="slides/slide26.xml" Type="http://schemas.openxmlformats.org/officeDocument/2006/relationships/slide"/><Relationship Id="rId31" Target="slides/slide25.xml" Type="http://schemas.openxmlformats.org/officeDocument/2006/relationships/slide"/><Relationship Id="rId30" Target="slides/slide24.xml" Type="http://schemas.openxmlformats.org/officeDocument/2006/relationships/slide"/><Relationship Id="rId27" Target="slides/slide21.xml" Type="http://schemas.openxmlformats.org/officeDocument/2006/relationships/slide"/><Relationship Id="rId26" Target="slides/slide20.xml" Type="http://schemas.openxmlformats.org/officeDocument/2006/relationships/slide"/><Relationship Id="rId25" Target="slides/slide19.xml" Type="http://schemas.openxmlformats.org/officeDocument/2006/relationships/slide"/><Relationship Id="rId24" Target="slides/slide18.xml" Type="http://schemas.openxmlformats.org/officeDocument/2006/relationships/slide"/><Relationship Id="rId21" Target="slides/slide15.xml" Type="http://schemas.openxmlformats.org/officeDocument/2006/relationships/slide"/><Relationship Id="rId19" Target="slides/slide13.xml" Type="http://schemas.openxmlformats.org/officeDocument/2006/relationships/slide"/><Relationship Id="rId20" Target="slides/slide14.xml" Type="http://schemas.openxmlformats.org/officeDocument/2006/relationships/slide"/><Relationship Id="rId18" Target="slides/slide12.xml" Type="http://schemas.openxmlformats.org/officeDocument/2006/relationships/slide"/><Relationship Id="rId17" Target="slides/slide11.xml" Type="http://schemas.openxmlformats.org/officeDocument/2006/relationships/slide"/><Relationship Id="rId16" Target="slides/slide10.xml" Type="http://schemas.openxmlformats.org/officeDocument/2006/relationships/slide"/><Relationship Id="rId15" Target="slides/slide9.xml" Type="http://schemas.openxmlformats.org/officeDocument/2006/relationships/slide"/><Relationship Id="rId14" Target="slides/slide8.xml" Type="http://schemas.openxmlformats.org/officeDocument/2006/relationships/slide"/><Relationship Id="rId13" Target="slides/slide7.xml" Type="http://schemas.openxmlformats.org/officeDocument/2006/relationships/slide"/><Relationship Id="rId43" Target="slides/slide37.xml" Type="http://schemas.openxmlformats.org/officeDocument/2006/relationships/slide"/><Relationship Id="rId12" Target="slides/slide6.xml" Type="http://schemas.openxmlformats.org/officeDocument/2006/relationships/slide"/><Relationship Id="rId42" Target="slides/slide36.xml" Type="http://schemas.openxmlformats.org/officeDocument/2006/relationships/slide"/><Relationship Id="rId11" Target="slides/slide5.xml" Type="http://schemas.openxmlformats.org/officeDocument/2006/relationships/slide"/><Relationship Id="rId41" Target="slides/slide35.xml" Type="http://schemas.openxmlformats.org/officeDocument/2006/relationships/slide"/><Relationship Id="rId10" Target="slides/slide4.xml" Type="http://schemas.openxmlformats.org/officeDocument/2006/relationships/slide"/><Relationship Id="rId9" Target="slides/slide3.xml" Type="http://schemas.openxmlformats.org/officeDocument/2006/relationships/slide"/><Relationship Id="rId40" Target="slides/slide34.xml" Type="http://schemas.openxmlformats.org/officeDocument/2006/relationships/slide"/><Relationship Id="rId8" Target="slides/slide2.xml" Type="http://schemas.openxmlformats.org/officeDocument/2006/relationships/slide"/><Relationship Id="rId7" Target="slides/slide1.xml" Type="http://schemas.openxmlformats.org/officeDocument/2006/relationships/slide"/><Relationship Id="rId6" Target="notesMasters/notesMaster1.xml" Type="http://schemas.openxmlformats.org/officeDocument/2006/relationships/notesMaster"/><Relationship Id="rId5" Target="slideMasters/slideMaster1.xml" Type="http://schemas.openxmlformats.org/officeDocument/2006/relationships/slideMaster"/><Relationship Id="rId4" Target="tableStyles.xml" Type="http://schemas.openxmlformats.org/officeDocument/2006/relationships/tableStyles"/><Relationship Id="rId3" Target="presProps.xml" Type="http://schemas.openxmlformats.org/officeDocument/2006/relationships/presProps"/><Relationship Id="rId23" Target="slides/slide17.xml" Type="http://schemas.openxmlformats.org/officeDocument/2006/relationships/slide"/><Relationship Id="rId29" Target="slides/slide23.xml" Type="http://schemas.openxmlformats.org/officeDocument/2006/relationships/slide"/><Relationship Id="rId2" Target="viewProps.xml" Type="http://schemas.openxmlformats.org/officeDocument/2006/relationships/viewProps"/><Relationship Id="rId22" Target="slides/slide16.xml" Type="http://schemas.openxmlformats.org/officeDocument/2006/relationships/slide"/><Relationship Id="rId28" Target="slides/slide22.xml" Type="http://schemas.openxmlformats.org/officeDocument/2006/relationships/slide"/><Relationship Id="rId1" Target="theme/theme2.xml" Type="http://schemas.openxmlformats.org/officeDocument/2006/relationships/theme"/></Relationships>
</file>

<file path=ppt/drawings/_rels/vmlDrawing1.vml.rels><?xml version="1.0" encoding="UTF-8" standalone="yes"?><Relationships xmlns="http://schemas.openxmlformats.org/package/2006/relationships"><Relationship Id="rId1" Target="../media/image3.wmf" Type="http://schemas.openxmlformats.org/officeDocument/2006/relationships/image"/></Relationships>
</file>

<file path=ppt/notesMasters/_rels/notesMaster1.xml.rels><?xml version="1.0" encoding="UTF-8" standalone="yes"?><Relationships xmlns="http://schemas.openxmlformats.org/package/2006/relationships"><Relationship Id="rId1" Target="../theme/theme1.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noGrp="1"/>
          </p:cNvSpPr>
          <p:nvPr>
            <p:ph sz="quarter" type="hdr"/>
          </p:nvPr>
        </p:nvSpPr>
        <p:spPr>
          <a:xfrm>
            <a:off x="0" y="0"/>
            <a:ext cx="2971800" cy="457200"/>
          </a:xfrm>
          <a:prstGeom prst="rect">
            <a:avLst/>
          </a:prstGeom>
          <a:noFill/>
          <a:ln w="9525">
            <a:noFill/>
            <a:miter lim="800000"/>
            <a:headEnd/>
            <a:tailEnd/>
          </a:ln>
          <a:effectLst/>
        </p:spPr>
        <p:txBody>
          <a:bodyPr anchor="t" anchorCtr="0" bIns="45720" compatLnSpc="1" lIns="91440" numCol="1" rIns="91440" tIns="45720" vert="horz" wrap="square">
            <a:prstTxWarp prst="textNoShape">
              <a:avLst/>
            </a:prstTxWarp>
          </a:bodyPr>
          <a:lstStyle>
            <a:lvl1pPr>
              <a:defRPr sz="1200"/>
            </a:lvl1pPr>
          </a:lstStyle>
          <a:p>
            <a:pPr>
              <a:defRPr/>
            </a:pPr>
            <a:endParaRPr lang="en-US"/>
          </a:p>
        </p:txBody>
      </p:sp>
      <p:sp>
        <p:nvSpPr>
          <p:cNvPr id="3075" name="Rectangle 3"/>
          <p:cNvSpPr>
            <a:spLocks noChangeArrowheads="1" noGrp="1"/>
          </p:cNvSpPr>
          <p:nvPr>
            <p:ph idx="1" type="dt"/>
          </p:nvPr>
        </p:nvSpPr>
        <p:spPr>
          <a:xfrm>
            <a:off x="3884613" y="0"/>
            <a:ext cx="2971800" cy="457200"/>
          </a:xfrm>
          <a:prstGeom prst="rect">
            <a:avLst/>
          </a:prstGeom>
          <a:noFill/>
          <a:ln w="9525">
            <a:noFill/>
            <a:miter lim="800000"/>
            <a:headEnd/>
            <a:tailEnd/>
          </a:ln>
          <a:effectLst/>
        </p:spPr>
        <p:txBody>
          <a:bodyPr anchor="t" anchorCtr="0" bIns="45720" compatLnSpc="1" lIns="91440" numCol="1" rIns="91440" tIns="45720" vert="horz" wrap="square">
            <a:prstTxWarp prst="textNoShape">
              <a:avLst/>
            </a:prstTxWarp>
          </a:bodyPr>
          <a:lstStyle>
            <a:lvl1pPr algn="r">
              <a:defRPr sz="1200"/>
            </a:lvl1pPr>
          </a:lstStyle>
          <a:p>
            <a:pPr>
              <a:defRPr/>
            </a:pPr>
            <a:endParaRPr lang="en-US"/>
          </a:p>
        </p:txBody>
      </p:sp>
      <p:sp>
        <p:nvSpPr>
          <p:cNvPr id="46084" name="Rectangle 4"/>
          <p:cNvSpPr>
            <a:spLocks noChangeArrowheads="1" noChangeAspect="1" noGrp="1" noRot="1" noTextEdit="1"/>
          </p:cNvSpPr>
          <p:nvPr>
            <p:ph idx="2" type="sldImg"/>
          </p:nvPr>
        </p:nvSpPr>
        <p:spPr>
          <a:xfrm>
            <a:off x="1143000" y="685800"/>
            <a:ext cx="4572000" cy="3429000"/>
          </a:xfrm>
          <a:prstGeom prst="rect">
            <a:avLst/>
          </a:prstGeom>
          <a:noFill/>
          <a:ln w="9525">
            <a:solidFill>
              <a:srgbClr val="000000"/>
            </a:solidFill>
            <a:miter lim="800000"/>
            <a:headEnd/>
            <a:tailEnd/>
          </a:ln>
        </p:spPr>
      </p:sp>
      <p:sp>
        <p:nvSpPr>
          <p:cNvPr id="3077" name="Rectangle 5"/>
          <p:cNvSpPr>
            <a:spLocks noChangeArrowheads="1" noGrp="1"/>
          </p:cNvSpPr>
          <p:nvPr>
            <p:ph idx="3" sz="quarter" type="body"/>
          </p:nvPr>
        </p:nvSpPr>
        <p:spPr>
          <a:xfrm>
            <a:off x="685800" y="4343400"/>
            <a:ext cx="5486400" cy="4114800"/>
          </a:xfrm>
          <a:prstGeom prst="rect">
            <a:avLst/>
          </a:prstGeom>
          <a:noFill/>
          <a:ln w="9525">
            <a:noFill/>
            <a:miter lim="800000"/>
            <a:headEnd/>
            <a:tailEnd/>
          </a:ln>
          <a:effectLst/>
        </p:spPr>
        <p:txBody>
          <a:bodyPr anchor="t" anchorCtr="0" bIns="45720" compatLnSpc="1" lIns="91440" numCol="1" rIns="91440" tIns="45720" vert="horz" wrap="square">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ChangeArrowheads="1" noGrp="1"/>
          </p:cNvSpPr>
          <p:nvPr>
            <p:ph idx="4" sz="quarter" type="ftr"/>
          </p:nvPr>
        </p:nvSpPr>
        <p:spPr>
          <a:xfrm>
            <a:off x="0" y="8685213"/>
            <a:ext cx="2971800" cy="457200"/>
          </a:xfrm>
          <a:prstGeom prst="rect">
            <a:avLst/>
          </a:prstGeom>
          <a:noFill/>
          <a:ln w="9525">
            <a:noFill/>
            <a:miter lim="800000"/>
            <a:headEnd/>
            <a:tailEnd/>
          </a:ln>
          <a:effectLst/>
        </p:spPr>
        <p:txBody>
          <a:bodyPr anchor="b" anchorCtr="0" bIns="45720" compatLnSpc="1" lIns="91440" numCol="1" rIns="91440" tIns="45720" vert="horz" wrap="square">
            <a:prstTxWarp prst="textNoShape">
              <a:avLst/>
            </a:prstTxWarp>
          </a:bodyPr>
          <a:lstStyle>
            <a:lvl1pPr>
              <a:defRPr sz="1200"/>
            </a:lvl1pPr>
          </a:lstStyle>
          <a:p>
            <a:pPr>
              <a:defRPr/>
            </a:pPr>
            <a:endParaRPr lang="en-US"/>
          </a:p>
        </p:txBody>
      </p:sp>
      <p:sp>
        <p:nvSpPr>
          <p:cNvPr id="3079" name="Rectangle 7"/>
          <p:cNvSpPr>
            <a:spLocks noChangeArrowheads="1" noGrp="1"/>
          </p:cNvSpPr>
          <p:nvPr>
            <p:ph idx="5" sz="quarter" type="sldNum"/>
          </p:nvPr>
        </p:nvSpPr>
        <p:spPr>
          <a:xfrm>
            <a:off x="3884613" y="8685213"/>
            <a:ext cx="2971800" cy="457200"/>
          </a:xfrm>
          <a:prstGeom prst="rect">
            <a:avLst/>
          </a:prstGeom>
          <a:noFill/>
          <a:ln w="9525">
            <a:noFill/>
            <a:miter lim="800000"/>
            <a:headEnd/>
            <a:tailEnd/>
          </a:ln>
          <a:effectLst/>
        </p:spPr>
        <p:txBody>
          <a:bodyPr anchor="b" anchorCtr="0" bIns="45720" compatLnSpc="1" lIns="91440" numCol="1" rIns="91440" tIns="45720" vert="horz" wrap="square">
            <a:prstTxWarp prst="textNoShape">
              <a:avLst/>
            </a:prstTxWarp>
          </a:bodyPr>
          <a:lstStyle>
            <a:lvl1pPr algn="r">
              <a:defRPr sz="1200"/>
            </a:lvl1pPr>
          </a:lstStyle>
          <a:p>
            <a:pPr>
              <a:defRPr/>
            </a:pPr>
            <a:fld id="{C58016FC-C516-4A8B-8530-000C1D91BF7C}" type="slidenum">
              <a:rPr lang="en-US"/>
              <a:pPr>
                <a:defRPr/>
              </a:pPr>
              <a:t>‹#›</a:t>
            </a:fld>
            <a:endParaRPr lang="en-US"/>
          </a:p>
        </p:txBody>
      </p:sp>
    </p:spTree>
    <p:extLst>
      <p:ext uri="{BB962C8B-B14F-4D97-AF65-F5344CB8AC3E}">
        <p14:creationId xmlns:p14="http://schemas.microsoft.com/office/powerpoint/2010/main" xmlns="" val="774975602"/>
      </p:ext>
    </p:extLst>
  </p:cSld>
  <p:clrMap accent1="accent1" accent2="accent2" accent3="accent3" accent4="accent4" accent5="accent5" accent6="accent6" bg1="lt1" bg2="lt2" folHlink="folHlink" hlink="hlink" tx1="dk1" tx2="dk2"/>
  <p:notesStyle>
    <a:lvl1pPr algn="l" eaLnBrk="0" fontAlgn="base" hangingPunct="0" rtl="0">
      <a:spcBef>
        <a:spcPct val="30000"/>
      </a:spcBef>
      <a:spcAft>
        <a:spcPct val="0"/>
      </a:spcAft>
      <a:defRPr kern="1200" sz="1200">
        <a:solidFill>
          <a:schemeClr val="tx1"/>
        </a:solidFill>
        <a:latin charset="0" typeface="Arial"/>
        <a:ea typeface="+mn-ea"/>
        <a:cs typeface="+mn-cs"/>
      </a:defRPr>
    </a:lvl1pPr>
    <a:lvl2pPr algn="l" eaLnBrk="0" fontAlgn="base" hangingPunct="0" marL="457200" rtl="0">
      <a:spcBef>
        <a:spcPct val="30000"/>
      </a:spcBef>
      <a:spcAft>
        <a:spcPct val="0"/>
      </a:spcAft>
      <a:defRPr kern="1200" sz="1200">
        <a:solidFill>
          <a:schemeClr val="tx1"/>
        </a:solidFill>
        <a:latin charset="0" typeface="Arial"/>
        <a:ea typeface="+mn-ea"/>
        <a:cs typeface="+mn-cs"/>
      </a:defRPr>
    </a:lvl2pPr>
    <a:lvl3pPr algn="l" eaLnBrk="0" fontAlgn="base" hangingPunct="0" marL="914400" rtl="0">
      <a:spcBef>
        <a:spcPct val="30000"/>
      </a:spcBef>
      <a:spcAft>
        <a:spcPct val="0"/>
      </a:spcAft>
      <a:defRPr kern="1200" sz="1200">
        <a:solidFill>
          <a:schemeClr val="tx1"/>
        </a:solidFill>
        <a:latin charset="0" typeface="Arial"/>
        <a:ea typeface="+mn-ea"/>
        <a:cs typeface="+mn-cs"/>
      </a:defRPr>
    </a:lvl3pPr>
    <a:lvl4pPr algn="l" eaLnBrk="0" fontAlgn="base" hangingPunct="0" marL="1371600" rtl="0">
      <a:spcBef>
        <a:spcPct val="30000"/>
      </a:spcBef>
      <a:spcAft>
        <a:spcPct val="0"/>
      </a:spcAft>
      <a:defRPr kern="1200" sz="1200">
        <a:solidFill>
          <a:schemeClr val="tx1"/>
        </a:solidFill>
        <a:latin charset="0" typeface="Arial"/>
        <a:ea typeface="+mn-ea"/>
        <a:cs typeface="+mn-cs"/>
      </a:defRPr>
    </a:lvl4pPr>
    <a:lvl5pPr algn="l" eaLnBrk="0" fontAlgn="base" hangingPunct="0" marL="1828800" rtl="0">
      <a:spcBef>
        <a:spcPct val="30000"/>
      </a:spcBef>
      <a:spcAft>
        <a:spcPct val="0"/>
      </a:spcAft>
      <a:defRPr kern="1200" sz="1200">
        <a:solidFill>
          <a:schemeClr val="tx1"/>
        </a:solidFill>
        <a:latin charset="0" typeface="Arial"/>
        <a:ea typeface="+mn-ea"/>
        <a:cs typeface="+mn-cs"/>
      </a:defRPr>
    </a:lvl5pPr>
    <a:lvl6pPr algn="l" defTabSz="914400" eaLnBrk="1" hangingPunct="1" latinLnBrk="0" marL="2286000" rtl="0">
      <a:defRPr kern="1200" sz="1200">
        <a:solidFill>
          <a:schemeClr val="tx1"/>
        </a:solidFill>
        <a:latin typeface="+mn-lt"/>
        <a:ea typeface="+mn-ea"/>
        <a:cs typeface="+mn-cs"/>
      </a:defRPr>
    </a:lvl6pPr>
    <a:lvl7pPr algn="l" defTabSz="914400" eaLnBrk="1" hangingPunct="1" latinLnBrk="0" marL="2743200" rtl="0">
      <a:defRPr kern="1200" sz="1200">
        <a:solidFill>
          <a:schemeClr val="tx1"/>
        </a:solidFill>
        <a:latin typeface="+mn-lt"/>
        <a:ea typeface="+mn-ea"/>
        <a:cs typeface="+mn-cs"/>
      </a:defRPr>
    </a:lvl7pPr>
    <a:lvl8pPr algn="l" defTabSz="914400" eaLnBrk="1" hangingPunct="1" latinLnBrk="0" marL="3200400" rtl="0">
      <a:defRPr kern="1200" sz="1200">
        <a:solidFill>
          <a:schemeClr val="tx1"/>
        </a:solidFill>
        <a:latin typeface="+mn-lt"/>
        <a:ea typeface="+mn-ea"/>
        <a:cs typeface="+mn-cs"/>
      </a:defRPr>
    </a:lvl8pPr>
    <a:lvl9pPr algn="l" defTabSz="914400" eaLnBrk="1" hangingPunct="1" latinLnBrk="0" marL="3657600" rtl="0">
      <a:defRPr kern="1200"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arget="../slides/slide1.xml" Type="http://schemas.openxmlformats.org/officeDocument/2006/relationships/slide"/><Relationship Id="rId1" Target="../notesMasters/notesMaster1.xml" Type="http://schemas.openxmlformats.org/officeDocument/2006/relationships/notesMaster"/></Relationships>
</file>

<file path=ppt/notesSlides/_rels/notesSlide2.xml.rels><?xml version="1.0" encoding="UTF-8" standalone="yes"?><Relationships xmlns="http://schemas.openxmlformats.org/package/2006/relationships"><Relationship Id="rId2" Target="../slides/slide4.xml" Type="http://schemas.openxmlformats.org/officeDocument/2006/relationships/slide"/><Relationship Id="rId1" Target="../notesMasters/notesMaster1.xml" Type="http://schemas.openxmlformats.org/officeDocument/2006/relationships/notesMaster"/></Relationships>
</file>

<file path=ppt/notesSlides/_rels/notesSlide3.xml.rels><?xml version="1.0" encoding="UTF-8" standalone="yes"?><Relationships xmlns="http://schemas.openxmlformats.org/package/2006/relationships"><Relationship Id="rId2" Target="../slides/slide11.xml" Type="http://schemas.openxmlformats.org/officeDocument/2006/relationships/slide"/><Relationship Id="rId1" Target="../notesMasters/notesMaster1.xml" Type="http://schemas.openxmlformats.org/officeDocument/2006/relationships/notesMaster"/></Relationships>
</file>

<file path=ppt/notesSlides/_rels/notesSlide4.xml.rels><?xml version="1.0" encoding="UTF-8" standalone="yes"?><Relationships xmlns="http://schemas.openxmlformats.org/package/2006/relationships"><Relationship Id="rId2" Target="../slides/slide16.xml" Type="http://schemas.openxmlformats.org/officeDocument/2006/relationships/slide"/><Relationship Id="rId1" Target="../notesMasters/notesMaster1.xml" Type="http://schemas.openxmlformats.org/officeDocument/2006/relationships/notesMaster"/></Relationships>
</file>

<file path=ppt/notesSlides/_rels/notesSlide5.xml.rels><?xml version="1.0" encoding="UTF-8" standalone="yes"?><Relationships xmlns="http://schemas.openxmlformats.org/package/2006/relationships"><Relationship Id="rId2" Target="../slides/slide17.xml" Type="http://schemas.openxmlformats.org/officeDocument/2006/relationships/slide"/><Relationship Id="rId1" Target="../notesMasters/notesMaster1.xml" Type="http://schemas.openxmlformats.org/officeDocument/2006/relationships/notesMaster"/></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ChangeAspect="1" noGrp="1" noRot="1"/>
          </p:cNvSpPr>
          <p:nvPr>
            <p:ph type="sldImg"/>
          </p:nvPr>
        </p:nvSpPr>
        <p:spPr/>
      </p:sp>
      <p:sp>
        <p:nvSpPr>
          <p:cNvPr id="3" name="Notes Placeholder 2"/>
          <p:cNvSpPr>
            <a:spLocks noGrp="1"/>
          </p:cNvSpPr>
          <p:nvPr>
            <p:ph idx="1" type="body"/>
          </p:nvPr>
        </p:nvSpPr>
        <p:spPr/>
        <p:txBody>
          <a:bodyPr numCol="1">
            <a:normAutofit/>
          </a:bodyPr>
          <a:lstStyle/>
          <a:p>
            <a:endParaRPr lang="zh-CN"/>
          </a:p>
        </p:txBody>
      </p:sp>
      <p:sp>
        <p:nvSpPr>
          <p:cNvPr id="4" name="Slide Number Placeholder 3"/>
          <p:cNvSpPr>
            <a:spLocks noGrp="1"/>
          </p:cNvSpPr>
          <p:nvPr>
            <p:ph idx="10" sz="quarter" type="sldNum"/>
          </p:nvPr>
        </p:nvSpPr>
        <p:spPr/>
        <p:txBody>
          <a:bodyPr numCol="1"/>
          <a:lstStyle/>
          <a:p>
            <a:fld id="{3F190726-1D7A-48F6-9E34-D0B7E20AAAE9}" type="slidenum">
              <a:rPr lang="zh-CN" smtClean="0"/>
              <a:pPr/>
              <a:t>1</a:t>
            </a:fld>
            <a:endParaRPr 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ChangeAspect="1" noGrp="1" noRot="1"/>
          </p:cNvSpPr>
          <p:nvPr>
            <p:ph type="sldImg"/>
          </p:nvPr>
        </p:nvSpPr>
        <p:spPr/>
      </p:sp>
      <p:sp>
        <p:nvSpPr>
          <p:cNvPr id="3" name="Notes Placeholder 2"/>
          <p:cNvSpPr>
            <a:spLocks noGrp="1"/>
          </p:cNvSpPr>
          <p:nvPr>
            <p:ph idx="1" type="body"/>
          </p:nvPr>
        </p:nvSpPr>
        <p:spPr/>
        <p:txBody>
          <a:bodyPr numCol="1">
            <a:normAutofit/>
          </a:bodyPr>
          <a:lstStyle/>
          <a:p>
            <a:endParaRPr lang="zh-CN"/>
          </a:p>
        </p:txBody>
      </p:sp>
      <p:sp>
        <p:nvSpPr>
          <p:cNvPr id="4" name="Slide Number Placeholder 3"/>
          <p:cNvSpPr>
            <a:spLocks noGrp="1"/>
          </p:cNvSpPr>
          <p:nvPr>
            <p:ph idx="10" sz="quarter" type="sldNum"/>
          </p:nvPr>
        </p:nvSpPr>
        <p:spPr/>
        <p:txBody>
          <a:bodyPr numCol="1"/>
          <a:lstStyle/>
          <a:p>
            <a:fld id="{3F190726-1D7A-48F6-9E34-D0B7E20AAAE9}" type="slidenum">
              <a:rPr lang="zh-CN" smtClean="0"/>
              <a:pPr/>
              <a:t>2</a:t>
            </a:fld>
            <a:endParaRPr 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ChangeArrowheads="1" noGrp="1"/>
          </p:cNvSpPr>
          <p:nvPr>
            <p:ph idx="5" sz="quarter" type="sldNum"/>
          </p:nvPr>
        </p:nvSpPr>
        <p:spPr>
          <a:noFill/>
        </p:spPr>
        <p:txBody>
          <a:bodyPr numCol="1"/>
          <a:lstStyle/>
          <a:p>
            <a:fld id="{C7BDC41B-027E-4228-8324-FE62992B2092}" type="slidenum">
              <a:rPr lang="en-US" smtClean="0"/>
              <a:pPr/>
              <a:t>9</a:t>
            </a:fld>
            <a:endParaRPr lang="en-US" smtClean="0"/>
          </a:p>
        </p:txBody>
      </p:sp>
      <p:sp>
        <p:nvSpPr>
          <p:cNvPr id="53251" name="Rectangle 2"/>
          <p:cNvSpPr>
            <a:spLocks noChangeArrowheads="1" noChangeAspect="1" noGrp="1" noRot="1" noTextEdit="1"/>
          </p:cNvSpPr>
          <p:nvPr>
            <p:ph type="sldImg"/>
          </p:nvPr>
        </p:nvSpPr>
        <p:spPr>
          <a:ln/>
        </p:spPr>
      </p:sp>
      <p:sp>
        <p:nvSpPr>
          <p:cNvPr id="53252" name="Rectangle 3"/>
          <p:cNvSpPr>
            <a:spLocks noChangeArrowheads="1" noGrp="1"/>
          </p:cNvSpPr>
          <p:nvPr>
            <p:ph idx="1" type="body"/>
          </p:nvPr>
        </p:nvSpPr>
        <p:spPr>
          <a:noFill/>
          <a:ln/>
        </p:spPr>
        <p:txBody>
          <a:bodyPr numCol="1"/>
          <a:lstStyle/>
          <a:p>
            <a:pPr eaLnBrk="1" hangingPunct="1"/>
            <a:r>
              <a:rPr dirty="0" lang="en-US" smtClean="0" sz="1000"/>
              <a:t>Experts, teacher educators and high school teachers displayed reluctance in embracing the idea of strategy instruction. For most, the concept was new, and the reading strategies we shared with them seemed contrived and irrelevant. This reluctance was revealing, because it mirrored the disinclination of the </a:t>
            </a:r>
            <a:r>
              <a:rPr dirty="0" err="1" lang="en-US" smtClean="0" sz="1000"/>
              <a:t>preservice</a:t>
            </a:r>
            <a:r>
              <a:rPr dirty="0" lang="en-US" smtClean="0" sz="1000"/>
              <a:t> students in the high school literacy class. The chemistry team’s reluctance only changed when we introduced our version of structured summarization, a strategy that we based specifically on their insights about chemistry reading. Using this strategy, students take notes in a chart format. Each section of the chart reflected the information that these chemistry specialists said was essential to reading chemistry text. Because chemistry is about the properties of substances and their reactions, a reader who paid attention to these would be engaging in a disciplinary-focused reading. We had illustrated the chart using information from one of the chemistry textbooks the team members had shared with us. One of the chemists who had been dismissive of teaching content area reading strategies (such as summarization) in chemistry reacted by saying, “Well, if they used this, they would be learning chemistry.” He then suggested a modification (the inclusion of a place to summarize atomic expression). The difference between this strategy and summarization was its subject-matter specificity. This strategy was not just about understanding text; it was also about understanding the essence of chemistry.</a:t>
            </a:r>
          </a:p>
          <a:p>
            <a:pPr eaLnBrk="1" hangingPunct="1"/>
            <a:r>
              <a:rPr dirty="0" lang="en-US" smtClean="0" sz="1000"/>
              <a:t>This structured-summarization strategy meshed well with concerns the chemists had expressed earlier when they examined high school chemistry textbooks: the need to identify where the chemistry was. That is, although they understood that some of the information in the text was included purely for motivational purposes or to establish context for students, they were concerned that what students were actually supposed to learn about chemistry was obscured and hidden by these devices. One of the chemistry teachers bitterly complained about a text she had to use in which each chapter began with a real-life problem (such as lake pollution) that was then followed by an explanation of the chemistry behind the problem. She complained that the students were not learning the chemistry. Chemistry learning is somewhat hierarchical in nature. The concepts build on each other, and these concepts can then be applied to situations. That is, the principles are taught as abstractions, and the particulars are exemplars of the abstractions. This chemistry book, however, perseverated on the particular, providing students with little real opportunity to learn the abstractions that could be used to solve other problems.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ChangeArrowheads="1" noGrp="1"/>
          </p:cNvSpPr>
          <p:nvPr>
            <p:ph idx="5" sz="quarter" type="sldNum"/>
          </p:nvPr>
        </p:nvSpPr>
        <p:spPr>
          <a:noFill/>
        </p:spPr>
        <p:txBody>
          <a:bodyPr numCol="1"/>
          <a:lstStyle/>
          <a:p>
            <a:fld id="{EF32F92F-6349-4323-B460-E774478CBEDC}" type="slidenum">
              <a:rPr lang="en-US" smtClean="0"/>
              <a:pPr/>
              <a:t>16</a:t>
            </a:fld>
            <a:endParaRPr dirty="0" lang="en-US" smtClean="0"/>
          </a:p>
        </p:txBody>
      </p:sp>
      <p:sp>
        <p:nvSpPr>
          <p:cNvPr id="57347" name="Rectangle 2"/>
          <p:cNvSpPr>
            <a:spLocks noChangeArrowheads="1" noChangeAspect="1" noGrp="1" noRot="1" noTextEdit="1"/>
          </p:cNvSpPr>
          <p:nvPr>
            <p:ph type="sldImg"/>
          </p:nvPr>
        </p:nvSpPr>
        <p:spPr>
          <a:ln/>
        </p:spPr>
      </p:sp>
      <p:sp>
        <p:nvSpPr>
          <p:cNvPr id="57348" name="Rectangle 3"/>
          <p:cNvSpPr>
            <a:spLocks noChangeArrowheads="1" noGrp="1"/>
          </p:cNvSpPr>
          <p:nvPr>
            <p:ph idx="1" type="body"/>
          </p:nvPr>
        </p:nvSpPr>
        <p:spPr>
          <a:noFill/>
          <a:ln/>
        </p:spPr>
        <p:txBody>
          <a:bodyPr numCol="1"/>
          <a:lstStyle/>
          <a:p>
            <a:pPr eaLnBrk="1" hangingPunct="1"/>
            <a:endParaRPr dirty="0"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ChangeArrowheads="1" noGrp="1"/>
          </p:cNvSpPr>
          <p:nvPr>
            <p:ph idx="5" sz="quarter" type="sldNum"/>
          </p:nvPr>
        </p:nvSpPr>
        <p:spPr>
          <a:noFill/>
        </p:spPr>
        <p:txBody>
          <a:bodyPr numCol="1"/>
          <a:lstStyle/>
          <a:p>
            <a:fld id="{F2C96FF2-B2A3-49F8-89FF-A896BC8614F8}" type="slidenum">
              <a:rPr lang="en-US" smtClean="0"/>
              <a:pPr/>
              <a:t>17</a:t>
            </a:fld>
            <a:endParaRPr dirty="0" lang="en-US" smtClean="0"/>
          </a:p>
        </p:txBody>
      </p:sp>
      <p:sp>
        <p:nvSpPr>
          <p:cNvPr id="58371" name="Rectangle 2"/>
          <p:cNvSpPr>
            <a:spLocks noChangeArrowheads="1" noChangeAspect="1" noGrp="1" noRot="1" noTextEdit="1"/>
          </p:cNvSpPr>
          <p:nvPr>
            <p:ph type="sldImg"/>
          </p:nvPr>
        </p:nvSpPr>
        <p:spPr>
          <a:ln/>
        </p:spPr>
      </p:sp>
      <p:sp>
        <p:nvSpPr>
          <p:cNvPr id="58372" name="Rectangle 3"/>
          <p:cNvSpPr>
            <a:spLocks noChangeArrowheads="1" noGrp="1"/>
          </p:cNvSpPr>
          <p:nvPr>
            <p:ph idx="1" type="body"/>
          </p:nvPr>
        </p:nvSpPr>
        <p:spPr>
          <a:noFill/>
          <a:ln/>
        </p:spPr>
        <p:txBody>
          <a:bodyPr numCol="1"/>
          <a:lstStyle/>
          <a:p>
            <a:pPr eaLnBrk="1" hangingPunct="1"/>
            <a:r>
              <a:rPr dirty="0" lang="en-US" smtClean="0" sz="1000"/>
              <a:t>In the history meetings, the team liked a number of strategies and made suggestions for improvement. One such strategy was the history events chart. Coherence and understanding how the stories of history connect to each other is crucial to understanding narrative history. As students read about a particular event, they write down answers to the questions of who, what, where, when, how, and why</a:t>
            </a:r>
            <a:r>
              <a:rPr dirty="0" i="1" lang="en-US" smtClean="0" sz="1000"/>
              <a:t> </a:t>
            </a:r>
            <a:r>
              <a:rPr dirty="0" lang="en-US" smtClean="0" sz="1000"/>
              <a:t>in order to summarize the key narrative events. They do the same with each event they read about. However, the compelling task — the one that addresses a specific disciplinary problem in reading history — is to determine what the relationship is between the first and second event, between the second and third event, and so on. Students are asked to think about the most likely connections and to write these on the chart. The historians were approving of this task because it mirrored the kind of thinking that historians do. That is, historians infer cause-and-effect relationships when they study events and what precedes and follows them. These relationships are not necessarily visible in the events themselves, nor are they always made explicit in high school history texts, so they must be surmised. And, if they </a:t>
            </a:r>
            <a:r>
              <a:rPr dirty="0" i="1" lang="en-US" smtClean="0" sz="1000"/>
              <a:t>are</a:t>
            </a:r>
            <a:r>
              <a:rPr dirty="0" lang="en-US" smtClean="0" sz="1000"/>
              <a:t> made explicit in the text, students generally regard the connection as “truth” rather than as the construction of the writer. The task, then, not only mirrored historians’ thinking, but also offered the opportunity for students to construct the cause-and-effect relationships themselves. </a:t>
            </a:r>
          </a:p>
          <a:p>
            <a:pPr eaLnBrk="1" hangingPunct="1"/>
            <a:r>
              <a:rPr dirty="0" lang="en-US" smtClean="0" sz="1000"/>
              <a:t>The high school teachers have tried out several promising strategies in the classroom, including the ones described above. One of the history teachers engaged in a quasi-experimental study of another history strategy — one he called “The Multiple Gist” strategy. In this strategy, students read one text and summarize it, read another text and incorporate that text into the summary, then read another text and incorporate that text into the summary, and so on. The summary has to stay the same length, essentially, and this forces a student to use words such as </a:t>
            </a:r>
            <a:r>
              <a:rPr dirty="0" i="1" lang="en-US" smtClean="0" sz="1000"/>
              <a:t>similarly</a:t>
            </a:r>
            <a:r>
              <a:rPr dirty="0" lang="en-US" smtClean="0" sz="1000"/>
              <a:t> or </a:t>
            </a:r>
            <a:r>
              <a:rPr dirty="0" i="1" lang="en-US" smtClean="0" sz="1000"/>
              <a:t>in contrast</a:t>
            </a:r>
            <a:r>
              <a:rPr dirty="0" lang="en-US" smtClean="0" sz="1000"/>
              <a:t> when incorporating texts that compare or contrast with each other. His preliminary results reveal that students who learned the multiple-gist strategy wrote longer, more coherent answers to essay questions.</a:t>
            </a:r>
          </a:p>
        </p:txBody>
      </p:sp>
    </p:spTree>
  </p:cSld>
  <p:clrMapOvr>
    <a:masterClrMapping/>
  </p:clrMapOvr>
</p:notes>
</file>

<file path=ppt/slideLayouts/_rels/slideLayout1.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13.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14.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15.xml.rels><?xml version="1.0" encoding="UTF-8" standalone="yes"?><Relationships xmlns="http://schemas.openxmlformats.org/package/2006/relationships"><Relationship Id="rId3" Target="../media/image2.png" Type="http://schemas.openxmlformats.org/officeDocument/2006/relationships/image"/><Relationship Id="rId2" Target="../media/image1.png" Type="http://schemas.openxmlformats.org/officeDocument/2006/relationships/image"/><Relationship Id="rId1" Target="../slideMasters/slideMaster1.xml" Type="http://schemas.openxmlformats.org/officeDocument/2006/relationships/slideMaster"/></Relationships>
</file>

<file path=ppt/slideLayouts/_rels/slideLayout2.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type="title">
  <p:cSld name="Title Slide">
    <p:spTree>
      <p:nvGrpSpPr>
        <p:cNvPr id="1" name=""/>
        <p:cNvGrpSpPr/>
        <p:nvPr/>
      </p:nvGrpSpPr>
      <p:grpSpPr>
        <a:xfrm>
          <a:off x="0" y="0"/>
          <a:ext cx="0" cy="0"/>
          <a:chOff x="0" y="0"/>
          <a:chExt cx="0" cy="0"/>
        </a:xfrm>
      </p:grpSpPr>
      <p:sp>
        <p:nvSpPr>
          <p:cNvPr id="4" name="Freeform 7"/>
          <p:cNvSpPr>
            <a:spLocks noChangeArrowheads="1"/>
          </p:cNvSpPr>
          <p:nvPr/>
        </p:nvSpPr>
        <p:spPr>
          <a:xfrm>
            <a:off x="609600" y="1219200"/>
            <a:ext cx="7924800" cy="914400"/>
          </a:xfrm>
          <a:custGeom>
            <a:avLst/>
            <a:gdLst/>
            <a:ahLst/>
            <a:cxnLst>
              <a:cxn ang="0">
                <a:pos x="0" y="1000"/>
              </a:cxn>
              <a:cxn ang="0">
                <a:pos x="0" y="0"/>
              </a:cxn>
              <a:cxn ang="0">
                <a:pos x="1000" y="0"/>
              </a:cxn>
            </a:cxnLst>
            <a:rect b="b" l="0" r="r" t="0"/>
            <a:pathLst>
              <a:path h="1000" w="1000">
                <a:moveTo>
                  <a:pt x="0" y="1000"/>
                </a:moveTo>
                <a:lnTo>
                  <a:pt x="0" y="0"/>
                </a:lnTo>
                <a:lnTo>
                  <a:pt x="1000" y="0"/>
                </a:lnTo>
              </a:path>
            </a:pathLst>
          </a:custGeom>
          <a:noFill/>
          <a:ln cap="flat" cmpd="sng" w="25400">
            <a:solidFill>
              <a:schemeClr val="accent1"/>
            </a:solidFill>
            <a:prstDash val="solid"/>
            <a:miter lim="800000"/>
            <a:headEnd/>
            <a:tailEnd/>
          </a:ln>
        </p:spPr>
        <p:txBody>
          <a:bodyPr numCol="1"/>
          <a:lstStyle/>
          <a:p>
            <a:pPr>
              <a:defRPr/>
            </a:pPr>
            <a:endParaRPr lang="en-US"/>
          </a:p>
        </p:txBody>
      </p:sp>
      <p:sp>
        <p:nvSpPr>
          <p:cNvPr id="5" name="Line 8"/>
          <p:cNvSpPr>
            <a:spLocks noChangeShapeType="1"/>
          </p:cNvSpPr>
          <p:nvPr/>
        </p:nvSpPr>
        <p:spPr>
          <a:xfrm>
            <a:off x="1981200" y="3962400"/>
            <a:ext cx="6511925" cy="0"/>
          </a:xfrm>
          <a:prstGeom prst="line">
            <a:avLst/>
          </a:prstGeom>
          <a:noFill/>
          <a:ln w="19050">
            <a:solidFill>
              <a:schemeClr val="accent1"/>
            </a:solidFill>
            <a:round/>
            <a:headEnd/>
            <a:tailEnd/>
          </a:ln>
          <a:effectLst/>
        </p:spPr>
        <p:txBody>
          <a:bodyPr numCol="1"/>
          <a:lstStyle/>
          <a:p>
            <a:pPr>
              <a:defRPr/>
            </a:pPr>
            <a:endParaRPr lang="en-US"/>
          </a:p>
        </p:txBody>
      </p:sp>
      <p:sp>
        <p:nvSpPr>
          <p:cNvPr id="61442" name="Rectangle 2"/>
          <p:cNvSpPr>
            <a:spLocks noChangeArrowheads="1" noGrp="1"/>
          </p:cNvSpPr>
          <p:nvPr>
            <p:ph type="ctrTitle"/>
          </p:nvPr>
        </p:nvSpPr>
        <p:spPr>
          <a:xfrm>
            <a:off x="914400" y="1524000"/>
            <a:ext cx="7623175" cy="1752600"/>
          </a:xfrm>
        </p:spPr>
        <p:txBody>
          <a:bodyPr numCol="1"/>
          <a:lstStyle>
            <a:lvl1pPr>
              <a:defRPr sz="5000"/>
            </a:lvl1pPr>
          </a:lstStyle>
          <a:p>
            <a:r>
              <a:rPr lang="en-US"/>
              <a:t>Click to edit Master title style</a:t>
            </a:r>
          </a:p>
        </p:txBody>
      </p:sp>
      <p:sp>
        <p:nvSpPr>
          <p:cNvPr id="61443" name="Rectangle 3"/>
          <p:cNvSpPr>
            <a:spLocks noChangeArrowheads="1" noGrp="1"/>
          </p:cNvSpPr>
          <p:nvPr>
            <p:ph idx="1" type="subTitle"/>
          </p:nvPr>
        </p:nvSpPr>
        <p:spPr>
          <a:xfrm>
            <a:off x="1981200" y="3962400"/>
            <a:ext cx="6553200" cy="1752600"/>
          </a:xfrm>
        </p:spPr>
        <p:txBody>
          <a:bodyPr numCol="1"/>
          <a:lstStyle>
            <a:lvl1pPr indent="0" marL="0">
              <a:buFont charset="2" pitchFamily="2" typeface="Wingdings"/>
              <a:buNone/>
              <a:defRPr sz="2800"/>
            </a:lvl1pPr>
          </a:lstStyle>
          <a:p>
            <a:r>
              <a:rPr lang="en-US"/>
              <a:t>Click to edit Master subtitle style</a:t>
            </a:r>
          </a:p>
        </p:txBody>
      </p:sp>
      <p:sp>
        <p:nvSpPr>
          <p:cNvPr id="6" name="Rectangle 4"/>
          <p:cNvSpPr>
            <a:spLocks noChangeArrowheads="1" noGrp="1"/>
          </p:cNvSpPr>
          <p:nvPr>
            <p:ph idx="10" sz="half" type="dt"/>
          </p:nvPr>
        </p:nvSpPr>
        <p:spPr/>
        <p:txBody>
          <a:bodyPr numCol="1"/>
          <a:lstStyle>
            <a:lvl1pPr>
              <a:defRPr/>
            </a:lvl1pPr>
          </a:lstStyle>
          <a:p>
            <a:pPr>
              <a:defRPr/>
            </a:pPr>
            <a:endParaRPr lang="en-US"/>
          </a:p>
        </p:txBody>
      </p:sp>
      <p:sp>
        <p:nvSpPr>
          <p:cNvPr id="7" name="Rectangle 5"/>
          <p:cNvSpPr>
            <a:spLocks noChangeArrowheads="1" noGrp="1"/>
          </p:cNvSpPr>
          <p:nvPr>
            <p:ph idx="11" sz="quarter" type="ftr"/>
          </p:nvPr>
        </p:nvSpPr>
        <p:spPr>
          <a:xfrm>
            <a:off x="3124200" y="6243638"/>
            <a:ext cx="2895600" cy="457200"/>
          </a:xfrm>
        </p:spPr>
        <p:txBody>
          <a:bodyPr numCol="1"/>
          <a:lstStyle>
            <a:lvl1pPr>
              <a:defRPr/>
            </a:lvl1pPr>
          </a:lstStyle>
          <a:p>
            <a:pPr>
              <a:defRPr/>
            </a:pPr>
            <a:endParaRPr lang="en-US"/>
          </a:p>
        </p:txBody>
      </p:sp>
      <p:sp>
        <p:nvSpPr>
          <p:cNvPr id="8" name="Rectangle 6"/>
          <p:cNvSpPr>
            <a:spLocks noChangeArrowheads="1" noGrp="1"/>
          </p:cNvSpPr>
          <p:nvPr>
            <p:ph idx="12" sz="quarter" type="sldNum"/>
          </p:nvPr>
        </p:nvSpPr>
        <p:spPr/>
        <p:txBody>
          <a:bodyPr numCol="1"/>
          <a:lstStyle>
            <a:lvl1pPr>
              <a:defRPr/>
            </a:lvl1pPr>
          </a:lstStyle>
          <a:p>
            <a:pPr>
              <a:defRPr/>
            </a:pPr>
            <a:fld id="{EB066C8D-CD39-4EC8-8826-E5953AA6E39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smtClean="0"/>
              <a:t>Click to edit Master title style</a:t>
            </a:r>
            <a:endParaRPr lang="en-US"/>
          </a:p>
        </p:txBody>
      </p:sp>
      <p:sp>
        <p:nvSpPr>
          <p:cNvPr id="3" name="Vertical Text Placeholder 2"/>
          <p:cNvSpPr>
            <a:spLocks noGrp="1"/>
          </p:cNvSpPr>
          <p:nvPr>
            <p:ph idx="1" orient="vert" type="body"/>
          </p:nvPr>
        </p:nvSpPr>
        <p:spPr/>
        <p:txBody>
          <a:bodyPr numCol="1"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noGrp="1"/>
          </p:cNvSpPr>
          <p:nvPr>
            <p:ph idx="10" sz="half" type="dt"/>
          </p:nvPr>
        </p:nvSpPr>
        <p:spPr>
          <a:ln/>
        </p:spPr>
        <p:txBody>
          <a:bodyPr numCol="1"/>
          <a:lstStyle>
            <a:lvl1pPr>
              <a:defRPr/>
            </a:lvl1pPr>
          </a:lstStyle>
          <a:p>
            <a:pPr>
              <a:defRPr/>
            </a:pPr>
            <a:endParaRPr lang="en-US"/>
          </a:p>
        </p:txBody>
      </p:sp>
      <p:sp>
        <p:nvSpPr>
          <p:cNvPr id="5"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6" name="Rectangle 6"/>
          <p:cNvSpPr>
            <a:spLocks noChangeArrowheads="1" noGrp="1"/>
          </p:cNvSpPr>
          <p:nvPr>
            <p:ph idx="12" sz="quarter" type="sldNum"/>
          </p:nvPr>
        </p:nvSpPr>
        <p:spPr>
          <a:ln/>
        </p:spPr>
        <p:txBody>
          <a:bodyPr numCol="1"/>
          <a:lstStyle>
            <a:lvl1pPr>
              <a:defRPr/>
            </a:lvl1pPr>
          </a:lstStyle>
          <a:p>
            <a:pPr>
              <a:defRPr/>
            </a:pPr>
            <a:fld id="{5C7C6AD1-3916-4CBE-8E17-DBE9422BC47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Vertical Title and Text">
    <p:spTree>
      <p:nvGrpSpPr>
        <p:cNvPr id="1" name=""/>
        <p:cNvGrpSpPr/>
        <p:nvPr/>
      </p:nvGrpSpPr>
      <p:grpSpPr>
        <a:xfrm>
          <a:off x="0" y="0"/>
          <a:ext cx="0" cy="0"/>
          <a:chOff x="0" y="0"/>
          <a:chExt cx="0" cy="0"/>
        </a:xfrm>
      </p:grpSpPr>
      <p:sp>
        <p:nvSpPr>
          <p:cNvPr id="2" name="Vertical Title 1"/>
          <p:cNvSpPr>
            <a:spLocks noGrp="1"/>
          </p:cNvSpPr>
          <p:nvPr>
            <p:ph orient="vert" type="title"/>
          </p:nvPr>
        </p:nvSpPr>
        <p:spPr>
          <a:xfrm>
            <a:off x="6629400" y="277813"/>
            <a:ext cx="2057400" cy="5853112"/>
          </a:xfrm>
        </p:spPr>
        <p:txBody>
          <a:bodyPr numCol="1" vert="eaVert"/>
          <a:lstStyle/>
          <a:p>
            <a:r>
              <a:rPr lang="en-US" smtClean="0"/>
              <a:t>Click to edit Master title style</a:t>
            </a:r>
            <a:endParaRPr lang="en-US"/>
          </a:p>
        </p:txBody>
      </p:sp>
      <p:sp>
        <p:nvSpPr>
          <p:cNvPr id="3" name="Vertical Text Placeholder 2"/>
          <p:cNvSpPr>
            <a:spLocks noGrp="1"/>
          </p:cNvSpPr>
          <p:nvPr>
            <p:ph idx="1" orient="vert" type="body"/>
          </p:nvPr>
        </p:nvSpPr>
        <p:spPr>
          <a:xfrm>
            <a:off x="457200" y="277813"/>
            <a:ext cx="6019800" cy="5853112"/>
          </a:xfrm>
        </p:spPr>
        <p:txBody>
          <a:bodyPr numCol="1"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noGrp="1"/>
          </p:cNvSpPr>
          <p:nvPr>
            <p:ph idx="10" sz="half" type="dt"/>
          </p:nvPr>
        </p:nvSpPr>
        <p:spPr>
          <a:ln/>
        </p:spPr>
        <p:txBody>
          <a:bodyPr numCol="1"/>
          <a:lstStyle>
            <a:lvl1pPr>
              <a:defRPr/>
            </a:lvl1pPr>
          </a:lstStyle>
          <a:p>
            <a:pPr>
              <a:defRPr/>
            </a:pPr>
            <a:endParaRPr lang="en-US"/>
          </a:p>
        </p:txBody>
      </p:sp>
      <p:sp>
        <p:nvSpPr>
          <p:cNvPr id="5"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6" name="Rectangle 6"/>
          <p:cNvSpPr>
            <a:spLocks noChangeArrowheads="1" noGrp="1"/>
          </p:cNvSpPr>
          <p:nvPr>
            <p:ph idx="12" sz="quarter" type="sldNum"/>
          </p:nvPr>
        </p:nvSpPr>
        <p:spPr>
          <a:ln/>
        </p:spPr>
        <p:txBody>
          <a:bodyPr numCol="1"/>
          <a:lstStyle>
            <a:lvl1pPr>
              <a:defRPr/>
            </a:lvl1pPr>
          </a:lstStyle>
          <a:p>
            <a:pPr>
              <a:defRPr/>
            </a:pPr>
            <a:fld id="{2007C862-DFE1-49CC-A278-D34717422C1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numCol="1"/>
          <a:lstStyle/>
          <a:p>
            <a:r>
              <a:rPr lang="en-US" smtClean="0"/>
              <a:t>Click to edit Master title style</a:t>
            </a:r>
            <a:endParaRPr lang="en-US"/>
          </a:p>
        </p:txBody>
      </p:sp>
      <p:sp>
        <p:nvSpPr>
          <p:cNvPr id="3" name="SmartArt Placeholder 2"/>
          <p:cNvSpPr>
            <a:spLocks noGrp="1"/>
          </p:cNvSpPr>
          <p:nvPr>
            <p:ph idx="1" type="dgm"/>
          </p:nvPr>
        </p:nvSpPr>
        <p:spPr>
          <a:xfrm>
            <a:off x="457200" y="1600200"/>
            <a:ext cx="8229600" cy="4530725"/>
          </a:xfrm>
        </p:spPr>
        <p:txBody>
          <a:bodyPr numCol="1"/>
          <a:lstStyle/>
          <a:p>
            <a:pPr lvl="0"/>
            <a:endParaRPr lang="en-US" noProof="0" smtClean="0"/>
          </a:p>
        </p:txBody>
      </p:sp>
      <p:sp>
        <p:nvSpPr>
          <p:cNvPr id="4" name="Rectangle 4"/>
          <p:cNvSpPr>
            <a:spLocks noChangeArrowheads="1" noGrp="1"/>
          </p:cNvSpPr>
          <p:nvPr>
            <p:ph idx="10" sz="half" type="dt"/>
          </p:nvPr>
        </p:nvSpPr>
        <p:spPr>
          <a:ln/>
        </p:spPr>
        <p:txBody>
          <a:bodyPr numCol="1"/>
          <a:lstStyle>
            <a:lvl1pPr>
              <a:defRPr/>
            </a:lvl1pPr>
          </a:lstStyle>
          <a:p>
            <a:pPr>
              <a:defRPr/>
            </a:pPr>
            <a:endParaRPr lang="en-US"/>
          </a:p>
        </p:txBody>
      </p:sp>
      <p:sp>
        <p:nvSpPr>
          <p:cNvPr id="5"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6" name="Rectangle 6"/>
          <p:cNvSpPr>
            <a:spLocks noChangeArrowheads="1" noGrp="1"/>
          </p:cNvSpPr>
          <p:nvPr>
            <p:ph idx="12" sz="quarter" type="sldNum"/>
          </p:nvPr>
        </p:nvSpPr>
        <p:spPr>
          <a:ln/>
        </p:spPr>
        <p:txBody>
          <a:bodyPr numCol="1"/>
          <a:lstStyle>
            <a:lvl1pPr>
              <a:defRPr/>
            </a:lvl1pPr>
          </a:lstStyle>
          <a:p>
            <a:pPr>
              <a:defRPr/>
            </a:pPr>
            <a:fld id="{2EC1491B-E0FC-4077-A94D-2338C4786C9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numCol="1"/>
          <a:lstStyle/>
          <a:p>
            <a:r>
              <a:rPr lang="en-US" smtClean="0"/>
              <a:t>Click to edit Master title style</a:t>
            </a:r>
            <a:endParaRPr lang="en-US"/>
          </a:p>
        </p:txBody>
      </p:sp>
      <p:sp>
        <p:nvSpPr>
          <p:cNvPr id="3" name="Text Placeholder 2"/>
          <p:cNvSpPr>
            <a:spLocks noGrp="1"/>
          </p:cNvSpPr>
          <p:nvPr>
            <p:ph idx="1" sz="half" type="body"/>
          </p:nvPr>
        </p:nvSpPr>
        <p:spPr>
          <a:xfrm>
            <a:off x="457200" y="1600200"/>
            <a:ext cx="4038600" cy="4530725"/>
          </a:xfrm>
        </p:spPr>
        <p:txBody>
          <a:bodyPr num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idx="2" sz="half"/>
          </p:nvPr>
        </p:nvSpPr>
        <p:spPr>
          <a:xfrm>
            <a:off x="4648200" y="1600200"/>
            <a:ext cx="4038600" cy="4530725"/>
          </a:xfrm>
        </p:spPr>
        <p:txBody>
          <a:bodyPr num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noGrp="1"/>
          </p:cNvSpPr>
          <p:nvPr>
            <p:ph idx="10" sz="half" type="dt"/>
          </p:nvPr>
        </p:nvSpPr>
        <p:spPr>
          <a:ln/>
        </p:spPr>
        <p:txBody>
          <a:bodyPr numCol="1"/>
          <a:lstStyle>
            <a:lvl1pPr>
              <a:defRPr/>
            </a:lvl1pPr>
          </a:lstStyle>
          <a:p>
            <a:pPr>
              <a:defRPr/>
            </a:pPr>
            <a:endParaRPr lang="en-US"/>
          </a:p>
        </p:txBody>
      </p:sp>
      <p:sp>
        <p:nvSpPr>
          <p:cNvPr id="6"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7" name="Rectangle 6"/>
          <p:cNvSpPr>
            <a:spLocks noChangeArrowheads="1" noGrp="1"/>
          </p:cNvSpPr>
          <p:nvPr>
            <p:ph idx="12" sz="quarter" type="sldNum"/>
          </p:nvPr>
        </p:nvSpPr>
        <p:spPr>
          <a:ln/>
        </p:spPr>
        <p:txBody>
          <a:bodyPr numCol="1"/>
          <a:lstStyle>
            <a:lvl1pPr>
              <a:defRPr/>
            </a:lvl1pPr>
          </a:lstStyle>
          <a:p>
            <a:pPr>
              <a:defRPr/>
            </a:pPr>
            <a:fld id="{0B5314E7-2869-4DF3-93E5-AE9F803887AE}"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numCol="1"/>
          <a:lstStyle/>
          <a:p>
            <a:r>
              <a:rPr lang="en-US" smtClean="0"/>
              <a:t>Click to edit Master title style</a:t>
            </a:r>
            <a:endParaRPr lang="en-US"/>
          </a:p>
        </p:txBody>
      </p:sp>
      <p:sp>
        <p:nvSpPr>
          <p:cNvPr id="3" name="Table Placeholder 2"/>
          <p:cNvSpPr>
            <a:spLocks noGrp="1"/>
          </p:cNvSpPr>
          <p:nvPr>
            <p:ph idx="1" type="tbl"/>
          </p:nvPr>
        </p:nvSpPr>
        <p:spPr>
          <a:xfrm>
            <a:off x="457200" y="1600200"/>
            <a:ext cx="8229600" cy="4530725"/>
          </a:xfrm>
        </p:spPr>
        <p:txBody>
          <a:bodyPr numCol="1"/>
          <a:lstStyle/>
          <a:p>
            <a:pPr lvl="0"/>
            <a:endParaRPr lang="en-US" noProof="0" smtClean="0"/>
          </a:p>
        </p:txBody>
      </p:sp>
      <p:sp>
        <p:nvSpPr>
          <p:cNvPr id="4" name="Rectangle 4"/>
          <p:cNvSpPr>
            <a:spLocks noChangeArrowheads="1" noGrp="1"/>
          </p:cNvSpPr>
          <p:nvPr>
            <p:ph idx="10" sz="half" type="dt"/>
          </p:nvPr>
        </p:nvSpPr>
        <p:spPr>
          <a:ln/>
        </p:spPr>
        <p:txBody>
          <a:bodyPr numCol="1"/>
          <a:lstStyle>
            <a:lvl1pPr>
              <a:defRPr/>
            </a:lvl1pPr>
          </a:lstStyle>
          <a:p>
            <a:pPr>
              <a:defRPr/>
            </a:pPr>
            <a:endParaRPr lang="en-US"/>
          </a:p>
        </p:txBody>
      </p:sp>
      <p:sp>
        <p:nvSpPr>
          <p:cNvPr id="5"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6" name="Rectangle 6"/>
          <p:cNvSpPr>
            <a:spLocks noChangeArrowheads="1" noGrp="1"/>
          </p:cNvSpPr>
          <p:nvPr>
            <p:ph idx="12" sz="quarter" type="sldNum"/>
          </p:nvPr>
        </p:nvSpPr>
        <p:spPr>
          <a:ln/>
        </p:spPr>
        <p:txBody>
          <a:bodyPr numCol="1"/>
          <a:lstStyle>
            <a:lvl1pPr>
              <a:defRPr/>
            </a:lvl1pPr>
          </a:lstStyle>
          <a:p>
            <a:pPr>
              <a:defRPr/>
            </a:pPr>
            <a:fld id="{34E333C1-DAB2-4176-9B56-7349A3BCF16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自定义版式">
    <p:bg>
      <p:bgPr>
        <a:solidFill>
          <a:srgbClr val="73CBCF"/>
        </a:solidFill>
        <a:effectLst/>
      </p:bgPr>
    </p:bg>
    <p:spTree>
      <p:nvGrpSpPr>
        <p:cNvPr id="1" name=""/>
        <p:cNvGrpSpPr/>
        <p:nvPr/>
      </p:nvGrpSpPr>
      <p:grpSpPr>
        <a:xfrm>
          <a:off x="0" y="0"/>
          <a:ext cx="0" cy="0"/>
          <a:chOff x="0" y="0"/>
          <a:chExt cx="0" cy="0"/>
        </a:xfrm>
      </p:grpSpPr>
      <p:sp>
        <p:nvSpPr>
          <p:cNvPr id="6" name="矩形 5"/>
          <p:cNvSpPr/>
          <p:nvPr userDrawn="1"/>
        </p:nvSpPr>
        <p:spPr>
          <a:xfrm>
            <a:off x="0" y="5929330"/>
            <a:ext cx="9144000" cy="928670"/>
          </a:xfrm>
          <a:prstGeom prst="rect">
            <a:avLst/>
          </a:prstGeom>
          <a:solidFill>
            <a:srgbClr val="3B4A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numCol="1" rtlCol="0"/>
          <a:lstStyle/>
          <a:p>
            <a:pPr algn="ctr"/>
            <a:endParaRPr lang="zh-CN"/>
          </a:p>
        </p:txBody>
      </p:sp>
      <p:pic>
        <p:nvPicPr>
          <p:cNvPr descr="bs_05.png" id="7" name="图片 6"/>
          <p:cNvPicPr>
            <a:picLocks noChangeAspect="1"/>
          </p:cNvPicPr>
          <p:nvPr userDrawn="1"/>
        </p:nvPicPr>
        <p:blipFill>
          <a:blip cstate="print" r:embed="rId2"/>
          <a:stretch>
            <a:fillRect/>
          </a:stretch>
        </p:blipFill>
        <p:spPr>
          <a:xfrm>
            <a:off x="5979697" y="1928802"/>
            <a:ext cx="3164335" cy="4735629"/>
          </a:xfrm>
          <a:prstGeom prst="rect">
            <a:avLst/>
          </a:prstGeom>
        </p:spPr>
      </p:pic>
      <p:pic>
        <p:nvPicPr>
          <p:cNvPr descr="sb_06.png" id="13" name="图片 12"/>
          <p:cNvPicPr>
            <a:picLocks noChangeAspect="1"/>
          </p:cNvPicPr>
          <p:nvPr userDrawn="1"/>
        </p:nvPicPr>
        <p:blipFill>
          <a:blip cstate="print" r:embed="rId3"/>
          <a:stretch>
            <a:fillRect/>
          </a:stretch>
        </p:blipFill>
        <p:spPr>
          <a:xfrm>
            <a:off x="5357818" y="5143512"/>
            <a:ext cx="1013080" cy="1329992"/>
          </a:xfrm>
          <a:prstGeom prst="rect">
            <a:avLst/>
          </a:prstGeom>
        </p:spPr>
      </p:pic>
      <p:sp>
        <p:nvSpPr>
          <p:cNvPr id="15" name="文本占位符 14"/>
          <p:cNvSpPr>
            <a:spLocks noGrp="1"/>
          </p:cNvSpPr>
          <p:nvPr>
            <p:ph idx="10" sz="quarter" type="body"/>
          </p:nvPr>
        </p:nvSpPr>
        <p:spPr>
          <a:xfrm>
            <a:off x="1071538" y="428604"/>
            <a:ext cx="4643437" cy="1785937"/>
          </a:xfrm>
        </p:spPr>
        <p:txBody>
          <a:bodyPr numCol="1"/>
          <a:lstStyle/>
          <a:p>
            <a:pPr lvl="0"/>
            <a:r>
              <a:rPr altLang="zh-CN" lang="en-US" smtClean="0"/>
              <a:t>Click to edit Master text styles</a:t>
            </a:r>
          </a:p>
          <a:p>
            <a:pPr lvl="1"/>
            <a:r>
              <a:rPr altLang="zh-CN" lang="en-US" smtClean="0"/>
              <a:t>Second level</a:t>
            </a:r>
          </a:p>
          <a:p>
            <a:pPr lvl="2"/>
            <a:r>
              <a:rPr altLang="zh-CN" lang="en-US" smtClean="0"/>
              <a:t>Third level</a:t>
            </a:r>
          </a:p>
          <a:p>
            <a:pPr lvl="3"/>
            <a:r>
              <a:rPr altLang="zh-CN" lang="en-US" smtClean="0"/>
              <a:t>Fourth level</a:t>
            </a:r>
          </a:p>
          <a:p>
            <a:pPr lvl="4"/>
            <a:r>
              <a:rPr altLang="zh-CN" lang="en-US" smtClean="0"/>
              <a:t>Fifth level</a:t>
            </a:r>
            <a:endParaRPr 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smtClean="0"/>
              <a:t>Click to edit Master title style</a:t>
            </a:r>
            <a:endParaRPr lang="en-US"/>
          </a:p>
        </p:txBody>
      </p:sp>
      <p:sp>
        <p:nvSpPr>
          <p:cNvPr id="3" name="Content Placeholder 2"/>
          <p:cNvSpPr>
            <a:spLocks noGrp="1"/>
          </p:cNvSpPr>
          <p:nvPr>
            <p:ph idx="1"/>
          </p:nvPr>
        </p:nvSpPr>
        <p:spPr/>
        <p:txBody>
          <a:bodyPr num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noGrp="1"/>
          </p:cNvSpPr>
          <p:nvPr>
            <p:ph idx="10" sz="half" type="dt"/>
          </p:nvPr>
        </p:nvSpPr>
        <p:spPr>
          <a:ln/>
        </p:spPr>
        <p:txBody>
          <a:bodyPr numCol="1"/>
          <a:lstStyle>
            <a:lvl1pPr>
              <a:defRPr/>
            </a:lvl1pPr>
          </a:lstStyle>
          <a:p>
            <a:pPr>
              <a:defRPr/>
            </a:pPr>
            <a:endParaRPr lang="en-US"/>
          </a:p>
        </p:txBody>
      </p:sp>
      <p:sp>
        <p:nvSpPr>
          <p:cNvPr id="5"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6" name="Rectangle 6"/>
          <p:cNvSpPr>
            <a:spLocks noChangeArrowheads="1" noGrp="1"/>
          </p:cNvSpPr>
          <p:nvPr>
            <p:ph idx="12" sz="quarter" type="sldNum"/>
          </p:nvPr>
        </p:nvSpPr>
        <p:spPr>
          <a:ln/>
        </p:spPr>
        <p:txBody>
          <a:bodyPr numCol="1"/>
          <a:lstStyle>
            <a:lvl1pPr>
              <a:defRPr/>
            </a:lvl1pPr>
          </a:lstStyle>
          <a:p>
            <a:pPr>
              <a:defRPr/>
            </a:pPr>
            <a:fld id="{67CE1351-E32F-427B-88A8-2162027770D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numCol="1"/>
          <a:lstStyle>
            <a:lvl1pPr algn="l">
              <a:defRPr b="1" cap="all" sz="4000"/>
            </a:lvl1pPr>
          </a:lstStyle>
          <a:p>
            <a:r>
              <a:rPr lang="en-US" smtClean="0"/>
              <a:t>Click to edit Master title style</a:t>
            </a:r>
            <a:endParaRPr lang="en-US"/>
          </a:p>
        </p:txBody>
      </p:sp>
      <p:sp>
        <p:nvSpPr>
          <p:cNvPr id="3" name="Text Placeholder 2"/>
          <p:cNvSpPr>
            <a:spLocks noGrp="1"/>
          </p:cNvSpPr>
          <p:nvPr>
            <p:ph idx="1" type="body"/>
          </p:nvPr>
        </p:nvSpPr>
        <p:spPr>
          <a:xfrm>
            <a:off x="722313" y="2906713"/>
            <a:ext cx="7772400" cy="1500187"/>
          </a:xfrm>
        </p:spPr>
        <p:txBody>
          <a:bodyPr anchor="b" numCol="1"/>
          <a:lstStyle>
            <a:lvl1pPr indent="0" marL="0">
              <a:buNone/>
              <a:defRPr sz="2000"/>
            </a:lvl1pPr>
            <a:lvl2pPr indent="0" marL="457200">
              <a:buNone/>
              <a:defRPr sz="1800"/>
            </a:lvl2pPr>
            <a:lvl3pPr indent="0" marL="914400">
              <a:buNone/>
              <a:defRPr sz="1600"/>
            </a:lvl3pPr>
            <a:lvl4pPr indent="0" marL="1371600">
              <a:buNone/>
              <a:defRPr sz="1400"/>
            </a:lvl4pPr>
            <a:lvl5pPr indent="0" marL="1828800">
              <a:buNone/>
              <a:defRPr sz="1400"/>
            </a:lvl5pPr>
            <a:lvl6pPr indent="0" marL="2286000">
              <a:buNone/>
              <a:defRPr sz="1400"/>
            </a:lvl6pPr>
            <a:lvl7pPr indent="0" marL="2743200">
              <a:buNone/>
              <a:defRPr sz="1400"/>
            </a:lvl7pPr>
            <a:lvl8pPr indent="0" marL="3200400">
              <a:buNone/>
              <a:defRPr sz="1400"/>
            </a:lvl8pPr>
            <a:lvl9pPr indent="0" marL="3657600">
              <a:buNone/>
              <a:defRPr sz="1400"/>
            </a:lvl9pPr>
          </a:lstStyle>
          <a:p>
            <a:pPr lvl="0"/>
            <a:r>
              <a:rPr lang="en-US" smtClean="0"/>
              <a:t>Click to edit Master text styles</a:t>
            </a:r>
          </a:p>
        </p:txBody>
      </p:sp>
      <p:sp>
        <p:nvSpPr>
          <p:cNvPr id="4" name="Rectangle 4"/>
          <p:cNvSpPr>
            <a:spLocks noChangeArrowheads="1" noGrp="1"/>
          </p:cNvSpPr>
          <p:nvPr>
            <p:ph idx="10" sz="half" type="dt"/>
          </p:nvPr>
        </p:nvSpPr>
        <p:spPr>
          <a:ln/>
        </p:spPr>
        <p:txBody>
          <a:bodyPr numCol="1"/>
          <a:lstStyle>
            <a:lvl1pPr>
              <a:defRPr/>
            </a:lvl1pPr>
          </a:lstStyle>
          <a:p>
            <a:pPr>
              <a:defRPr/>
            </a:pPr>
            <a:endParaRPr lang="en-US"/>
          </a:p>
        </p:txBody>
      </p:sp>
      <p:sp>
        <p:nvSpPr>
          <p:cNvPr id="5"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6" name="Rectangle 6"/>
          <p:cNvSpPr>
            <a:spLocks noChangeArrowheads="1" noGrp="1"/>
          </p:cNvSpPr>
          <p:nvPr>
            <p:ph idx="12" sz="quarter" type="sldNum"/>
          </p:nvPr>
        </p:nvSpPr>
        <p:spPr>
          <a:ln/>
        </p:spPr>
        <p:txBody>
          <a:bodyPr numCol="1"/>
          <a:lstStyle>
            <a:lvl1pPr>
              <a:defRPr/>
            </a:lvl1pPr>
          </a:lstStyle>
          <a:p>
            <a:pPr>
              <a:defRPr/>
            </a:pPr>
            <a:fld id="{CDB6BF2A-2474-4D30-B83F-A075872EA25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smtClean="0"/>
              <a:t>Click to edit Master title style</a:t>
            </a:r>
            <a:endParaRPr lang="en-US"/>
          </a:p>
        </p:txBody>
      </p:sp>
      <p:sp>
        <p:nvSpPr>
          <p:cNvPr id="3" name="Content Placeholder 2"/>
          <p:cNvSpPr>
            <a:spLocks noGrp="1"/>
          </p:cNvSpPr>
          <p:nvPr>
            <p:ph idx="1" sz="half"/>
          </p:nvPr>
        </p:nvSpPr>
        <p:spPr>
          <a:xfrm>
            <a:off x="457200" y="1600200"/>
            <a:ext cx="4038600" cy="4530725"/>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idx="2" sz="half"/>
          </p:nvPr>
        </p:nvSpPr>
        <p:spPr>
          <a:xfrm>
            <a:off x="4648200" y="1600200"/>
            <a:ext cx="4038600" cy="4530725"/>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noGrp="1"/>
          </p:cNvSpPr>
          <p:nvPr>
            <p:ph idx="10" sz="half" type="dt"/>
          </p:nvPr>
        </p:nvSpPr>
        <p:spPr>
          <a:ln/>
        </p:spPr>
        <p:txBody>
          <a:bodyPr numCol="1"/>
          <a:lstStyle>
            <a:lvl1pPr>
              <a:defRPr/>
            </a:lvl1pPr>
          </a:lstStyle>
          <a:p>
            <a:pPr>
              <a:defRPr/>
            </a:pPr>
            <a:endParaRPr lang="en-US"/>
          </a:p>
        </p:txBody>
      </p:sp>
      <p:sp>
        <p:nvSpPr>
          <p:cNvPr id="6"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7" name="Rectangle 6"/>
          <p:cNvSpPr>
            <a:spLocks noChangeArrowheads="1" noGrp="1"/>
          </p:cNvSpPr>
          <p:nvPr>
            <p:ph idx="12" sz="quarter" type="sldNum"/>
          </p:nvPr>
        </p:nvSpPr>
        <p:spPr>
          <a:ln/>
        </p:spPr>
        <p:txBody>
          <a:bodyPr numCol="1"/>
          <a:lstStyle>
            <a:lvl1pPr>
              <a:defRPr/>
            </a:lvl1pPr>
          </a:lstStyle>
          <a:p>
            <a:pPr>
              <a:defRPr/>
            </a:pPr>
            <a:fld id="{D7111013-200F-41D0-8814-5467C396FCA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numCol="1"/>
          <a:lstStyle>
            <a:lvl1pPr>
              <a:defRPr/>
            </a:lvl1pPr>
          </a:lstStyle>
          <a:p>
            <a:r>
              <a:rPr lang="en-US" smtClean="0"/>
              <a:t>Click to edit Master title style</a:t>
            </a:r>
            <a:endParaRPr lang="en-US"/>
          </a:p>
        </p:txBody>
      </p:sp>
      <p:sp>
        <p:nvSpPr>
          <p:cNvPr id="3" name="Text Placeholder 2"/>
          <p:cNvSpPr>
            <a:spLocks noGrp="1"/>
          </p:cNvSpPr>
          <p:nvPr>
            <p:ph idx="1" type="body"/>
          </p:nvPr>
        </p:nvSpPr>
        <p:spPr>
          <a:xfrm>
            <a:off x="457200" y="1535113"/>
            <a:ext cx="4040188" cy="639762"/>
          </a:xfrm>
        </p:spPr>
        <p:txBody>
          <a:bodyPr anchor="b" numCol="1"/>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4" name="Content Placeholder 3"/>
          <p:cNvSpPr>
            <a:spLocks noGrp="1"/>
          </p:cNvSpPr>
          <p:nvPr>
            <p:ph idx="2" sz="half"/>
          </p:nvPr>
        </p:nvSpPr>
        <p:spPr>
          <a:xfrm>
            <a:off x="457200" y="2174875"/>
            <a:ext cx="4040188"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idx="3" sz="quarter" type="body"/>
          </p:nvPr>
        </p:nvSpPr>
        <p:spPr>
          <a:xfrm>
            <a:off x="4645025" y="1535113"/>
            <a:ext cx="4041775" cy="639762"/>
          </a:xfrm>
        </p:spPr>
        <p:txBody>
          <a:bodyPr anchor="b" numCol="1"/>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6" name="Content Placeholder 5"/>
          <p:cNvSpPr>
            <a:spLocks noGrp="1"/>
          </p:cNvSpPr>
          <p:nvPr>
            <p:ph idx="4" sz="quarter"/>
          </p:nvPr>
        </p:nvSpPr>
        <p:spPr>
          <a:xfrm>
            <a:off x="4645025" y="2174875"/>
            <a:ext cx="4041775"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ChangeArrowheads="1" noGrp="1"/>
          </p:cNvSpPr>
          <p:nvPr>
            <p:ph idx="10" sz="half" type="dt"/>
          </p:nvPr>
        </p:nvSpPr>
        <p:spPr>
          <a:ln/>
        </p:spPr>
        <p:txBody>
          <a:bodyPr numCol="1"/>
          <a:lstStyle>
            <a:lvl1pPr>
              <a:defRPr/>
            </a:lvl1pPr>
          </a:lstStyle>
          <a:p>
            <a:pPr>
              <a:defRPr/>
            </a:pPr>
            <a:endParaRPr lang="en-US"/>
          </a:p>
        </p:txBody>
      </p:sp>
      <p:sp>
        <p:nvSpPr>
          <p:cNvPr id="8"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9" name="Rectangle 6"/>
          <p:cNvSpPr>
            <a:spLocks noChangeArrowheads="1" noGrp="1"/>
          </p:cNvSpPr>
          <p:nvPr>
            <p:ph idx="12" sz="quarter" type="sldNum"/>
          </p:nvPr>
        </p:nvSpPr>
        <p:spPr>
          <a:ln/>
        </p:spPr>
        <p:txBody>
          <a:bodyPr numCol="1"/>
          <a:lstStyle>
            <a:lvl1pPr>
              <a:defRPr/>
            </a:lvl1pPr>
          </a:lstStyle>
          <a:p>
            <a:pPr>
              <a:defRPr/>
            </a:pPr>
            <a:fld id="{ACC08C5B-0769-4239-8BC0-D744397C915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smtClean="0"/>
              <a:t>Click to edit Master title style</a:t>
            </a:r>
            <a:endParaRPr lang="en-US"/>
          </a:p>
        </p:txBody>
      </p:sp>
      <p:sp>
        <p:nvSpPr>
          <p:cNvPr id="3" name="Rectangle 4"/>
          <p:cNvSpPr>
            <a:spLocks noChangeArrowheads="1" noGrp="1"/>
          </p:cNvSpPr>
          <p:nvPr>
            <p:ph idx="10" sz="half" type="dt"/>
          </p:nvPr>
        </p:nvSpPr>
        <p:spPr>
          <a:ln/>
        </p:spPr>
        <p:txBody>
          <a:bodyPr numCol="1"/>
          <a:lstStyle>
            <a:lvl1pPr>
              <a:defRPr/>
            </a:lvl1pPr>
          </a:lstStyle>
          <a:p>
            <a:pPr>
              <a:defRPr/>
            </a:pPr>
            <a:endParaRPr lang="en-US"/>
          </a:p>
        </p:txBody>
      </p:sp>
      <p:sp>
        <p:nvSpPr>
          <p:cNvPr id="4"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5" name="Rectangle 6"/>
          <p:cNvSpPr>
            <a:spLocks noChangeArrowheads="1" noGrp="1"/>
          </p:cNvSpPr>
          <p:nvPr>
            <p:ph idx="12" sz="quarter" type="sldNum"/>
          </p:nvPr>
        </p:nvSpPr>
        <p:spPr>
          <a:ln/>
        </p:spPr>
        <p:txBody>
          <a:bodyPr numCol="1"/>
          <a:lstStyle>
            <a:lvl1pPr>
              <a:defRPr/>
            </a:lvl1pPr>
          </a:lstStyle>
          <a:p>
            <a:pPr>
              <a:defRPr/>
            </a:pPr>
            <a:fld id="{2206D3D1-B2B2-4DC6-8FF2-60BE8891B0B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Blank">
    <p:spTree>
      <p:nvGrpSpPr>
        <p:cNvPr id="1" name=""/>
        <p:cNvGrpSpPr/>
        <p:nvPr/>
      </p:nvGrpSpPr>
      <p:grpSpPr>
        <a:xfrm>
          <a:off x="0" y="0"/>
          <a:ext cx="0" cy="0"/>
          <a:chOff x="0" y="0"/>
          <a:chExt cx="0" cy="0"/>
        </a:xfrm>
      </p:grpSpPr>
      <p:sp>
        <p:nvSpPr>
          <p:cNvPr id="2" name="Rectangle 4"/>
          <p:cNvSpPr>
            <a:spLocks noChangeArrowheads="1" noGrp="1"/>
          </p:cNvSpPr>
          <p:nvPr>
            <p:ph idx="10" sz="half" type="dt"/>
          </p:nvPr>
        </p:nvSpPr>
        <p:spPr>
          <a:ln/>
        </p:spPr>
        <p:txBody>
          <a:bodyPr numCol="1"/>
          <a:lstStyle>
            <a:lvl1pPr>
              <a:defRPr/>
            </a:lvl1pPr>
          </a:lstStyle>
          <a:p>
            <a:pPr>
              <a:defRPr/>
            </a:pPr>
            <a:endParaRPr lang="en-US"/>
          </a:p>
        </p:txBody>
      </p:sp>
      <p:sp>
        <p:nvSpPr>
          <p:cNvPr id="3"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4" name="Rectangle 6"/>
          <p:cNvSpPr>
            <a:spLocks noChangeArrowheads="1" noGrp="1"/>
          </p:cNvSpPr>
          <p:nvPr>
            <p:ph idx="12" sz="quarter" type="sldNum"/>
          </p:nvPr>
        </p:nvSpPr>
        <p:spPr>
          <a:ln/>
        </p:spPr>
        <p:txBody>
          <a:bodyPr numCol="1"/>
          <a:lstStyle>
            <a:lvl1pPr>
              <a:defRPr/>
            </a:lvl1pPr>
          </a:lstStyle>
          <a:p>
            <a:pPr>
              <a:defRPr/>
            </a:pPr>
            <a:fld id="{EB10606F-DF33-48C1-A3B6-E716ED850A8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numCol="1"/>
          <a:lstStyle>
            <a:lvl1pPr algn="l">
              <a:defRPr b="1" sz="2000"/>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numCol="1"/>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idx="2" sz="half" type="body"/>
          </p:nvPr>
        </p:nvSpPr>
        <p:spPr>
          <a:xfrm>
            <a:off x="457200" y="1435100"/>
            <a:ext cx="3008313" cy="4691063"/>
          </a:xfrm>
        </p:spPr>
        <p:txBody>
          <a:bodyPr numCol="1"/>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5" name="Rectangle 4"/>
          <p:cNvSpPr>
            <a:spLocks noChangeArrowheads="1" noGrp="1"/>
          </p:cNvSpPr>
          <p:nvPr>
            <p:ph idx="10" sz="half" type="dt"/>
          </p:nvPr>
        </p:nvSpPr>
        <p:spPr>
          <a:ln/>
        </p:spPr>
        <p:txBody>
          <a:bodyPr numCol="1"/>
          <a:lstStyle>
            <a:lvl1pPr>
              <a:defRPr/>
            </a:lvl1pPr>
          </a:lstStyle>
          <a:p>
            <a:pPr>
              <a:defRPr/>
            </a:pPr>
            <a:endParaRPr lang="en-US"/>
          </a:p>
        </p:txBody>
      </p:sp>
      <p:sp>
        <p:nvSpPr>
          <p:cNvPr id="6"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7" name="Rectangle 6"/>
          <p:cNvSpPr>
            <a:spLocks noChangeArrowheads="1" noGrp="1"/>
          </p:cNvSpPr>
          <p:nvPr>
            <p:ph idx="12" sz="quarter" type="sldNum"/>
          </p:nvPr>
        </p:nvSpPr>
        <p:spPr>
          <a:ln/>
        </p:spPr>
        <p:txBody>
          <a:bodyPr numCol="1"/>
          <a:lstStyle>
            <a:lvl1pPr>
              <a:defRPr/>
            </a:lvl1pPr>
          </a:lstStyle>
          <a:p>
            <a:pPr>
              <a:defRPr/>
            </a:pPr>
            <a:fld id="{7F4CCDCD-F02D-404C-8924-18670D10B4D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numCol="1"/>
          <a:lstStyle>
            <a:lvl1pPr algn="l">
              <a:defRPr b="1" sz="2000"/>
            </a:lvl1pPr>
          </a:lstStyle>
          <a:p>
            <a:r>
              <a:rPr lang="en-US" smtClean="0"/>
              <a:t>Click to edit Master title style</a:t>
            </a:r>
            <a:endParaRPr lang="en-US"/>
          </a:p>
        </p:txBody>
      </p:sp>
      <p:sp>
        <p:nvSpPr>
          <p:cNvPr id="3" name="Picture Placeholder 2"/>
          <p:cNvSpPr>
            <a:spLocks noGrp="1"/>
          </p:cNvSpPr>
          <p:nvPr>
            <p:ph idx="1" type="pic"/>
          </p:nvPr>
        </p:nvSpPr>
        <p:spPr>
          <a:xfrm>
            <a:off x="1792288" y="612775"/>
            <a:ext cx="5486400" cy="4114800"/>
          </a:xfrm>
        </p:spPr>
        <p:txBody>
          <a:bodyPr numCol="1"/>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pPr lvl="0"/>
            <a:endParaRPr lang="en-US" noProof="0" smtClean="0"/>
          </a:p>
        </p:txBody>
      </p:sp>
      <p:sp>
        <p:nvSpPr>
          <p:cNvPr id="4" name="Text Placeholder 3"/>
          <p:cNvSpPr>
            <a:spLocks noGrp="1"/>
          </p:cNvSpPr>
          <p:nvPr>
            <p:ph idx="2" sz="half" type="body"/>
          </p:nvPr>
        </p:nvSpPr>
        <p:spPr>
          <a:xfrm>
            <a:off x="1792288" y="5367338"/>
            <a:ext cx="5486400" cy="804862"/>
          </a:xfrm>
        </p:spPr>
        <p:txBody>
          <a:bodyPr numCol="1"/>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5" name="Rectangle 4"/>
          <p:cNvSpPr>
            <a:spLocks noChangeArrowheads="1" noGrp="1"/>
          </p:cNvSpPr>
          <p:nvPr>
            <p:ph idx="10" sz="half" type="dt"/>
          </p:nvPr>
        </p:nvSpPr>
        <p:spPr>
          <a:ln/>
        </p:spPr>
        <p:txBody>
          <a:bodyPr numCol="1"/>
          <a:lstStyle>
            <a:lvl1pPr>
              <a:defRPr/>
            </a:lvl1pPr>
          </a:lstStyle>
          <a:p>
            <a:pPr>
              <a:defRPr/>
            </a:pPr>
            <a:endParaRPr lang="en-US"/>
          </a:p>
        </p:txBody>
      </p:sp>
      <p:sp>
        <p:nvSpPr>
          <p:cNvPr id="6" name="Rectangle 5"/>
          <p:cNvSpPr>
            <a:spLocks noChangeArrowheads="1" noGrp="1"/>
          </p:cNvSpPr>
          <p:nvPr>
            <p:ph idx="11" sz="quarter" type="ftr"/>
          </p:nvPr>
        </p:nvSpPr>
        <p:spPr>
          <a:ln/>
        </p:spPr>
        <p:txBody>
          <a:bodyPr numCol="1"/>
          <a:lstStyle>
            <a:lvl1pPr>
              <a:defRPr/>
            </a:lvl1pPr>
          </a:lstStyle>
          <a:p>
            <a:pPr>
              <a:defRPr/>
            </a:pPr>
            <a:endParaRPr lang="en-US"/>
          </a:p>
        </p:txBody>
      </p:sp>
      <p:sp>
        <p:nvSpPr>
          <p:cNvPr id="7" name="Rectangle 6"/>
          <p:cNvSpPr>
            <a:spLocks noChangeArrowheads="1" noGrp="1"/>
          </p:cNvSpPr>
          <p:nvPr>
            <p:ph idx="12" sz="quarter" type="sldNum"/>
          </p:nvPr>
        </p:nvSpPr>
        <p:spPr>
          <a:ln/>
        </p:spPr>
        <p:txBody>
          <a:bodyPr numCol="1"/>
          <a:lstStyle>
            <a:lvl1pPr>
              <a:defRPr/>
            </a:lvl1pPr>
          </a:lstStyle>
          <a:p>
            <a:pPr>
              <a:defRPr/>
            </a:pPr>
            <a:fld id="{C286F2B0-647D-422D-B7C1-62E780EB98F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6" Target="../slideLayouts/slideLayout15.xml" Type="http://schemas.openxmlformats.org/officeDocument/2006/relationships/slideLayout"/><Relationship Id="rId15" Target="../slideLayouts/slideLayout14.xml" Type="http://schemas.openxmlformats.org/officeDocument/2006/relationships/slideLayout"/><Relationship Id="rId14" Target="../slideLayouts/slideLayout13.xml" Type="http://schemas.openxmlformats.org/officeDocument/2006/relationships/slideLayout"/><Relationship Id="rId13" Target="../slideLayouts/slideLayout12.xml" Type="http://schemas.openxmlformats.org/officeDocument/2006/relationships/slideLayout"/><Relationship Id="rId12" Target="../slideLayouts/slideLayout11.xml" Type="http://schemas.openxmlformats.org/officeDocument/2006/relationships/slideLayout"/><Relationship Id="rId11" Target="../slideLayouts/slideLayout10.xml" Type="http://schemas.openxmlformats.org/officeDocument/2006/relationships/slideLayout"/><Relationship Id="rId9" Target="../slideLayouts/slideLayout8.xml" Type="http://schemas.openxmlformats.org/officeDocument/2006/relationships/slideLayout"/><Relationship Id="rId10" Target="../slideLayouts/slideLayout9.xml" Type="http://schemas.openxmlformats.org/officeDocument/2006/relationships/slideLayout"/><Relationship Id="rId8" Target="../slideLayouts/slideLayout7.xml" Type="http://schemas.openxmlformats.org/officeDocument/2006/relationships/slideLayout"/><Relationship Id="rId7" Target="../slideLayouts/slideLayout6.xml" Type="http://schemas.openxmlformats.org/officeDocument/2006/relationships/slideLayout"/><Relationship Id="rId6" Target="../slideLayouts/slideLayout5.xml" Type="http://schemas.openxmlformats.org/officeDocument/2006/relationships/slideLayout"/><Relationship Id="rId5" Target="../slideLayouts/slideLayout4.xml" Type="http://schemas.openxmlformats.org/officeDocument/2006/relationships/slideLayout"/><Relationship Id="rId4" Target="../slideLayouts/slideLayout3.xml" Type="http://schemas.openxmlformats.org/officeDocument/2006/relationships/slideLayout"/><Relationship Id="rId3" Target="../slideLayouts/slideLayout2.xml" Type="http://schemas.openxmlformats.org/officeDocument/2006/relationships/slideLayout"/><Relationship Id="rId2" Target="../slideLayouts/slideLayout1.xml" Type="http://schemas.openxmlformats.org/officeDocument/2006/relationships/slideLayout"/><Relationship Id="rId1" Target="../theme/theme2.xml" Type="http://schemas.openxmlformats.org/officeDocument/2006/relationships/theme"/></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noGrp="1"/>
          </p:cNvSpPr>
          <p:nvPr>
            <p:ph type="title"/>
          </p:nvPr>
        </p:nvSpPr>
        <p:spPr>
          <a:xfrm>
            <a:off x="457200" y="277813"/>
            <a:ext cx="8229600" cy="1139825"/>
          </a:xfrm>
          <a:prstGeom prst="rect">
            <a:avLst/>
          </a:prstGeom>
          <a:noFill/>
          <a:ln w="9525">
            <a:noFill/>
            <a:miter lim="800000"/>
            <a:headEnd/>
            <a:tailEnd/>
          </a:ln>
        </p:spPr>
        <p:txBody>
          <a:bodyPr anchor="t" anchorCtr="0" bIns="45720" compatLnSpc="1" lIns="91440" numCol="1" rIns="91440" tIns="45720" vert="horz" wrap="square">
            <a:prstTxWarp prst="textNoShape">
              <a:avLst/>
            </a:prstTxWarp>
          </a:bodyPr>
          <a:lstStyle/>
          <a:p>
            <a:pPr lvl="0"/>
            <a:r>
              <a:rPr lang="en-US" smtClean="0"/>
              <a:t>Click to edit Master title style</a:t>
            </a:r>
          </a:p>
        </p:txBody>
      </p:sp>
      <p:sp>
        <p:nvSpPr>
          <p:cNvPr id="3075" name="Rectangle 3"/>
          <p:cNvSpPr>
            <a:spLocks noChangeArrowheads="1" noGrp="1"/>
          </p:cNvSpPr>
          <p:nvPr>
            <p:ph idx="1" type="body"/>
          </p:nvPr>
        </p:nvSpPr>
        <p:spPr>
          <a:xfrm>
            <a:off x="457200" y="1600200"/>
            <a:ext cx="8229600" cy="4530725"/>
          </a:xfrm>
          <a:prstGeom prst="rect">
            <a:avLst/>
          </a:prstGeom>
          <a:noFill/>
          <a:ln w="9525">
            <a:noFill/>
            <a:miter lim="800000"/>
            <a:headEnd/>
            <a:tailEnd/>
          </a:ln>
        </p:spPr>
        <p:txBody>
          <a:bodyPr anchor="t" anchorCtr="0" bIns="45720" compatLnSpc="1" lIns="91440" numCol="1" rIns="91440" tIns="45720" vert="horz" wrap="square">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20" name="Rectangle 4"/>
          <p:cNvSpPr>
            <a:spLocks noChangeArrowheads="1" noGrp="1"/>
          </p:cNvSpPr>
          <p:nvPr>
            <p:ph idx="2" sz="half" type="dt"/>
          </p:nvPr>
        </p:nvSpPr>
        <p:spPr>
          <a:xfrm>
            <a:off x="457200" y="6243638"/>
            <a:ext cx="2133600" cy="457200"/>
          </a:xfrm>
          <a:prstGeom prst="rect">
            <a:avLst/>
          </a:prstGeom>
          <a:noFill/>
          <a:ln w="9525">
            <a:noFill/>
            <a:miter lim="800000"/>
            <a:headEnd/>
            <a:tailEnd/>
          </a:ln>
          <a:effectLst/>
        </p:spPr>
        <p:txBody>
          <a:bodyPr anchor="b" anchorCtr="0" bIns="45720" compatLnSpc="1" lIns="91440" numCol="1" rIns="91440" tIns="45720" vert="horz" wrap="square">
            <a:prstTxWarp prst="textNoShape">
              <a:avLst/>
            </a:prstTxWarp>
          </a:bodyPr>
          <a:lstStyle>
            <a:lvl1pPr>
              <a:defRPr sz="1200">
                <a:latin typeface="+mj-lt"/>
              </a:defRPr>
            </a:lvl1pPr>
          </a:lstStyle>
          <a:p>
            <a:pPr>
              <a:defRPr/>
            </a:pPr>
            <a:endParaRPr lang="en-US"/>
          </a:p>
        </p:txBody>
      </p:sp>
      <p:sp>
        <p:nvSpPr>
          <p:cNvPr id="60421" name="Rectangle 5"/>
          <p:cNvSpPr>
            <a:spLocks noChangeArrowheads="1" noGrp="1"/>
          </p:cNvSpPr>
          <p:nvPr>
            <p:ph idx="3" sz="quarter" type="ftr"/>
          </p:nvPr>
        </p:nvSpPr>
        <p:spPr>
          <a:xfrm>
            <a:off x="3124200" y="6248400"/>
            <a:ext cx="2895600" cy="457200"/>
          </a:xfrm>
          <a:prstGeom prst="rect">
            <a:avLst/>
          </a:prstGeom>
          <a:noFill/>
          <a:ln w="9525">
            <a:noFill/>
            <a:miter lim="800000"/>
            <a:headEnd/>
            <a:tailEnd/>
          </a:ln>
          <a:effectLst/>
        </p:spPr>
        <p:txBody>
          <a:bodyPr anchor="b" anchorCtr="0" bIns="45720" compatLnSpc="1" lIns="91440" numCol="1" rIns="91440" tIns="45720" vert="horz" wrap="square">
            <a:prstTxWarp prst="textNoShape">
              <a:avLst/>
            </a:prstTxWarp>
          </a:bodyPr>
          <a:lstStyle>
            <a:lvl1pPr algn="ctr">
              <a:defRPr sz="1200">
                <a:latin typeface="+mj-lt"/>
              </a:defRPr>
            </a:lvl1pPr>
          </a:lstStyle>
          <a:p>
            <a:pPr>
              <a:defRPr/>
            </a:pPr>
            <a:endParaRPr lang="en-US"/>
          </a:p>
        </p:txBody>
      </p:sp>
      <p:sp>
        <p:nvSpPr>
          <p:cNvPr id="60422" name="Rectangle 6"/>
          <p:cNvSpPr>
            <a:spLocks noChangeArrowheads="1" noGrp="1"/>
          </p:cNvSpPr>
          <p:nvPr>
            <p:ph idx="4" sz="quarter" type="sldNum"/>
          </p:nvPr>
        </p:nvSpPr>
        <p:spPr>
          <a:xfrm>
            <a:off x="6553200" y="6243638"/>
            <a:ext cx="2133600" cy="457200"/>
          </a:xfrm>
          <a:prstGeom prst="rect">
            <a:avLst/>
          </a:prstGeom>
          <a:noFill/>
          <a:ln w="9525">
            <a:noFill/>
            <a:miter lim="800000"/>
            <a:headEnd/>
            <a:tailEnd/>
          </a:ln>
          <a:effectLst/>
        </p:spPr>
        <p:txBody>
          <a:bodyPr anchor="b" anchorCtr="0" bIns="45720" compatLnSpc="1" lIns="91440" numCol="1" rIns="91440" tIns="45720" vert="horz" wrap="square">
            <a:prstTxWarp prst="textNoShape">
              <a:avLst/>
            </a:prstTxWarp>
          </a:bodyPr>
          <a:lstStyle>
            <a:lvl1pPr algn="r">
              <a:defRPr sz="1200">
                <a:latin typeface="+mj-lt"/>
              </a:defRPr>
            </a:lvl1pPr>
          </a:lstStyle>
          <a:p>
            <a:pPr>
              <a:defRPr/>
            </a:pPr>
            <a:fld id="{436A81AE-2B84-43A8-BBE0-1C6E0B7140DD}" type="slidenum">
              <a:rPr lang="en-US"/>
              <a:pPr>
                <a:defRPr/>
              </a:pPr>
              <a:t>‹#›</a:t>
            </a:fld>
            <a:endParaRPr lang="en-US"/>
          </a:p>
        </p:txBody>
      </p:sp>
      <p:sp>
        <p:nvSpPr>
          <p:cNvPr id="60423" name="Freeform 7"/>
          <p:cNvSpPr>
            <a:spLocks noChangeArrowheads="1"/>
          </p:cNvSpPr>
          <p:nvPr/>
        </p:nvSpPr>
        <p:spPr>
          <a:xfrm>
            <a:off x="381000" y="228600"/>
            <a:ext cx="8229600" cy="609600"/>
          </a:xfrm>
          <a:custGeom>
            <a:avLst/>
            <a:gdLst/>
            <a:ahLst/>
            <a:cxnLst>
              <a:cxn ang="0">
                <a:pos x="0" y="1000"/>
              </a:cxn>
              <a:cxn ang="0">
                <a:pos x="0" y="0"/>
              </a:cxn>
              <a:cxn ang="0">
                <a:pos x="1000" y="0"/>
              </a:cxn>
            </a:cxnLst>
            <a:rect b="b" l="0" r="r" t="0"/>
            <a:pathLst>
              <a:path h="1000" w="1000">
                <a:moveTo>
                  <a:pt x="0" y="1000"/>
                </a:moveTo>
                <a:lnTo>
                  <a:pt x="0" y="0"/>
                </a:lnTo>
                <a:lnTo>
                  <a:pt x="1000" y="0"/>
                </a:lnTo>
              </a:path>
            </a:pathLst>
          </a:custGeom>
          <a:noFill/>
          <a:ln cap="flat" cmpd="sng" w="19050">
            <a:solidFill>
              <a:schemeClr val="accent1"/>
            </a:solidFill>
            <a:prstDash val="solid"/>
            <a:miter lim="800000"/>
            <a:headEnd/>
            <a:tailEnd/>
          </a:ln>
        </p:spPr>
        <p:txBody>
          <a:bodyPr numCol="1"/>
          <a:lstStyle/>
          <a:p>
            <a:pPr>
              <a:defRPr/>
            </a:pPr>
            <a:endParaRPr lang="en-US"/>
          </a:p>
        </p:txBody>
      </p:sp>
      <p:sp>
        <p:nvSpPr>
          <p:cNvPr id="60424" name="Line 8"/>
          <p:cNvSpPr>
            <a:spLocks noChangeShapeType="1"/>
          </p:cNvSpPr>
          <p:nvPr/>
        </p:nvSpPr>
        <p:spPr>
          <a:xfrm>
            <a:off x="457200" y="6172200"/>
            <a:ext cx="8229600" cy="0"/>
          </a:xfrm>
          <a:prstGeom prst="line">
            <a:avLst/>
          </a:prstGeom>
          <a:noFill/>
          <a:ln w="19050">
            <a:solidFill>
              <a:schemeClr val="accent1"/>
            </a:solidFill>
            <a:round/>
            <a:headEnd/>
            <a:tailEnd/>
          </a:ln>
          <a:effectLst/>
        </p:spPr>
        <p:txBody>
          <a:bodyPr numCol="1"/>
          <a:lstStyle/>
          <a:p>
            <a:pPr>
              <a:defRPr/>
            </a:pPr>
            <a:endParaRPr lang="en-US"/>
          </a:p>
        </p:txBody>
      </p:sp>
    </p:spTree>
  </p:cSld>
  <p:clrMap accent1="accent1" accent2="accent2" accent3="accent3" accent4="accent4" accent5="accent5" accent6="accent6" bg1="lt1" bg2="lt2" folHlink="folHlink" hlink="hlink" tx1="dk1" tx2="dk2"/>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Lst>
  <p:timing>
    <p:tnLst>
      <p:par>
        <p:cTn dur="indefinite" id="1" nodeType="tmRoot" restart="never"/>
      </p:par>
    </p:tnLst>
  </p:timing>
  <p:txStyles>
    <p:titleStyle>
      <a:lvl1pPr algn="l" eaLnBrk="0" fontAlgn="base" hangingPunct="0" rtl="0">
        <a:spcBef>
          <a:spcPct val="0"/>
        </a:spcBef>
        <a:spcAft>
          <a:spcPct val="0"/>
        </a:spcAft>
        <a:defRPr sz="4200">
          <a:solidFill>
            <a:schemeClr val="tx2"/>
          </a:solidFill>
          <a:latin typeface="+mj-lt"/>
          <a:ea typeface="+mj-ea"/>
          <a:cs typeface="+mj-cs"/>
        </a:defRPr>
      </a:lvl1pPr>
      <a:lvl2pPr algn="l" eaLnBrk="0" fontAlgn="base" hangingPunct="0" rtl="0">
        <a:spcBef>
          <a:spcPct val="0"/>
        </a:spcBef>
        <a:spcAft>
          <a:spcPct val="0"/>
        </a:spcAft>
        <a:defRPr sz="4200">
          <a:solidFill>
            <a:schemeClr val="tx2"/>
          </a:solidFill>
          <a:latin charset="0" pitchFamily="18" typeface="Garamond"/>
        </a:defRPr>
      </a:lvl2pPr>
      <a:lvl3pPr algn="l" eaLnBrk="0" fontAlgn="base" hangingPunct="0" rtl="0">
        <a:spcBef>
          <a:spcPct val="0"/>
        </a:spcBef>
        <a:spcAft>
          <a:spcPct val="0"/>
        </a:spcAft>
        <a:defRPr sz="4200">
          <a:solidFill>
            <a:schemeClr val="tx2"/>
          </a:solidFill>
          <a:latin charset="0" pitchFamily="18" typeface="Garamond"/>
        </a:defRPr>
      </a:lvl3pPr>
      <a:lvl4pPr algn="l" eaLnBrk="0" fontAlgn="base" hangingPunct="0" rtl="0">
        <a:spcBef>
          <a:spcPct val="0"/>
        </a:spcBef>
        <a:spcAft>
          <a:spcPct val="0"/>
        </a:spcAft>
        <a:defRPr sz="4200">
          <a:solidFill>
            <a:schemeClr val="tx2"/>
          </a:solidFill>
          <a:latin charset="0" pitchFamily="18" typeface="Garamond"/>
        </a:defRPr>
      </a:lvl4pPr>
      <a:lvl5pPr algn="l" eaLnBrk="0" fontAlgn="base" hangingPunct="0" rtl="0">
        <a:spcBef>
          <a:spcPct val="0"/>
        </a:spcBef>
        <a:spcAft>
          <a:spcPct val="0"/>
        </a:spcAft>
        <a:defRPr sz="4200">
          <a:solidFill>
            <a:schemeClr val="tx2"/>
          </a:solidFill>
          <a:latin charset="0" pitchFamily="18" typeface="Garamond"/>
        </a:defRPr>
      </a:lvl5pPr>
      <a:lvl6pPr algn="l" fontAlgn="base" marL="457200" rtl="0">
        <a:spcBef>
          <a:spcPct val="0"/>
        </a:spcBef>
        <a:spcAft>
          <a:spcPct val="0"/>
        </a:spcAft>
        <a:defRPr sz="4200">
          <a:solidFill>
            <a:schemeClr val="tx2"/>
          </a:solidFill>
          <a:latin charset="0" pitchFamily="18" typeface="Garamond"/>
        </a:defRPr>
      </a:lvl6pPr>
      <a:lvl7pPr algn="l" fontAlgn="base" marL="914400" rtl="0">
        <a:spcBef>
          <a:spcPct val="0"/>
        </a:spcBef>
        <a:spcAft>
          <a:spcPct val="0"/>
        </a:spcAft>
        <a:defRPr sz="4200">
          <a:solidFill>
            <a:schemeClr val="tx2"/>
          </a:solidFill>
          <a:latin charset="0" pitchFamily="18" typeface="Garamond"/>
        </a:defRPr>
      </a:lvl7pPr>
      <a:lvl8pPr algn="l" fontAlgn="base" marL="1371600" rtl="0">
        <a:spcBef>
          <a:spcPct val="0"/>
        </a:spcBef>
        <a:spcAft>
          <a:spcPct val="0"/>
        </a:spcAft>
        <a:defRPr sz="4200">
          <a:solidFill>
            <a:schemeClr val="tx2"/>
          </a:solidFill>
          <a:latin charset="0" pitchFamily="18" typeface="Garamond"/>
        </a:defRPr>
      </a:lvl8pPr>
      <a:lvl9pPr algn="l" fontAlgn="base" marL="1828800" rtl="0">
        <a:spcBef>
          <a:spcPct val="0"/>
        </a:spcBef>
        <a:spcAft>
          <a:spcPct val="0"/>
        </a:spcAft>
        <a:defRPr sz="4200">
          <a:solidFill>
            <a:schemeClr val="tx2"/>
          </a:solidFill>
          <a:latin charset="0" pitchFamily="18" typeface="Garamond"/>
        </a:defRPr>
      </a:lvl9pPr>
    </p:titleStyle>
    <p:bodyStyle>
      <a:lvl1pPr algn="l" eaLnBrk="0" fontAlgn="base" hangingPunct="0" indent="-342900" marL="342900" rtl="0">
        <a:spcBef>
          <a:spcPct val="20000"/>
        </a:spcBef>
        <a:spcAft>
          <a:spcPct val="0"/>
        </a:spcAft>
        <a:buClr>
          <a:schemeClr val="accent1"/>
        </a:buClr>
        <a:buSzPct val="65000"/>
        <a:buFont charset="2" pitchFamily="2" typeface="Wingdings"/>
        <a:buChar char="n"/>
        <a:defRPr sz="3000">
          <a:solidFill>
            <a:schemeClr val="tx1"/>
          </a:solidFill>
          <a:latin typeface="+mn-lt"/>
          <a:ea typeface="+mn-ea"/>
          <a:cs typeface="+mn-cs"/>
        </a:defRPr>
      </a:lvl1pPr>
      <a:lvl2pPr algn="l" eaLnBrk="0" fontAlgn="base" hangingPunct="0" indent="-325438" marL="669925" rtl="0">
        <a:spcBef>
          <a:spcPct val="20000"/>
        </a:spcBef>
        <a:spcAft>
          <a:spcPct val="0"/>
        </a:spcAft>
        <a:buClr>
          <a:schemeClr val="accent2"/>
        </a:buClr>
        <a:buSzPct val="60000"/>
        <a:buFont charset="2" pitchFamily="2" typeface="Wingdings"/>
        <a:buChar char="q"/>
        <a:defRPr sz="2600">
          <a:solidFill>
            <a:schemeClr val="tx1"/>
          </a:solidFill>
          <a:latin typeface="+mn-lt"/>
        </a:defRPr>
      </a:lvl2pPr>
      <a:lvl3pPr algn="l" eaLnBrk="0" fontAlgn="base" hangingPunct="0" indent="-350838" marL="1022350" rtl="0">
        <a:spcBef>
          <a:spcPct val="20000"/>
        </a:spcBef>
        <a:spcAft>
          <a:spcPct val="0"/>
        </a:spcAft>
        <a:buClr>
          <a:schemeClr val="accent1"/>
        </a:buClr>
        <a:buSzPct val="65000"/>
        <a:buFont charset="2" pitchFamily="2" typeface="Wingdings"/>
        <a:buChar char="n"/>
        <a:defRPr sz="2200">
          <a:solidFill>
            <a:schemeClr val="tx1"/>
          </a:solidFill>
          <a:latin typeface="+mn-lt"/>
        </a:defRPr>
      </a:lvl3pPr>
      <a:lvl4pPr algn="l" eaLnBrk="0" fontAlgn="base" hangingPunct="0" indent="-315913" marL="1339850" rtl="0">
        <a:spcBef>
          <a:spcPct val="20000"/>
        </a:spcBef>
        <a:spcAft>
          <a:spcPct val="0"/>
        </a:spcAft>
        <a:buClr>
          <a:schemeClr val="accent2"/>
        </a:buClr>
        <a:buSzPct val="70000"/>
        <a:buFont charset="2" pitchFamily="2" typeface="Wingdings"/>
        <a:buChar char="q"/>
        <a:defRPr sz="2000">
          <a:solidFill>
            <a:schemeClr val="tx1"/>
          </a:solidFill>
          <a:latin typeface="+mn-lt"/>
        </a:defRPr>
      </a:lvl4pPr>
      <a:lvl5pPr algn="l" eaLnBrk="0" fontAlgn="base" hangingPunct="0" indent="-339725" marL="1681163" rtl="0">
        <a:spcBef>
          <a:spcPct val="20000"/>
        </a:spcBef>
        <a:spcAft>
          <a:spcPct val="0"/>
        </a:spcAft>
        <a:buClr>
          <a:schemeClr val="accent1"/>
        </a:buClr>
        <a:buSzPct val="75000"/>
        <a:buFont charset="2" pitchFamily="2" typeface="Wingdings"/>
        <a:buChar char="§"/>
        <a:defRPr sz="2000">
          <a:solidFill>
            <a:schemeClr val="tx1"/>
          </a:solidFill>
          <a:latin typeface="+mn-lt"/>
        </a:defRPr>
      </a:lvl5pPr>
      <a:lvl6pPr algn="l" fontAlgn="base" indent="-339725" marL="2138363" rtl="0">
        <a:spcBef>
          <a:spcPct val="20000"/>
        </a:spcBef>
        <a:spcAft>
          <a:spcPct val="0"/>
        </a:spcAft>
        <a:buClr>
          <a:schemeClr val="accent1"/>
        </a:buClr>
        <a:buSzPct val="75000"/>
        <a:buFont charset="2" pitchFamily="2" typeface="Wingdings"/>
        <a:buChar char="§"/>
        <a:defRPr sz="2000">
          <a:solidFill>
            <a:schemeClr val="tx1"/>
          </a:solidFill>
          <a:latin typeface="+mn-lt"/>
        </a:defRPr>
      </a:lvl6pPr>
      <a:lvl7pPr algn="l" fontAlgn="base" indent="-339725" marL="2595563" rtl="0">
        <a:spcBef>
          <a:spcPct val="20000"/>
        </a:spcBef>
        <a:spcAft>
          <a:spcPct val="0"/>
        </a:spcAft>
        <a:buClr>
          <a:schemeClr val="accent1"/>
        </a:buClr>
        <a:buSzPct val="75000"/>
        <a:buFont charset="2" pitchFamily="2" typeface="Wingdings"/>
        <a:buChar char="§"/>
        <a:defRPr sz="2000">
          <a:solidFill>
            <a:schemeClr val="tx1"/>
          </a:solidFill>
          <a:latin typeface="+mn-lt"/>
        </a:defRPr>
      </a:lvl7pPr>
      <a:lvl8pPr algn="l" fontAlgn="base" indent="-339725" marL="3052763" rtl="0">
        <a:spcBef>
          <a:spcPct val="20000"/>
        </a:spcBef>
        <a:spcAft>
          <a:spcPct val="0"/>
        </a:spcAft>
        <a:buClr>
          <a:schemeClr val="accent1"/>
        </a:buClr>
        <a:buSzPct val="75000"/>
        <a:buFont charset="2" pitchFamily="2" typeface="Wingdings"/>
        <a:buChar char="§"/>
        <a:defRPr sz="2000">
          <a:solidFill>
            <a:schemeClr val="tx1"/>
          </a:solidFill>
          <a:latin typeface="+mn-lt"/>
        </a:defRPr>
      </a:lvl8pPr>
      <a:lvl9pPr algn="l" fontAlgn="base" indent="-339725" marL="3509963" rtl="0">
        <a:spcBef>
          <a:spcPct val="20000"/>
        </a:spcBef>
        <a:spcAft>
          <a:spcPct val="0"/>
        </a:spcAft>
        <a:buClr>
          <a:schemeClr val="accent1"/>
        </a:buClr>
        <a:buSzPct val="75000"/>
        <a:buFont charset="2" pitchFamily="2" typeface="Wingdings"/>
        <a:buChar char="§"/>
        <a:defRPr sz="2000">
          <a:solidFill>
            <a:schemeClr val="tx1"/>
          </a:solidFill>
          <a:latin typeface="+mn-lt"/>
        </a:defRPr>
      </a:lvl9pPr>
    </p:bodyStyle>
    <p:otherStyle>
      <a:defPPr>
        <a:defRPr lang="en-US"/>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arget="http://www.shanahanonliteracy.com" TargetMode="External" Type="http://schemas.openxmlformats.org/officeDocument/2006/relationships/hyperlink"/><Relationship Id="rId2" Target="../notesSlides/notesSlide1.xml" Type="http://schemas.openxmlformats.org/officeDocument/2006/relationships/notesSlide"/><Relationship Id="rId1" Target="../slideLayouts/slideLayout15.xml" Type="http://schemas.openxmlformats.org/officeDocument/2006/relationships/slideLayout"/></Relationships>
</file>

<file path=ppt/slides/_rels/slide10.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11.xml.rels><?xml version="1.0" encoding="UTF-8" standalone="yes"?><Relationships xmlns="http://schemas.openxmlformats.org/package/2006/relationships"><Relationship Id="rId2" Target="../notesSlides/notesSlide3.xml" Type="http://schemas.openxmlformats.org/officeDocument/2006/relationships/notesSlide"/><Relationship Id="rId1" Target="../slideLayouts/slideLayout13.xml" Type="http://schemas.openxmlformats.org/officeDocument/2006/relationships/slideLayout"/></Relationships>
</file>

<file path=ppt/slides/_rels/slide12.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13.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14.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15.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16.xml.rels><?xml version="1.0" encoding="UTF-8" standalone="yes"?><Relationships xmlns="http://schemas.openxmlformats.org/package/2006/relationships"><Relationship Id="rId4" Target="../embeddings/oleObject1.bin" Type="http://schemas.openxmlformats.org/officeDocument/2006/relationships/oleObject"/><Relationship Id="rId3" Target="../drawings/vmlDrawing1.vml" Type="http://schemas.openxmlformats.org/officeDocument/2006/relationships/vmlDrawing"/><Relationship Id="rId2" Target="../notesSlides/notesSlide4.xml" Type="http://schemas.openxmlformats.org/officeDocument/2006/relationships/notesSlide"/><Relationship Id="rId1" Target="../slideLayouts/slideLayout2.xml" Type="http://schemas.openxmlformats.org/officeDocument/2006/relationships/slideLayout"/></Relationships>
</file>

<file path=ppt/slides/_rels/slide17.xml.rels><?xml version="1.0" encoding="UTF-8" standalone="yes"?><Relationships xmlns="http://schemas.openxmlformats.org/package/2006/relationships"><Relationship Id="rId2" Target="../notesSlides/notesSlide5.xml" Type="http://schemas.openxmlformats.org/officeDocument/2006/relationships/notesSlide"/><Relationship Id="rId1" Target="../slideLayouts/slideLayout14.xml" Type="http://schemas.openxmlformats.org/officeDocument/2006/relationships/slideLayout"/></Relationships>
</file>

<file path=ppt/slides/_rels/slide18.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19.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2.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20.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21.xml.rels><?xml version="1.0" encoding="UTF-8" standalone="yes"?><Relationships xmlns="http://schemas.openxmlformats.org/package/2006/relationships"><Relationship Id="rId1" Target="../slideLayouts/slideLayout2.xml" Type="http://schemas.openxmlformats.org/officeDocument/2006/relationships/slideLayout"/></Relationships>
</file>

<file path=ppt/slides/_rels/slide22.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23.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24.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25.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26.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27.xml.rels><?xml version="1.0" encoding="UTF-8" standalone="yes"?><Relationships xmlns="http://schemas.openxmlformats.org/package/2006/relationships"><Relationship Id="rId1" Target="../slideLayouts/slideLayout2.xml" Type="http://schemas.openxmlformats.org/officeDocument/2006/relationships/slideLayout"/></Relationships>
</file>

<file path=ppt/slides/_rels/slide28.xml.rels><?xml version="1.0" encoding="UTF-8" standalone="yes"?><Relationships xmlns="http://schemas.openxmlformats.org/package/2006/relationships"><Relationship Id="rId1" Target="../slideLayouts/slideLayout2.xml" Type="http://schemas.openxmlformats.org/officeDocument/2006/relationships/slideLayout"/></Relationships>
</file>

<file path=ppt/slides/_rels/slide29.xml.rels><?xml version="1.0" encoding="UTF-8" standalone="yes"?><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30.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31.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32.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33.xml.rels><?xml version="1.0" encoding="UTF-8" standalone="yes"?><Relationships xmlns="http://schemas.openxmlformats.org/package/2006/relationships"><Relationship Id="rId9" Target="https://web.wm.edu/hsi/index.html" TargetMode="External" Type="http://schemas.openxmlformats.org/officeDocument/2006/relationships/hyperlink"/><Relationship Id="rId8" Target="https://www.teachingchannel.org/videos/reading-like-a-historian-repetition" TargetMode="External" Type="http://schemas.openxmlformats.org/officeDocument/2006/relationships/hyperlink"/><Relationship Id="rId7" Target="https://www.teachingchannel.org/videos/reading-like-a-historian-repetition" TargetMode="External" Type="http://schemas.openxmlformats.org/officeDocument/2006/relationships/hyperlink"/><Relationship Id="rId6" Target="https://www.teachingchannel.org/videos/reading-like-a-historian-repetition" TargetMode="External" Type="http://schemas.openxmlformats.org/officeDocument/2006/relationships/hyperlink"/><Relationship Id="rId5" Target="http://sheg.stanford.edu/rlh" TargetMode="External" Type="http://schemas.openxmlformats.org/officeDocument/2006/relationships/hyperlink"/><Relationship Id="rId4" Target="http://sheg.stanford.edu/rlh" TargetMode="External" Type="http://schemas.openxmlformats.org/officeDocument/2006/relationships/hyperlink"/><Relationship Id="rId3" Target="http://sheg.stanford.edu/rlh" TargetMode="External" Type="http://schemas.openxmlformats.org/officeDocument/2006/relationships/hyperlink"/><Relationship Id="rId2" Target="http://sheg.stanford.edu/rlh" TargetMode="External" Type="http://schemas.openxmlformats.org/officeDocument/2006/relationships/hyperlink"/><Relationship Id="rId1" Target="../slideLayouts/slideLayout2.xml" Type="http://schemas.openxmlformats.org/officeDocument/2006/relationships/slideLayout"/></Relationships>
</file>

<file path=ppt/slides/_rels/slide34.xml.rels><?xml version="1.0" encoding="UTF-8" standalone="yes"?><Relationships xmlns="http://schemas.openxmlformats.org/package/2006/relationships"><Relationship Id="rId2" Target="../media/image4.jpeg" Type="http://schemas.openxmlformats.org/officeDocument/2006/relationships/image"/><Relationship Id="rId1" Target="../slideLayouts/slideLayout2.xml" Type="http://schemas.openxmlformats.org/officeDocument/2006/relationships/slideLayout"/></Relationships>
</file>

<file path=ppt/slides/_rels/slide35.xml.rels><?xml version="1.0" encoding="UTF-8" standalone="yes"?><Relationships xmlns="http://schemas.openxmlformats.org/package/2006/relationships"><Relationship Id="rId2" Target="../media/image5.jpeg" Type="http://schemas.openxmlformats.org/officeDocument/2006/relationships/image"/><Relationship Id="rId1" Target="../slideLayouts/slideLayout2.xml" Type="http://schemas.openxmlformats.org/officeDocument/2006/relationships/slideLayout"/></Relationships>
</file>

<file path=ppt/slides/_rels/slide36.xml.rels><?xml version="1.0" encoding="UTF-8" standalone="yes"?><Relationships xmlns="http://schemas.openxmlformats.org/package/2006/relationships"><Relationship Id="rId2" Target="../media/image6.jpeg" Type="http://schemas.openxmlformats.org/officeDocument/2006/relationships/image"/><Relationship Id="rId1" Target="../slideLayouts/slideLayout2.xml" Type="http://schemas.openxmlformats.org/officeDocument/2006/relationships/slideLayout"/></Relationships>
</file>

<file path=ppt/slides/_rels/slide37.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4.xml.rels><?xml version="1.0" encoding="UTF-8" standalone="yes"?><Relationships xmlns="http://schemas.openxmlformats.org/package/2006/relationships"><Relationship Id="rId2" Target="../notesSlides/notesSlide2.xml" Type="http://schemas.openxmlformats.org/officeDocument/2006/relationships/notesSlide"/><Relationship Id="rId1" Target="../slideLayouts/slideLayout15.xml" Type="http://schemas.openxmlformats.org/officeDocument/2006/relationships/slideLayout"/></Relationships>
</file>

<file path=ppt/slides/_rels/slide5.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6.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7.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8.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_rels/slide9.xml.rels><?xml version="1.0" encoding="UTF-8" standalone="yes"?><Relationships xmlns="http://schemas.openxmlformats.org/package/2006/relationships"><Relationship Id="rId1" Target="../slideLayouts/slideLayout15.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idx="10" sz="quarter" type="body"/>
          </p:nvPr>
        </p:nvSpPr>
        <p:spPr>
          <a:xfrm>
            <a:off x="467544" y="500042"/>
            <a:ext cx="8676456" cy="1100158"/>
          </a:xfrm>
        </p:spPr>
        <p:txBody>
          <a:bodyPr numCol="1">
            <a:noAutofit/>
          </a:bodyPr>
          <a:lstStyle/>
          <a:p>
            <a:pPr>
              <a:buNone/>
            </a:pPr>
            <a:endParaRPr altLang="zh-CN" dirty="0" lang="en-US" smtClean="0" sz="3600">
              <a:solidFill>
                <a:schemeClr val="bg1"/>
              </a:solidFill>
            </a:endParaRPr>
          </a:p>
          <a:p>
            <a:pPr>
              <a:buNone/>
            </a:pPr>
            <a:r>
              <a:rPr altLang="zh-CN" b="1" dirty="0" lang="en-US" smtClean="0" sz="3600">
                <a:solidFill>
                  <a:schemeClr val="bg1"/>
                </a:solidFill>
              </a:rPr>
              <a:t>TEACHING DISCIPLINARY LITERACY</a:t>
            </a:r>
            <a:endParaRPr b="1" dirty="0" lang="zh-CN" sz="3600">
              <a:solidFill>
                <a:schemeClr val="bg1"/>
              </a:solidFill>
            </a:endParaRPr>
          </a:p>
        </p:txBody>
      </p:sp>
      <p:sp>
        <p:nvSpPr>
          <p:cNvPr id="3" name="TextBox 2"/>
          <p:cNvSpPr txBox="1"/>
          <p:nvPr/>
        </p:nvSpPr>
        <p:spPr>
          <a:xfrm>
            <a:off x="533400" y="2514600"/>
            <a:ext cx="4724400" cy="1938992"/>
          </a:xfrm>
          <a:prstGeom prst="rect">
            <a:avLst/>
          </a:prstGeom>
          <a:noFill/>
        </p:spPr>
        <p:txBody>
          <a:bodyPr numCol="1" rtlCol="0" wrap="square">
            <a:spAutoFit/>
          </a:bodyPr>
          <a:lstStyle/>
          <a:p>
            <a:r>
              <a:rPr dirty="0" lang="en-US" smtClean="0" sz="2400"/>
              <a:t>Source: Timothy Shanahan</a:t>
            </a:r>
          </a:p>
          <a:p>
            <a:r>
              <a:rPr dirty="0" lang="en-US" smtClean="0" sz="2400"/>
              <a:t>University of Illinois at Chicago</a:t>
            </a:r>
          </a:p>
          <a:p>
            <a:r>
              <a:rPr dirty="0" lang="en-US" smtClean="0" sz="2400">
                <a:hlinkClick r:id="rId3"/>
              </a:rPr>
              <a:t>www.shanahanonliteracy.com</a:t>
            </a:r>
            <a:endParaRPr dirty="0" lang="en-US" smtClean="0" sz="2400"/>
          </a:p>
          <a:p>
            <a:endParaRPr dirty="0" lang="en-US" sz="2400"/>
          </a:p>
          <a:p>
            <a:r>
              <a:rPr dirty="0" lang="en-US" smtClean="0" sz="2400"/>
              <a:t>Adapted for Battelle </a:t>
            </a:r>
            <a:endParaRPr dirty="0" lang="en-US" sz="2400"/>
          </a:p>
        </p:txBody>
      </p:sp>
    </p:spTree>
    <p:extLst>
      <p:ext uri="{BB962C8B-B14F-4D97-AF65-F5344CB8AC3E}">
        <p14:creationId xmlns:p14="http://schemas.microsoft.com/office/powerpoint/2010/main" xmlns="" val="2404823630"/>
      </p:ext>
    </p:extLst>
  </p:cSld>
  <p:clrMapOvr>
    <a:masterClrMapping/>
  </p:clrMapOvr>
  <p:transition>
    <p:comb/>
  </p:transition>
  <p:timing>
    <p:tnLst>
      <p:par>
        <p:cTn dur="indefinite" id="1" nodeType="tmRoot" restart="never"/>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Generalizable vs. Specialized Skills</a:t>
            </a:r>
          </a:p>
          <a:p>
            <a:pPr>
              <a:buClr>
                <a:schemeClr val="tx1"/>
              </a:buClr>
              <a:buFont charset="2" typeface="Wingdings"/>
              <a:buChar char="§"/>
            </a:pPr>
            <a:endParaRPr b="1" dirty="0" lang="en-US" smtClean="0" sz="2400"/>
          </a:p>
          <a:p>
            <a:pPr>
              <a:buClr>
                <a:schemeClr val="tx1"/>
              </a:buClr>
              <a:buFont charset="2" typeface="Wingdings"/>
              <a:buChar char="§"/>
            </a:pPr>
            <a:r>
              <a:rPr dirty="0" lang="en-US" smtClean="0" sz="2400"/>
              <a:t>Content area reading is based on the idea that reading and writing are highly generalizable skills</a:t>
            </a:r>
          </a:p>
          <a:p>
            <a:pPr>
              <a:buClr>
                <a:schemeClr val="tx1"/>
              </a:buClr>
              <a:buFont charset="2" typeface="Wingdings"/>
              <a:buChar char="§"/>
            </a:pPr>
            <a:r>
              <a:rPr dirty="0" lang="en-US" smtClean="0" sz="2400"/>
              <a:t>Thus, literacy can be taught with the </a:t>
            </a:r>
            <a:r>
              <a:rPr dirty="0" lang="en-US" sz="2400"/>
              <a:t> </a:t>
            </a:r>
            <a:r>
              <a:rPr dirty="0" lang="en-US" smtClean="0" sz="2400"/>
              <a:t>                      texts and content of any field and the                     same approaches can be applied                            across the disciplines (e.g., SQ3R,                        KWL, summarization)</a:t>
            </a:r>
          </a:p>
          <a:p>
            <a:pPr>
              <a:buClr>
                <a:schemeClr val="tx1"/>
              </a:buClr>
              <a:buFont charset="2" typeface="Wingdings"/>
              <a:buChar char="§"/>
            </a:pPr>
            <a:r>
              <a:rPr dirty="0" lang="en-US" smtClean="0" sz="2400"/>
              <a:t>But disciplinary literacy focuses not on                   what is the same across the disciplines, </a:t>
            </a:r>
            <a:r>
              <a:rPr dirty="0" lang="en-US" sz="2400"/>
              <a:t> </a:t>
            </a:r>
            <a:r>
              <a:rPr dirty="0" lang="en-US" smtClean="0" sz="2400"/>
              <a:t>                   but what is unique or specialized</a:t>
            </a:r>
            <a:endParaRPr dirty="0" lang="en-US"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4224549584"/>
      </p:ext>
    </p:extLst>
  </p:cSld>
  <p:clrMapOvr>
    <a:masterClrMapping/>
  </p:clrMapOvr>
  <p:timing>
    <p:tnLst>
      <p:par>
        <p:cTn dur="indefinite" id="1" nodeType="tmRoot" restart="never"/>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noGrp="1"/>
          </p:cNvSpPr>
          <p:nvPr>
            <p:ph type="title"/>
          </p:nvPr>
        </p:nvSpPr>
        <p:spPr>
          <a:xfrm>
            <a:off x="457200" y="-152400"/>
            <a:ext cx="7315200" cy="957263"/>
          </a:xfrm>
        </p:spPr>
        <p:txBody>
          <a:bodyPr numCol="1"/>
          <a:lstStyle/>
          <a:p>
            <a:pPr eaLnBrk="1" hangingPunct="1"/>
            <a:r>
              <a:rPr b="1" lang="en-US" smtClean="0"/>
              <a:t/>
            </a:r>
            <a:br>
              <a:rPr b="1" lang="en-US" smtClean="0"/>
            </a:br>
            <a:r>
              <a:rPr b="1" lang="en-US" smtClean="0"/>
              <a:t>Chemistry Note-taking</a:t>
            </a:r>
            <a:br>
              <a:rPr b="1" lang="en-US" smtClean="0"/>
            </a:br>
            <a:endParaRPr b="1" lang="en-US" smtClean="0"/>
          </a:p>
        </p:txBody>
      </p:sp>
      <p:graphicFrame>
        <p:nvGraphicFramePr>
          <p:cNvPr id="33823" name="Group 31"/>
          <p:cNvGraphicFramePr>
            <a:graphicFrameLocks noGrp="1"/>
          </p:cNvGraphicFramePr>
          <p:nvPr>
            <p:ph idx="2" sz="half"/>
          </p:nvPr>
        </p:nvGraphicFramePr>
        <p:xfrm>
          <a:off x="228600" y="1828800"/>
          <a:ext cx="8153400" cy="3657600"/>
        </p:xfrm>
        <a:graphic>
          <a:graphicData uri="http://schemas.openxmlformats.org/drawingml/2006/table">
            <a:tbl>
              <a:tblPr/>
              <a:tblGrid>
                <a:gridCol w="1630363"/>
                <a:gridCol w="1630362"/>
                <a:gridCol w="1631950"/>
                <a:gridCol w="1630363"/>
                <a:gridCol w="1630362"/>
              </a:tblGrid>
              <a:tr h="1219200">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1" baseline="0" cap="none" i="0" kumimoji="0" lang="en-US" normalizeH="0" smtClean="0" strike="noStrike" sz="1700" u="none">
                        <a:ln>
                          <a:noFill/>
                        </a:ln>
                        <a:solidFill>
                          <a:schemeClr val="tx1"/>
                        </a:solidFill>
                        <a:effectLst/>
                        <a:latin charset="0" typeface="Arial"/>
                      </a:endParaRPr>
                    </a:p>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1" baseline="0" cap="none" i="0" kumimoji="0" lang="en-US" normalizeH="0" smtClean="0" strike="noStrike" sz="1700" u="none">
                        <a:ln>
                          <a:noFill/>
                        </a:ln>
                        <a:solidFill>
                          <a:schemeClr val="tx1"/>
                        </a:solidFill>
                        <a:effectLst/>
                        <a:latin charset="0" typeface="Arial"/>
                      </a:endParaRPr>
                    </a:p>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r>
                        <a:rPr b="1" baseline="0" cap="none" i="0" kumimoji="0" lang="en-US" normalizeH="0" smtClean="0" strike="noStrike" sz="1700" u="none">
                          <a:ln>
                            <a:noFill/>
                          </a:ln>
                          <a:solidFill>
                            <a:schemeClr val="tx1"/>
                          </a:solidFill>
                          <a:effectLst/>
                          <a:latin charset="0" typeface="Arial"/>
                        </a:rPr>
                        <a:t>Substances</a:t>
                      </a:r>
                    </a:p>
                  </a:txBody>
                  <a:tcPr horzOverflow="overflow">
                    <a:lnL algn="ctr" cap="flat" cmpd="sng" w="28575">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28575">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1" baseline="0" cap="none" i="0" kumimoji="0" lang="en-US" normalizeH="0" smtClean="0" strike="noStrike" sz="1700" u="none">
                        <a:ln>
                          <a:noFill/>
                        </a:ln>
                        <a:solidFill>
                          <a:schemeClr val="tx1"/>
                        </a:solidFill>
                        <a:effectLst/>
                        <a:latin charset="0" typeface="Arial"/>
                      </a:endParaRPr>
                    </a:p>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1" baseline="0" cap="none" i="0" kumimoji="0" lang="en-US" normalizeH="0" smtClean="0" strike="noStrike" sz="1700" u="none">
                        <a:ln>
                          <a:noFill/>
                        </a:ln>
                        <a:solidFill>
                          <a:schemeClr val="tx1"/>
                        </a:solidFill>
                        <a:effectLst/>
                        <a:latin charset="0" typeface="Arial"/>
                      </a:endParaRPr>
                    </a:p>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r>
                        <a:rPr b="1" baseline="0" cap="none" i="0" kumimoji="0" lang="en-US" normalizeH="0" smtClean="0" strike="noStrike" sz="1700" u="none">
                          <a:ln>
                            <a:noFill/>
                          </a:ln>
                          <a:solidFill>
                            <a:schemeClr val="tx1"/>
                          </a:solidFill>
                          <a:effectLst/>
                          <a:latin charset="0" typeface="Arial"/>
                        </a:rPr>
                        <a:t>Properties</a:t>
                      </a:r>
                    </a:p>
                  </a:txBody>
                  <a:tcPr horzOverflow="overflow">
                    <a:lnL algn="ctr" cap="flat" cmpd="sng" w="12700">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28575">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1" baseline="0" cap="none" i="0" kumimoji="0" lang="en-US" normalizeH="0" smtClean="0" strike="noStrike" sz="1700" u="none">
                        <a:ln>
                          <a:noFill/>
                        </a:ln>
                        <a:solidFill>
                          <a:schemeClr val="tx1"/>
                        </a:solidFill>
                        <a:effectLst/>
                        <a:latin charset="0" typeface="Arial"/>
                      </a:endParaRPr>
                    </a:p>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1" baseline="0" cap="none" i="0" kumimoji="0" lang="en-US" normalizeH="0" smtClean="0" strike="noStrike" sz="1700" u="none">
                        <a:ln>
                          <a:noFill/>
                        </a:ln>
                        <a:solidFill>
                          <a:schemeClr val="tx1"/>
                        </a:solidFill>
                        <a:effectLst/>
                        <a:latin charset="0" typeface="Arial"/>
                      </a:endParaRPr>
                    </a:p>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r>
                        <a:rPr b="1" baseline="0" cap="none" i="0" kumimoji="0" lang="en-US" normalizeH="0" smtClean="0" strike="noStrike" sz="1700" u="none">
                          <a:ln>
                            <a:noFill/>
                          </a:ln>
                          <a:solidFill>
                            <a:schemeClr val="tx1"/>
                          </a:solidFill>
                          <a:effectLst/>
                          <a:latin charset="0" typeface="Arial"/>
                        </a:rPr>
                        <a:t>Processes</a:t>
                      </a:r>
                    </a:p>
                  </a:txBody>
                  <a:tcPr horzOverflow="overflow">
                    <a:lnL algn="ctr" cap="flat" cmpd="sng" w="12700">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28575">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1" baseline="0" cap="none" i="0" kumimoji="0" lang="en-US" normalizeH="0" smtClean="0" strike="noStrike" sz="1700" u="none">
                        <a:ln>
                          <a:noFill/>
                        </a:ln>
                        <a:solidFill>
                          <a:schemeClr val="tx1"/>
                        </a:solidFill>
                        <a:effectLst/>
                        <a:latin charset="0" typeface="Arial"/>
                      </a:endParaRPr>
                    </a:p>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1" baseline="0" cap="none" i="0" kumimoji="0" lang="en-US" normalizeH="0" smtClean="0" strike="noStrike" sz="1700" u="none">
                        <a:ln>
                          <a:noFill/>
                        </a:ln>
                        <a:solidFill>
                          <a:schemeClr val="tx1"/>
                        </a:solidFill>
                        <a:effectLst/>
                        <a:latin charset="0" typeface="Arial"/>
                      </a:endParaRPr>
                    </a:p>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r>
                        <a:rPr b="1" baseline="0" cap="none" i="0" kumimoji="0" lang="en-US" normalizeH="0" smtClean="0" strike="noStrike" sz="1700" u="none">
                          <a:ln>
                            <a:noFill/>
                          </a:ln>
                          <a:solidFill>
                            <a:schemeClr val="tx1"/>
                          </a:solidFill>
                          <a:effectLst/>
                          <a:latin charset="0" typeface="Arial"/>
                        </a:rPr>
                        <a:t>Interactions</a:t>
                      </a:r>
                    </a:p>
                  </a:txBody>
                  <a:tcPr horzOverflow="overflow">
                    <a:lnL algn="ctr" cap="flat" cmpd="sng" w="12700">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28575">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1" baseline="0" cap="none" i="0" kumimoji="0" lang="en-US" normalizeH="0" smtClean="0" strike="noStrike" sz="1700" u="none">
                        <a:ln>
                          <a:noFill/>
                        </a:ln>
                        <a:solidFill>
                          <a:schemeClr val="tx1"/>
                        </a:solidFill>
                        <a:effectLst/>
                        <a:latin charset="0" typeface="Arial"/>
                      </a:endParaRPr>
                    </a:p>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r>
                        <a:rPr b="1" baseline="0" cap="none" i="0" kumimoji="0" lang="en-US" normalizeH="0" smtClean="0" strike="noStrike" sz="1700" u="none">
                          <a:ln>
                            <a:noFill/>
                          </a:ln>
                          <a:solidFill>
                            <a:schemeClr val="tx1"/>
                          </a:solidFill>
                          <a:effectLst/>
                          <a:latin charset="0" typeface="Arial"/>
                        </a:rPr>
                        <a:t>Atomic Expression</a:t>
                      </a:r>
                    </a:p>
                  </a:txBody>
                  <a:tcPr horzOverflow="overflow">
                    <a:lnL algn="ctr" cap="flat" cmpd="sng" w="12700">
                      <a:solidFill>
                        <a:schemeClr val="tx1"/>
                      </a:solidFill>
                      <a:prstDash val="solid"/>
                      <a:round/>
                      <a:headEnd len="med" type="none" w="med"/>
                      <a:tailEnd len="med" type="none" w="med"/>
                    </a:lnL>
                    <a:lnR algn="ctr" cap="flat" cmpd="sng" w="28575">
                      <a:solidFill>
                        <a:schemeClr val="tx1"/>
                      </a:solidFill>
                      <a:prstDash val="solid"/>
                      <a:round/>
                      <a:headEnd len="med" type="none" w="med"/>
                      <a:tailEnd len="med" type="none" w="med"/>
                    </a:lnR>
                    <a:lnT algn="ctr" cap="flat" cmpd="sng" w="28575">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r>
              <a:tr h="1219200">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28575">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12700">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12700">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12700">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12700">
                      <a:solidFill>
                        <a:schemeClr val="tx1"/>
                      </a:solidFill>
                      <a:prstDash val="solid"/>
                      <a:round/>
                      <a:headEnd len="med" type="none" w="med"/>
                      <a:tailEnd len="med" type="none" w="med"/>
                    </a:lnL>
                    <a:lnR algn="ctr" cap="flat" cmpd="sng" w="28575">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12700">
                      <a:solidFill>
                        <a:schemeClr val="tx1"/>
                      </a:solidFill>
                      <a:prstDash val="solid"/>
                      <a:round/>
                      <a:headEnd len="med" type="none" w="med"/>
                      <a:tailEnd len="med" type="none" w="med"/>
                    </a:lnB>
                    <a:lnTlToBr>
                      <a:noFill/>
                    </a:lnTlToBr>
                    <a:lnBlToTr>
                      <a:noFill/>
                    </a:lnBlToTr>
                    <a:noFill/>
                  </a:tcPr>
                </a:tc>
              </a:tr>
              <a:tr h="1219200">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28575">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28575">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12700">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28575">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12700">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28575">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12700">
                      <a:solidFill>
                        <a:schemeClr val="tx1"/>
                      </a:solidFill>
                      <a:prstDash val="solid"/>
                      <a:round/>
                      <a:headEnd len="med" type="none" w="med"/>
                      <a:tailEnd len="med" type="none" w="med"/>
                    </a:lnL>
                    <a:lnR algn="ctr" cap="flat" cmpd="sng" w="12700">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28575">
                      <a:solidFill>
                        <a:schemeClr val="tx1"/>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i="0" kumimoji="0" lang="en-US" normalizeH="0" smtClean="0" strike="noStrike" sz="2600" u="none">
                        <a:ln>
                          <a:noFill/>
                        </a:ln>
                        <a:solidFill>
                          <a:schemeClr val="tx1"/>
                        </a:solidFill>
                        <a:effectLst/>
                        <a:latin charset="0" typeface="Arial"/>
                      </a:endParaRPr>
                    </a:p>
                  </a:txBody>
                  <a:tcPr horzOverflow="overflow">
                    <a:lnL algn="ctr" cap="flat" cmpd="sng" w="12700">
                      <a:solidFill>
                        <a:schemeClr val="tx1"/>
                      </a:solidFill>
                      <a:prstDash val="solid"/>
                      <a:round/>
                      <a:headEnd len="med" type="none" w="med"/>
                      <a:tailEnd len="med" type="none" w="med"/>
                    </a:lnL>
                    <a:lnR algn="ctr" cap="flat" cmpd="sng" w="28575">
                      <a:solidFill>
                        <a:schemeClr val="tx1"/>
                      </a:solidFill>
                      <a:prstDash val="solid"/>
                      <a:round/>
                      <a:headEnd len="med" type="none" w="med"/>
                      <a:tailEnd len="med" type="none" w="med"/>
                    </a:lnR>
                    <a:lnT algn="ctr" cap="flat" cmpd="sng" w="12700">
                      <a:solidFill>
                        <a:schemeClr val="tx1"/>
                      </a:solidFill>
                      <a:prstDash val="solid"/>
                      <a:round/>
                      <a:headEnd len="med" type="none" w="med"/>
                      <a:tailEnd len="med" type="none" w="med"/>
                    </a:lnT>
                    <a:lnB algn="ctr" cap="flat" cmpd="sng" w="28575">
                      <a:solidFill>
                        <a:schemeClr val="tx1"/>
                      </a:solidFill>
                      <a:prstDash val="solid"/>
                      <a:round/>
                      <a:headEnd len="med" type="none" w="med"/>
                      <a:tailEnd len="med" type="none" w="med"/>
                    </a:lnB>
                    <a:lnTlToBr>
                      <a:noFill/>
                    </a:lnTlToBr>
                    <a:lnBlToTr>
                      <a:noFill/>
                    </a:lnBlToTr>
                    <a:noFill/>
                  </a:tcPr>
                </a:tc>
              </a:tr>
            </a:tbl>
          </a:graphicData>
        </a:graphic>
      </p:graphicFrame>
    </p:spTree>
  </p:cSld>
  <p:clrMapOvr>
    <a:masterClrMapping/>
  </p:clrMapOvr>
  <p:timing>
    <p:tnLst>
      <p:par>
        <p:cTn dur="indefinite" id="1" nodeType="tmRoot" restart="never"/>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Content Area Vocabulary</a:t>
            </a:r>
          </a:p>
          <a:p>
            <a:pPr>
              <a:buClr>
                <a:schemeClr val="tx1"/>
              </a:buClr>
              <a:buFont charset="2" typeface="Wingdings"/>
              <a:buChar char="§"/>
            </a:pPr>
            <a:endParaRPr b="1" dirty="0" lang="en-US" smtClean="0" sz="2400"/>
          </a:p>
          <a:p>
            <a:pPr>
              <a:buClr>
                <a:schemeClr val="tx1"/>
              </a:buClr>
              <a:buFont charset="2" typeface="Wingdings"/>
              <a:buChar char="§"/>
            </a:pPr>
            <a:r>
              <a:rPr dirty="0" lang="en-US" smtClean="0" sz="2400"/>
              <a:t>Students need to learn terminology in all fields</a:t>
            </a:r>
          </a:p>
          <a:p>
            <a:pPr>
              <a:buClr>
                <a:schemeClr val="tx1"/>
              </a:buClr>
              <a:buFont charset="2" typeface="Wingdings"/>
              <a:buChar char="§"/>
            </a:pPr>
            <a:r>
              <a:rPr dirty="0" lang="en-US" smtClean="0" sz="2400"/>
              <a:t>The same study techniques would accomplish            this no matter what the words</a:t>
            </a:r>
          </a:p>
          <a:p>
            <a:pPr>
              <a:buClr>
                <a:schemeClr val="tx1"/>
              </a:buClr>
              <a:buFont charset="2" typeface="Wingdings"/>
              <a:buChar char="§"/>
            </a:pPr>
            <a:r>
              <a:rPr dirty="0" lang="en-US" sz="2400"/>
              <a:t>G</a:t>
            </a:r>
            <a:r>
              <a:rPr dirty="0" lang="en-US" smtClean="0" sz="2400"/>
              <a:t>raphic </a:t>
            </a:r>
            <a:r>
              <a:rPr dirty="0" lang="en-US" sz="2400"/>
              <a:t>organizers, </a:t>
            </a:r>
            <a:r>
              <a:rPr dirty="0" lang="en-US" smtClean="0" sz="2400"/>
              <a:t>semantic </a:t>
            </a:r>
            <a:r>
              <a:rPr dirty="0" lang="en-US" sz="2400"/>
              <a:t>maps, </a:t>
            </a:r>
            <a:r>
              <a:rPr dirty="0" lang="en-US" smtClean="0" sz="2400"/>
              <a:t>                          word </a:t>
            </a:r>
            <a:r>
              <a:rPr dirty="0" lang="en-US" sz="2400"/>
              <a:t>sorts, rate knowledge of words, </a:t>
            </a:r>
            <a:r>
              <a:rPr dirty="0" lang="en-US" smtClean="0" sz="2400"/>
              <a:t>                     analyze </a:t>
            </a:r>
            <a:r>
              <a:rPr dirty="0" lang="en-US" sz="2400"/>
              <a:t>semantic features of words, </a:t>
            </a:r>
            <a:r>
              <a:rPr dirty="0" lang="en-US" smtClean="0" sz="2400"/>
              <a:t>                     categorizing/mapping </a:t>
            </a:r>
            <a:r>
              <a:rPr dirty="0" lang="en-US" sz="2400"/>
              <a:t>words, </a:t>
            </a:r>
            <a:r>
              <a:rPr dirty="0" lang="en-US" smtClean="0" sz="2400"/>
              <a:t>synonym                  webs, etc.</a:t>
            </a:r>
            <a:endParaRPr dirty="0" lang="en-US" sz="2400"/>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4238754328"/>
      </p:ext>
    </p:extLst>
  </p:cSld>
  <p:clrMapOvr>
    <a:masterClrMapping/>
  </p:clrMapOvr>
  <p:timing>
    <p:tnLst>
      <p:par>
        <p:cTn dur="indefinite" id="1" nodeType="tmRoot" restart="never"/>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Disciplinary Literacy Vocabulary</a:t>
            </a:r>
          </a:p>
          <a:p>
            <a:pPr>
              <a:buClr>
                <a:schemeClr val="tx1"/>
              </a:buClr>
              <a:buFont charset="2" typeface="Wingdings"/>
              <a:buChar char="§"/>
            </a:pPr>
            <a:endParaRPr b="1" dirty="0" lang="en-US" smtClean="0" sz="2400"/>
          </a:p>
          <a:p>
            <a:r>
              <a:rPr dirty="0" lang="en-US" sz="2400"/>
              <a:t>Focus is </a:t>
            </a:r>
            <a:r>
              <a:rPr dirty="0" lang="en-US" smtClean="0" sz="2400"/>
              <a:t>on </a:t>
            </a:r>
            <a:r>
              <a:rPr dirty="0" lang="en-US" sz="2400"/>
              <a:t>specialized nature of vocabulary of the subjects</a:t>
            </a:r>
          </a:p>
          <a:p>
            <a:r>
              <a:rPr dirty="0" lang="en-US" sz="2400"/>
              <a:t>Science: Greek and Latin roots (precise, </a:t>
            </a:r>
            <a:r>
              <a:rPr dirty="0" lang="en-US" smtClean="0" sz="2400"/>
              <a:t>                dense</a:t>
            </a:r>
            <a:r>
              <a:rPr dirty="0" lang="en-US" sz="2400"/>
              <a:t>, stable meanings that are </a:t>
            </a:r>
            <a:r>
              <a:rPr dirty="0" lang="en-US" smtClean="0" sz="2400"/>
              <a:t>                 recoverable</a:t>
            </a:r>
            <a:r>
              <a:rPr dirty="0" lang="en-US" sz="2400"/>
              <a:t>)</a:t>
            </a:r>
          </a:p>
          <a:p>
            <a:r>
              <a:rPr dirty="0" lang="en-US" sz="2400"/>
              <a:t>History: metaphorical terms, </a:t>
            </a:r>
            <a:r>
              <a:rPr dirty="0" lang="en-US" smtClean="0" sz="2400"/>
              <a:t>terms                              with </a:t>
            </a:r>
            <a:r>
              <a:rPr dirty="0" lang="en-US" sz="2400"/>
              <a:t>a political point of view</a:t>
            </a:r>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2805130153"/>
      </p:ext>
    </p:extLst>
  </p:cSld>
  <p:clrMapOvr>
    <a:masterClrMapping/>
  </p:clrMapOvr>
  <p:timing>
    <p:tnLst>
      <p:par>
        <p:cTn dur="indefinite" id="1" nodeType="tmRoot" restart="never"/>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Cultural differences across the disciplines</a:t>
            </a:r>
          </a:p>
          <a:p>
            <a:pPr>
              <a:buClr>
                <a:schemeClr val="tx1"/>
              </a:buClr>
              <a:buFont charset="2" typeface="Wingdings"/>
              <a:buChar char="§"/>
            </a:pPr>
            <a:endParaRPr b="1" dirty="0" lang="en-US" smtClean="0" sz="2400"/>
          </a:p>
          <a:p>
            <a:pPr>
              <a:buClrTx/>
              <a:buFont typeface="Arial"/>
              <a:buChar char="•"/>
            </a:pPr>
            <a:r>
              <a:rPr dirty="0" lang="en-US" smtClean="0" sz="2400"/>
              <a:t>The differences between the disciplines                    are more than content/information                 differences</a:t>
            </a:r>
            <a:endParaRPr dirty="0" lang="en-US" sz="2400"/>
          </a:p>
          <a:p>
            <a:pPr>
              <a:buClrTx/>
              <a:buFont typeface="Arial"/>
              <a:buChar char="•"/>
            </a:pPr>
            <a:r>
              <a:rPr dirty="0" lang="en-US" sz="2400"/>
              <a:t>T</a:t>
            </a:r>
            <a:r>
              <a:rPr dirty="0" lang="en-US" smtClean="0" sz="2400"/>
              <a:t>here are also differences in </a:t>
            </a:r>
            <a:r>
              <a:rPr dirty="0" i="1" lang="en-US" smtClean="0" sz="2400"/>
              <a:t>how</a:t>
            </a:r>
            <a:r>
              <a:rPr dirty="0" lang="en-US" smtClean="0" sz="2400"/>
              <a:t> that             information is created, used</a:t>
            </a:r>
            <a:r>
              <a:rPr dirty="0" lang="en-US" sz="2400"/>
              <a:t>, </a:t>
            </a:r>
            <a:r>
              <a:rPr dirty="0" lang="en-US" smtClean="0" sz="2400"/>
              <a:t>evaluated,                          in the </a:t>
            </a:r>
            <a:r>
              <a:rPr dirty="0" lang="en-US" sz="2400"/>
              <a:t>nature of </a:t>
            </a:r>
            <a:r>
              <a:rPr dirty="0" lang="en-US" smtClean="0" sz="2400"/>
              <a:t>the language</a:t>
            </a:r>
            <a:r>
              <a:rPr dirty="0" lang="en-US" sz="2400"/>
              <a:t>, </a:t>
            </a:r>
            <a:r>
              <a:rPr dirty="0" lang="en-US" smtClean="0" sz="2400"/>
              <a:t>                             demands </a:t>
            </a:r>
            <a:r>
              <a:rPr dirty="0" lang="en-US" sz="2400"/>
              <a:t>for precision, etc</a:t>
            </a:r>
            <a:r>
              <a:rPr dirty="0" lang="en-US" smtClean="0" sz="2400"/>
              <a:t>.</a:t>
            </a:r>
          </a:p>
          <a:p>
            <a:pPr>
              <a:buClrTx/>
              <a:buFont typeface="Arial"/>
              <a:buChar char="•"/>
            </a:pPr>
            <a:r>
              <a:rPr dirty="0" lang="en-US" smtClean="0" sz="2400"/>
              <a:t>Enculturation and acculturation</a:t>
            </a:r>
            <a:endParaRPr dirty="0" lang="en-US" sz="2400"/>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1147315573"/>
      </p:ext>
    </p:extLst>
  </p:cSld>
  <p:clrMapOvr>
    <a:masterClrMapping/>
  </p:clrMapOvr>
  <p:timing>
    <p:tnLst>
      <p:par>
        <p:cTn dur="indefinite" id="1" nodeType="tmRoot" restart="never"/>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The Culture of Mathematics</a:t>
            </a:r>
          </a:p>
          <a:p>
            <a:pPr>
              <a:buClr>
                <a:schemeClr val="tx1"/>
              </a:buClr>
              <a:buFont charset="2" typeface="Wingdings"/>
              <a:buChar char="§"/>
            </a:pPr>
            <a:endParaRPr b="1" dirty="0" lang="en-US" smtClean="0" sz="2400"/>
          </a:p>
          <a:p>
            <a:pPr eaLnBrk="1" hangingPunct="1">
              <a:buClrTx/>
              <a:buFont typeface="Arial"/>
              <a:buChar char="•"/>
            </a:pPr>
            <a:r>
              <a:rPr dirty="0" lang="en-US" sz="2400"/>
              <a:t>Goal: arrive at “truth</a:t>
            </a:r>
            <a:r>
              <a:rPr dirty="0" lang="en-US" smtClean="0" sz="2400"/>
              <a:t>” </a:t>
            </a:r>
            <a:endParaRPr dirty="0" lang="en-US" sz="2400"/>
          </a:p>
          <a:p>
            <a:pPr eaLnBrk="1" hangingPunct="1">
              <a:buClrTx/>
              <a:buFont typeface="Arial"/>
              <a:buChar char="•"/>
            </a:pPr>
            <a:r>
              <a:rPr dirty="0" lang="en-US" sz="2400"/>
              <a:t>Importance of “close reading” an intensive consideration of every word in the text </a:t>
            </a:r>
          </a:p>
          <a:p>
            <a:pPr eaLnBrk="1" hangingPunct="1">
              <a:buClrTx/>
              <a:buFont typeface="Arial"/>
              <a:buChar char="•"/>
            </a:pPr>
            <a:r>
              <a:rPr dirty="0" lang="en-US" sz="2400"/>
              <a:t>Rereading a major strategy</a:t>
            </a:r>
          </a:p>
          <a:p>
            <a:pPr eaLnBrk="1" hangingPunct="1">
              <a:buClrTx/>
              <a:buFont typeface="Arial"/>
              <a:buChar char="•"/>
            </a:pPr>
            <a:r>
              <a:rPr dirty="0" lang="en-US" sz="2400"/>
              <a:t>Heavy emphasis on error detection</a:t>
            </a:r>
          </a:p>
          <a:p>
            <a:pPr eaLnBrk="1" hangingPunct="1">
              <a:buClrTx/>
              <a:buFont typeface="Arial"/>
              <a:buChar char="•"/>
            </a:pPr>
            <a:r>
              <a:rPr dirty="0" lang="en-US" sz="2400"/>
              <a:t>Precision of understanding essential </a:t>
            </a:r>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685547122"/>
      </p:ext>
    </p:extLst>
  </p:cSld>
  <p:clrMapOvr>
    <a:masterClrMapping/>
  </p:clrMapOvr>
  <p:timing>
    <p:tnLst>
      <p:par>
        <p:cTn dur="indefinite" id="1" nodeType="tmRoot" restart="never"/>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ChangeArrowheads="1" noGrp="1"/>
          </p:cNvSpPr>
          <p:nvPr>
            <p:ph type="title"/>
          </p:nvPr>
        </p:nvSpPr>
        <p:spPr>
          <a:xfrm>
            <a:off x="609600" y="381000"/>
            <a:ext cx="6870700" cy="990600"/>
          </a:xfrm>
        </p:spPr>
        <p:txBody>
          <a:bodyPr numCol="1"/>
          <a:lstStyle/>
          <a:p>
            <a:pPr eaLnBrk="1" hangingPunct="1"/>
            <a:r>
              <a:rPr b="1" dirty="0" lang="en-US" smtClean="0"/>
              <a:t>Character Change Chart</a:t>
            </a:r>
          </a:p>
        </p:txBody>
      </p:sp>
      <p:graphicFrame>
        <p:nvGraphicFramePr>
          <p:cNvPr id="114708" name="Group 20"/>
          <p:cNvGraphicFramePr>
            <a:graphicFrameLocks noGrp="1"/>
          </p:cNvGraphicFramePr>
          <p:nvPr/>
        </p:nvGraphicFramePr>
        <p:xfrm>
          <a:off x="1600200" y="1752600"/>
          <a:ext cx="5622925" cy="942975"/>
        </p:xfrm>
        <a:graphic>
          <a:graphicData uri="http://schemas.openxmlformats.org/drawingml/2006/table">
            <a:tbl>
              <a:tblPr/>
              <a:tblGrid>
                <a:gridCol w="2819400"/>
                <a:gridCol w="2803525"/>
              </a:tblGrid>
              <a:tr h="942975">
                <a:tc>
                  <a:txBody>
                    <a:bodyPr numCol="1"/>
                    <a:lstStyle/>
                    <a:p>
                      <a:pPr algn="l" defTabSz="914400" eaLnBrk="1" fontAlgn="base" hangingPunct="1" indent="0" latinLnBrk="0" lvl="0" marL="0" marR="0" rtl="0">
                        <a:lnSpc>
                          <a:spcPct val="100000"/>
                        </a:lnSpc>
                        <a:spcBef>
                          <a:spcPct val="0"/>
                        </a:spcBef>
                        <a:spcAft>
                          <a:spcPct val="0"/>
                        </a:spcAft>
                        <a:buClrTx/>
                        <a:buSzTx/>
                        <a:buFontTx/>
                        <a:buNone/>
                        <a:tabLst/>
                      </a:pPr>
                      <a:r>
                        <a:rPr b="1" baseline="0" cap="none" dirty="0" i="0" kumimoji="0" lang="en-US" normalizeH="0" smtClean="0" strike="noStrike" sz="1400" u="none">
                          <a:ln>
                            <a:noFill/>
                          </a:ln>
                          <a:solidFill>
                            <a:schemeClr val="tx1"/>
                          </a:solidFill>
                          <a:effectLst/>
                          <a:latin charset="0" typeface="Arial"/>
                          <a:ea charset="0" pitchFamily="18" typeface="Times New Roman"/>
                          <a:cs charset="0" typeface="Arial"/>
                        </a:rPr>
                        <a:t>What is main character like at the beginning of the story?</a:t>
                      </a:r>
                      <a:endParaRPr b="0" baseline="0" cap="none" dirty="0" i="0" kumimoji="0" lang="en-US" normalizeH="0" smtClean="0" strike="noStrike" sz="1400" u="none">
                        <a:ln>
                          <a:noFill/>
                        </a:ln>
                        <a:solidFill>
                          <a:schemeClr val="tx1"/>
                        </a:solidFill>
                        <a:effectLst/>
                        <a:latin charset="0" pitchFamily="18" typeface="Times New Roman"/>
                        <a:ea charset="0" pitchFamily="18" typeface="Times New Roman"/>
                        <a:cs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0"/>
                        </a:spcBef>
                        <a:spcAft>
                          <a:spcPct val="0"/>
                        </a:spcAft>
                        <a:buClrTx/>
                        <a:buSzTx/>
                        <a:buFontTx/>
                        <a:buNone/>
                        <a:tabLst/>
                      </a:pPr>
                      <a:r>
                        <a:rPr b="1" baseline="0" cap="none" dirty="0" i="0" kumimoji="0" lang="en-US" normalizeH="0" smtClean="0" strike="noStrike" sz="1400" u="none">
                          <a:ln>
                            <a:noFill/>
                          </a:ln>
                          <a:solidFill>
                            <a:schemeClr val="tx1"/>
                          </a:solidFill>
                          <a:effectLst/>
                          <a:latin charset="0" typeface="Arial"/>
                          <a:ea charset="0" pitchFamily="18" typeface="Times New Roman"/>
                          <a:cs charset="0" typeface="Arial"/>
                        </a:rPr>
                        <a:t>What is the main character like at the end of the story? How has he or she changed?</a:t>
                      </a:r>
                      <a:endParaRPr b="0" baseline="0" cap="none" dirty="0" i="0" kumimoji="0" lang="en-US" normalizeH="0" smtClean="0" strike="noStrike" sz="1400" u="none">
                        <a:ln>
                          <a:noFill/>
                        </a:ln>
                        <a:solidFill>
                          <a:schemeClr val="tx1"/>
                        </a:solidFill>
                        <a:effectLst/>
                        <a:latin charset="0" typeface="Arial"/>
                        <a:ea charset="0" pitchFamily="18" typeface="Times New Roman"/>
                        <a:cs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r>
            </a:tbl>
          </a:graphicData>
        </a:graphic>
      </p:graphicFrame>
      <p:sp>
        <p:nvSpPr>
          <p:cNvPr id="2060" name="Rectangle 21"/>
          <p:cNvSpPr>
            <a:spLocks noChangeArrowheads="1"/>
          </p:cNvSpPr>
          <p:nvPr/>
        </p:nvSpPr>
        <p:spPr>
          <a:xfrm>
            <a:off x="-2971800" y="2133600"/>
            <a:ext cx="9144000" cy="0"/>
          </a:xfrm>
          <a:prstGeom prst="rect">
            <a:avLst/>
          </a:prstGeom>
          <a:noFill/>
          <a:ln w="9525">
            <a:noFill/>
            <a:miter lim="800000"/>
            <a:headEnd/>
            <a:tailEnd/>
          </a:ln>
        </p:spPr>
        <p:txBody>
          <a:bodyPr anchor="ctr" numCol="1" wrap="none">
            <a:spAutoFit/>
          </a:bodyPr>
          <a:lstStyle/>
          <a:p>
            <a:endParaRPr dirty="0" lang="en-US"/>
          </a:p>
        </p:txBody>
      </p:sp>
      <p:graphicFrame>
        <p:nvGraphicFramePr>
          <p:cNvPr id="2050" name="Object 4"/>
          <p:cNvGraphicFramePr>
            <a:graphicFrameLocks noChangeAspect="1"/>
          </p:cNvGraphicFramePr>
          <p:nvPr/>
        </p:nvGraphicFramePr>
        <p:xfrm>
          <a:off x="2438400" y="2681288"/>
          <a:ext cx="4038600" cy="2414587"/>
        </p:xfrm>
        <a:graphic>
          <a:graphicData uri="http://schemas.openxmlformats.org/presentationml/2006/ole">
            <p:oleObj imgH="2733675" imgW="4572000" name="Microsoft Draw Drawing" progId="" r:id="rId4" spid="_x0000_s2114">
              <p:embed/>
            </p:oleObj>
          </a:graphicData>
        </a:graphic>
      </p:graphicFrame>
      <p:sp>
        <p:nvSpPr>
          <p:cNvPr id="2061" name="Rectangle 22"/>
          <p:cNvSpPr>
            <a:spLocks noChangeArrowheads="1"/>
          </p:cNvSpPr>
          <p:nvPr/>
        </p:nvSpPr>
        <p:spPr>
          <a:xfrm>
            <a:off x="1524000" y="4652963"/>
            <a:ext cx="6742113" cy="1600200"/>
          </a:xfrm>
          <a:prstGeom prst="rect">
            <a:avLst/>
          </a:prstGeom>
          <a:noFill/>
          <a:ln w="9525">
            <a:noFill/>
            <a:miter lim="800000"/>
            <a:headEnd/>
            <a:tailEnd/>
          </a:ln>
        </p:spPr>
        <p:txBody>
          <a:bodyPr anchor="ctr" numCol="1">
            <a:spAutoFit/>
          </a:bodyPr>
          <a:lstStyle/>
          <a:p>
            <a:pPr>
              <a:tabLst>
                <a:tab algn="r" pos="457200"/>
                <a:tab algn="ctr" pos="2743200"/>
                <a:tab algn="r" pos="5486400"/>
              </a:tabLst>
            </a:pPr>
            <a:r>
              <a:rPr b="1" dirty="0" lang="en-US" sz="1200">
                <a:ea charset="0" pitchFamily="18" typeface="Times New Roman"/>
                <a:cs charset="0" typeface="Arial"/>
              </a:rPr>
              <a:t>                                                </a:t>
            </a:r>
          </a:p>
          <a:p>
            <a:pPr>
              <a:tabLst>
                <a:tab algn="r" pos="457200"/>
                <a:tab algn="ctr" pos="2743200"/>
                <a:tab algn="r" pos="5486400"/>
              </a:tabLst>
            </a:pPr>
            <a:endParaRPr b="1" dirty="0" lang="en-US" sz="1200">
              <a:ea charset="0" pitchFamily="18" typeface="Times New Roman"/>
              <a:cs charset="0" typeface="Arial"/>
            </a:endParaRPr>
          </a:p>
          <a:p>
            <a:pPr>
              <a:tabLst>
                <a:tab algn="r" pos="457200"/>
                <a:tab algn="ctr" pos="2743200"/>
                <a:tab algn="r" pos="5486400"/>
              </a:tabLst>
            </a:pPr>
            <a:r>
              <a:rPr b="1" dirty="0" lang="en-US" sz="1200">
                <a:ea charset="0" pitchFamily="18" typeface="Times New Roman"/>
                <a:cs charset="0" typeface="Arial"/>
              </a:rPr>
              <a:t>                                                 </a:t>
            </a:r>
            <a:r>
              <a:rPr b="1" dirty="0" lang="en-US" sz="1400">
                <a:ea charset="0" pitchFamily="18" typeface="Times New Roman"/>
                <a:cs charset="0" typeface="Arial"/>
              </a:rPr>
              <a:t>Crisis</a:t>
            </a:r>
            <a:endParaRPr dirty="0" lang="en-US" sz="1400">
              <a:ea charset="0" pitchFamily="18" typeface="Times New Roman"/>
              <a:cs charset="0" typeface="Arial"/>
            </a:endParaRPr>
          </a:p>
          <a:p>
            <a:pPr>
              <a:tabLst>
                <a:tab algn="r" pos="457200"/>
                <a:tab algn="ctr" pos="2743200"/>
                <a:tab algn="r" pos="5486400"/>
              </a:tabLst>
            </a:pPr>
            <a:r>
              <a:rPr dirty="0" lang="en-US" sz="1200">
                <a:ea charset="0" pitchFamily="18" typeface="Times New Roman"/>
                <a:cs charset="0" typeface="Arial"/>
              </a:rPr>
              <a:t>  </a:t>
            </a:r>
          </a:p>
          <a:p>
            <a:pPr>
              <a:tabLst>
                <a:tab algn="r" pos="457200"/>
                <a:tab algn="ctr" pos="2743200"/>
                <a:tab algn="r" pos="5486400"/>
              </a:tabLst>
            </a:pPr>
            <a:endParaRPr dirty="0" lang="en-US" sz="1200">
              <a:ea charset="0" pitchFamily="18" typeface="Times New Roman"/>
              <a:cs charset="0" typeface="Arial"/>
            </a:endParaRPr>
          </a:p>
          <a:p>
            <a:pPr>
              <a:tabLst>
                <a:tab algn="r" pos="457200"/>
                <a:tab algn="ctr" pos="2743200"/>
                <a:tab algn="r" pos="5486400"/>
              </a:tabLst>
            </a:pPr>
            <a:r>
              <a:rPr dirty="0" lang="en-US" sz="1200">
                <a:ea charset="0" pitchFamily="18" typeface="Times New Roman"/>
                <a:cs charset="0" typeface="Arial"/>
              </a:rPr>
              <a:t>Given this character change, what do you think the author wanted you to learn? ________</a:t>
            </a:r>
            <a:endParaRPr dirty="0" lang="en-US" sz="1100">
              <a:ea charset="0" pitchFamily="18" typeface="Times New Roman"/>
              <a:cs charset="0" typeface="Arial"/>
            </a:endParaRPr>
          </a:p>
          <a:p>
            <a:pPr>
              <a:tabLst>
                <a:tab algn="r" pos="457200"/>
                <a:tab algn="ctr" pos="2743200"/>
                <a:tab algn="r" pos="5486400"/>
              </a:tabLst>
            </a:pPr>
            <a:r>
              <a:rPr dirty="0" lang="en-US" sz="1200">
                <a:ea charset="0" pitchFamily="18" typeface="Times New Roman"/>
                <a:cs charset="0" typeface="Arial"/>
              </a:rPr>
              <a:t>________________________________________________________________________</a:t>
            </a:r>
            <a:endParaRPr dirty="0" lang="en-US" sz="1100">
              <a:ea charset="0" pitchFamily="18" typeface="Times New Roman"/>
              <a:cs charset="0" typeface="Arial"/>
            </a:endParaRPr>
          </a:p>
          <a:p>
            <a:pPr>
              <a:tabLst>
                <a:tab algn="r" pos="457200"/>
                <a:tab algn="ctr" pos="2743200"/>
                <a:tab algn="r" pos="5486400"/>
              </a:tabLst>
            </a:pPr>
            <a:r>
              <a:rPr dirty="0" lang="en-US" sz="1200">
                <a:ea charset="0" pitchFamily="18" typeface="Times New Roman"/>
                <a:cs charset="0" typeface="Arial"/>
              </a:rPr>
              <a:t>________________________________________________________________________ </a:t>
            </a:r>
            <a:endParaRPr dirty="0" lang="en-US">
              <a:ea charset="0" pitchFamily="18" typeface="Times New Roman"/>
              <a:cs charset="0" typeface="Arial"/>
            </a:endParaRPr>
          </a:p>
        </p:txBody>
      </p:sp>
    </p:spTree>
  </p:cSld>
  <p:clrMapOvr>
    <a:masterClrMapping/>
  </p:clrMapOvr>
  <p:timing>
    <p:tnLst>
      <p:par>
        <p:cTn dur="indefinite" id="1" nodeType="tmRoot" restart="never"/>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noGrp="1"/>
          </p:cNvSpPr>
          <p:nvPr>
            <p:ph type="title"/>
          </p:nvPr>
        </p:nvSpPr>
        <p:spPr>
          <a:xfrm>
            <a:off x="912813" y="277813"/>
            <a:ext cx="7773987" cy="922337"/>
          </a:xfrm>
        </p:spPr>
        <p:txBody>
          <a:bodyPr numCol="1"/>
          <a:lstStyle/>
          <a:p>
            <a:pPr eaLnBrk="1" hangingPunct="1"/>
            <a:r>
              <a:rPr b="1" dirty="0" lang="en-US" smtClean="0"/>
              <a:t>History Events Chart</a:t>
            </a:r>
          </a:p>
        </p:txBody>
      </p:sp>
      <p:graphicFrame>
        <p:nvGraphicFramePr>
          <p:cNvPr id="35910" name="Group 70"/>
          <p:cNvGraphicFramePr>
            <a:graphicFrameLocks noGrp="1"/>
          </p:cNvGraphicFramePr>
          <p:nvPr>
            <p:ph idx="1"/>
          </p:nvPr>
        </p:nvGraphicFramePr>
        <p:xfrm>
          <a:off x="457200" y="1295400"/>
          <a:ext cx="8229600" cy="4533903"/>
        </p:xfrm>
        <a:graphic>
          <a:graphicData uri="http://schemas.openxmlformats.org/drawingml/2006/table">
            <a:tbl>
              <a:tblPr/>
              <a:tblGrid>
                <a:gridCol w="1401763"/>
                <a:gridCol w="1331912"/>
                <a:gridCol w="1373188"/>
                <a:gridCol w="1419225"/>
                <a:gridCol w="1374775"/>
                <a:gridCol w="1328737"/>
              </a:tblGrid>
              <a:tr h="414338">
                <a:tc>
                  <a:txBody>
                    <a:bodyPr numCol="1"/>
                    <a:lstStyle/>
                    <a:p>
                      <a:pPr algn="ctr"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1" baseline="0" cap="none" dirty="0" i="0" kumimoji="0" lang="en-US" normalizeH="0" smtClean="0" strike="noStrike" sz="1700" u="none">
                          <a:ln>
                            <a:noFill/>
                          </a:ln>
                          <a:solidFill>
                            <a:schemeClr val="tx1"/>
                          </a:solidFill>
                          <a:effectLst/>
                          <a:latin charset="0" pitchFamily="18" typeface="Times New Roman"/>
                          <a:cs charset="0" pitchFamily="18" typeface="Times New Roman"/>
                        </a:rPr>
                        <a:t>TEXT</a:t>
                      </a:r>
                      <a:endParaRPr b="0" baseline="0" cap="none" dirty="0" i="0" kumimoji="0" lang="en-US" normalizeH="0" smtClean="0" strike="noStrike" sz="17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ctr"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1" baseline="0" cap="none" dirty="0" i="0" kumimoji="0" lang="en-US" normalizeH="0" smtClean="0" strike="noStrike" sz="1700" u="none">
                          <a:ln>
                            <a:noFill/>
                          </a:ln>
                          <a:solidFill>
                            <a:schemeClr val="tx1"/>
                          </a:solidFill>
                          <a:effectLst/>
                          <a:latin charset="0" pitchFamily="18" typeface="Times New Roman"/>
                          <a:cs charset="0" pitchFamily="18" typeface="Times New Roman"/>
                        </a:rPr>
                        <a:t>WHO?</a:t>
                      </a:r>
                      <a:endParaRPr b="0" baseline="0" cap="none" dirty="0" i="0" kumimoji="0" lang="en-US" normalizeH="0" smtClean="0" strike="noStrike" sz="17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ctr"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1" baseline="0" cap="none" dirty="0" i="0" kumimoji="0" lang="en-US" normalizeH="0" smtClean="0" strike="noStrike" sz="1700" u="none">
                          <a:ln>
                            <a:noFill/>
                          </a:ln>
                          <a:solidFill>
                            <a:schemeClr val="tx1"/>
                          </a:solidFill>
                          <a:effectLst/>
                          <a:latin charset="0" pitchFamily="18" typeface="Times New Roman"/>
                          <a:cs charset="0" pitchFamily="18" typeface="Times New Roman"/>
                        </a:rPr>
                        <a:t>WHAT?</a:t>
                      </a:r>
                      <a:endParaRPr b="0" baseline="0" cap="none" dirty="0" i="0" kumimoji="0" lang="en-US" normalizeH="0" smtClean="0" strike="noStrike" sz="17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ctr"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1" baseline="0" cap="none" dirty="0" i="0" kumimoji="0" lang="en-US" normalizeH="0" smtClean="0" strike="noStrike" sz="1700" u="none">
                          <a:ln>
                            <a:noFill/>
                          </a:ln>
                          <a:solidFill>
                            <a:schemeClr val="tx1"/>
                          </a:solidFill>
                          <a:effectLst/>
                          <a:latin charset="0" pitchFamily="18" typeface="Times New Roman"/>
                          <a:cs charset="0" pitchFamily="18" typeface="Times New Roman"/>
                        </a:rPr>
                        <a:t>WHERE?</a:t>
                      </a:r>
                      <a:endParaRPr b="0" baseline="0" cap="none" dirty="0" i="0" kumimoji="0" lang="en-US" normalizeH="0" smtClean="0" strike="noStrike" sz="17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ctr"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1" baseline="0" cap="none" dirty="0" i="0" kumimoji="0" lang="en-US" normalizeH="0" smtClean="0" strike="noStrike" sz="1700" u="none">
                          <a:ln>
                            <a:noFill/>
                          </a:ln>
                          <a:solidFill>
                            <a:schemeClr val="tx1"/>
                          </a:solidFill>
                          <a:effectLst/>
                          <a:latin charset="0" pitchFamily="18" typeface="Times New Roman"/>
                          <a:cs charset="0" pitchFamily="18" typeface="Times New Roman"/>
                        </a:rPr>
                        <a:t>WHEN?</a:t>
                      </a:r>
                      <a:endParaRPr b="0" baseline="0" cap="none" dirty="0" i="0" kumimoji="0" lang="en-US" normalizeH="0" smtClean="0" strike="noStrike" sz="17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ctr"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1" baseline="0" cap="none" dirty="0" i="0" kumimoji="0" lang="en-US" normalizeH="0" smtClean="0" strike="noStrike" sz="1700" u="none">
                          <a:ln>
                            <a:noFill/>
                          </a:ln>
                          <a:solidFill>
                            <a:schemeClr val="tx1"/>
                          </a:solidFill>
                          <a:effectLst/>
                          <a:latin charset="0" pitchFamily="18" typeface="Times New Roman"/>
                          <a:cs charset="0" pitchFamily="18" typeface="Times New Roman"/>
                        </a:rPr>
                        <a:t>WHY?</a:t>
                      </a:r>
                      <a:endParaRPr b="0" baseline="0" cap="none" dirty="0" i="0" kumimoji="0" lang="en-US" normalizeH="0" smtClean="0" strike="noStrike" sz="17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r>
              <a:tr h="622300">
                <a:tc>
                  <a:txBody>
                    <a:bodyPr numCol="1"/>
                    <a:lstStyle/>
                    <a:p>
                      <a:pPr algn="l"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0" baseline="0" cap="none" dirty="0" i="0" kumimoji="0" lang="en-US" normalizeH="0" smtClean="0" strike="noStrike" sz="1100" u="none">
                          <a:ln>
                            <a:noFill/>
                          </a:ln>
                          <a:solidFill>
                            <a:schemeClr val="tx1"/>
                          </a:solidFill>
                          <a:effectLst/>
                          <a:latin charset="0" pitchFamily="18" typeface="Times New Roman"/>
                          <a:cs charset="0" pitchFamily="18" typeface="Times New Roman"/>
                        </a:rPr>
                        <a:t>1</a:t>
                      </a:r>
                      <a:endParaRPr b="0" baseline="0" cap="none" dirty="0" i="0" kumimoji="0" lang="en-US" normalizeH="0" smtClean="0" strike="noStrike" sz="1000" u="none">
                        <a:ln>
                          <a:noFill/>
                        </a:ln>
                        <a:solidFill>
                          <a:schemeClr val="tx1"/>
                        </a:solidFill>
                        <a:effectLst/>
                        <a:latin charset="0" pitchFamily="18" typeface="Times New Roman"/>
                        <a:cs charset="0" pitchFamily="18" typeface="Times New Roman"/>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r>
              <a:tr h="414338">
                <a:tc gridSpan="6">
                  <a:txBody>
                    <a:bodyPr numCol="1"/>
                    <a:lstStyle/>
                    <a:p>
                      <a:pPr algn="l"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0" baseline="0" cap="none" dirty="0" i="0" kumimoji="0" lang="en-US" normalizeH="0" smtClean="0" strike="noStrike" sz="1700" u="none">
                          <a:ln>
                            <a:noFill/>
                          </a:ln>
                          <a:solidFill>
                            <a:schemeClr val="tx1"/>
                          </a:solidFill>
                          <a:effectLst/>
                          <a:latin charset="0" pitchFamily="18" typeface="Times New Roman"/>
                          <a:cs charset="0" pitchFamily="18" typeface="Times New Roman"/>
                        </a:rPr>
                        <a:t>Relation:  </a:t>
                      </a: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r>
              <a:tr h="623888">
                <a:tc>
                  <a:txBody>
                    <a:bodyPr numCol="1"/>
                    <a:lstStyle/>
                    <a:p>
                      <a:pPr algn="l"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0" baseline="0" cap="none" dirty="0" i="0" kumimoji="0" lang="en-US" normalizeH="0" smtClean="0" strike="noStrike" sz="1100" u="none">
                          <a:ln>
                            <a:noFill/>
                          </a:ln>
                          <a:solidFill>
                            <a:schemeClr val="tx1"/>
                          </a:solidFill>
                          <a:effectLst/>
                          <a:latin charset="0" pitchFamily="18" typeface="Times New Roman"/>
                          <a:cs charset="0" pitchFamily="18" typeface="Times New Roman"/>
                        </a:rPr>
                        <a:t>2</a:t>
                      </a:r>
                      <a:endParaRPr b="0" baseline="0" cap="none" dirty="0" i="0" kumimoji="0" lang="en-US" normalizeH="0" smtClean="0" strike="noStrike" sz="1000" u="none">
                        <a:ln>
                          <a:noFill/>
                        </a:ln>
                        <a:solidFill>
                          <a:schemeClr val="tx1"/>
                        </a:solidFill>
                        <a:effectLst/>
                        <a:latin charset="0" pitchFamily="18" typeface="Times New Roman"/>
                        <a:cs charset="0" pitchFamily="18" typeface="Times New Roman"/>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r>
              <a:tr h="414338">
                <a:tc gridSpan="6">
                  <a:txBody>
                    <a:bodyPr numCol="1"/>
                    <a:lstStyle/>
                    <a:p>
                      <a:pPr algn="l"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0" baseline="0" cap="none" dirty="0" i="0" kumimoji="0" lang="en-US" normalizeH="0" smtClean="0" strike="noStrike" sz="1700" u="none">
                          <a:ln>
                            <a:noFill/>
                          </a:ln>
                          <a:solidFill>
                            <a:schemeClr val="tx1"/>
                          </a:solidFill>
                          <a:effectLst/>
                          <a:latin charset="0" pitchFamily="18" typeface="Times New Roman"/>
                          <a:cs charset="0" pitchFamily="18" typeface="Times New Roman"/>
                        </a:rPr>
                        <a:t>Relation:</a:t>
                      </a: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r>
              <a:tr h="622300">
                <a:tc>
                  <a:txBody>
                    <a:bodyPr numCol="1"/>
                    <a:lstStyle/>
                    <a:p>
                      <a:pPr algn="l"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0" baseline="0" cap="none" dirty="0" i="0" kumimoji="0" lang="en-US" normalizeH="0" smtClean="0" strike="noStrike" sz="1100" u="none">
                          <a:ln>
                            <a:noFill/>
                          </a:ln>
                          <a:solidFill>
                            <a:schemeClr val="tx1"/>
                          </a:solidFill>
                          <a:effectLst/>
                          <a:latin charset="0" pitchFamily="18" typeface="Times New Roman"/>
                          <a:cs charset="0" pitchFamily="18" typeface="Times New Roman"/>
                        </a:rPr>
                        <a:t>3</a:t>
                      </a:r>
                      <a:endParaRPr b="0" baseline="0" cap="none" dirty="0" i="0" kumimoji="0" lang="en-US" normalizeH="0" smtClean="0" strike="noStrike" sz="1000" u="none">
                        <a:ln>
                          <a:noFill/>
                        </a:ln>
                        <a:solidFill>
                          <a:schemeClr val="tx1"/>
                        </a:solidFill>
                        <a:effectLst/>
                        <a:latin charset="0" pitchFamily="18" typeface="Times New Roman"/>
                        <a:cs charset="0" pitchFamily="18" typeface="Times New Roman"/>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r>
              <a:tr h="414338">
                <a:tc gridSpan="6">
                  <a:txBody>
                    <a:bodyPr numCol="1"/>
                    <a:lstStyle/>
                    <a:p>
                      <a:pPr algn="l"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0" baseline="0" cap="none" dirty="0" i="0" kumimoji="0" lang="en-US" normalizeH="0" smtClean="0" strike="noStrike" sz="1700" u="none">
                          <a:ln>
                            <a:noFill/>
                          </a:ln>
                          <a:solidFill>
                            <a:schemeClr val="tx1"/>
                          </a:solidFill>
                          <a:effectLst/>
                          <a:latin charset="0" pitchFamily="18" typeface="Times New Roman"/>
                          <a:cs charset="0" pitchFamily="18" typeface="Times New Roman"/>
                        </a:rPr>
                        <a:t>Relation</a:t>
                      </a: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r>
              <a:tr h="623888">
                <a:tc>
                  <a:txBody>
                    <a:bodyPr numCol="1"/>
                    <a:lstStyle/>
                    <a:p>
                      <a:pPr algn="l"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0" baseline="0" cap="none" dirty="0" i="0" kumimoji="0" lang="en-US" normalizeH="0" smtClean="0" strike="noStrike" sz="1100" u="none">
                          <a:ln>
                            <a:noFill/>
                          </a:ln>
                          <a:solidFill>
                            <a:schemeClr val="tx1"/>
                          </a:solidFill>
                          <a:effectLst/>
                          <a:latin charset="0" pitchFamily="18" typeface="Times New Roman"/>
                          <a:cs charset="0" pitchFamily="18" typeface="Times New Roman"/>
                        </a:rPr>
                        <a:t>4</a:t>
                      </a:r>
                      <a:endParaRPr b="0" baseline="0" cap="none" dirty="0" i="0" kumimoji="0" lang="en-US" normalizeH="0" smtClean="0" strike="noStrike" sz="1000" u="none">
                        <a:ln>
                          <a:noFill/>
                        </a:ln>
                        <a:solidFill>
                          <a:schemeClr val="tx1"/>
                        </a:solidFill>
                        <a:effectLst/>
                        <a:latin charset="0" pitchFamily="18" typeface="Times New Roman"/>
                        <a:cs charset="0" pitchFamily="18" typeface="Times New Roman"/>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a:txBody>
                    <a:bodyPr numCol="1"/>
                    <a:lstStyle/>
                    <a:p>
                      <a:pPr algn="l" defTabSz="914400" eaLnBrk="1" fontAlgn="base" hangingPunct="1" indent="0" latinLnBrk="0" lvl="0" marL="0" marR="0" rtl="0">
                        <a:lnSpc>
                          <a:spcPct val="100000"/>
                        </a:lnSpc>
                        <a:spcBef>
                          <a:spcPct val="20000"/>
                        </a:spcBef>
                        <a:spcAft>
                          <a:spcPct val="0"/>
                        </a:spcAft>
                        <a:buClr>
                          <a:schemeClr val="accent1"/>
                        </a:buClr>
                        <a:buSzPct val="65000"/>
                        <a:buFont charset="2" pitchFamily="2" typeface="Wingdings"/>
                        <a:buNone/>
                        <a:tabLst/>
                      </a:pPr>
                      <a:endParaRPr b="0" baseline="0" cap="none" dirty="0" i="0" kumimoji="0" lang="en-US" normalizeH="0" smtClean="0" strike="noStrike" sz="2600" u="none">
                        <a:ln>
                          <a:noFill/>
                        </a:ln>
                        <a:solidFill>
                          <a:schemeClr val="tx1"/>
                        </a:solidFill>
                        <a:effectLst/>
                        <a:latin charset="0" typeface="Arial"/>
                      </a:endParaRP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r>
              <a:tr h="384175">
                <a:tc gridSpan="6">
                  <a:txBody>
                    <a:bodyPr numCol="1"/>
                    <a:lstStyle/>
                    <a:p>
                      <a:pPr algn="l" defTabSz="914400" eaLnBrk="1" fontAlgn="base" hangingPunct="1" indent="-342900" latinLnBrk="0" lvl="0" marL="342900" marR="0" rtl="0">
                        <a:lnSpc>
                          <a:spcPct val="100000"/>
                        </a:lnSpc>
                        <a:spcBef>
                          <a:spcPct val="0"/>
                        </a:spcBef>
                        <a:spcAft>
                          <a:spcPct val="0"/>
                        </a:spcAft>
                        <a:buClrTx/>
                        <a:buSzPct val="65000"/>
                        <a:buFont charset="2" pitchFamily="2" typeface="Wingdings"/>
                        <a:buNone/>
                        <a:tabLst/>
                      </a:pPr>
                      <a:r>
                        <a:rPr b="0" baseline="0" cap="none" dirty="0" i="0" kumimoji="0" lang="en-US" normalizeH="0" smtClean="0" strike="noStrike" sz="1700" u="none">
                          <a:ln>
                            <a:noFill/>
                          </a:ln>
                          <a:solidFill>
                            <a:schemeClr val="tx1"/>
                          </a:solidFill>
                          <a:effectLst/>
                          <a:latin charset="0" pitchFamily="18" typeface="Times New Roman"/>
                          <a:cs charset="0" pitchFamily="18" typeface="Times New Roman"/>
                        </a:rPr>
                        <a:t>                 Main point:</a:t>
                      </a:r>
                    </a:p>
                  </a:txBody>
                  <a:tcPr horzOverflow="overflow">
                    <a:lnL algn="ctr" cap="flat" cmpd="sng" w="12700">
                      <a:solidFill>
                        <a:srgbClr val="000000"/>
                      </a:solidFill>
                      <a:prstDash val="solid"/>
                      <a:round/>
                      <a:headEnd len="med" type="none" w="med"/>
                      <a:tailEnd len="med" type="none" w="med"/>
                    </a:lnL>
                    <a:lnR algn="ctr" cap="flat" cmpd="sng" w="12700">
                      <a:solidFill>
                        <a:srgbClr val="000000"/>
                      </a:solidFill>
                      <a:prstDash val="solid"/>
                      <a:round/>
                      <a:headEnd len="med" type="none" w="med"/>
                      <a:tailEnd len="med" type="none" w="med"/>
                    </a:lnR>
                    <a:lnT algn="ctr" cap="flat" cmpd="sng" w="12700">
                      <a:solidFill>
                        <a:srgbClr val="000000"/>
                      </a:solidFill>
                      <a:prstDash val="solid"/>
                      <a:round/>
                      <a:headEnd len="med" type="none" w="med"/>
                      <a:tailEnd len="med" type="none" w="med"/>
                    </a:lnT>
                    <a:lnB algn="ctr" cap="flat" cmpd="sng" w="12700">
                      <a:solidFill>
                        <a:srgbClr val="000000"/>
                      </a:solidFill>
                      <a:prstDash val="solid"/>
                      <a:round/>
                      <a:headEnd len="med" type="none" w="med"/>
                      <a:tailEnd len="med" type="none" w="med"/>
                    </a:lnB>
                    <a:lnTlToBr>
                      <a:noFill/>
                    </a:lnTlToBr>
                    <a:lnBlToTr>
                      <a:noFill/>
                    </a:lnBlToTr>
                    <a:noFill/>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c hMerge="1">
                  <a:txBody>
                    <a:bodyPr numCol="1"/>
                    <a:lstStyle/>
                    <a:p>
                      <a:endParaRPr lang="en-US"/>
                    </a:p>
                  </a:txBody>
                  <a:tcPr/>
                </a:tc>
              </a:tr>
            </a:tbl>
          </a:graphicData>
        </a:graphic>
      </p:graphicFrame>
    </p:spTree>
  </p:cSld>
  <p:clrMapOvr>
    <a:masterClrMapping/>
  </p:clrMapOvr>
  <p:timing>
    <p:tnLst>
      <p:par>
        <p:cTn dur="indefinite" id="1" nodeType="tmRoot" restart="never"/>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Text is central to disciplines</a:t>
            </a:r>
          </a:p>
          <a:p>
            <a:pPr>
              <a:buClr>
                <a:schemeClr val="tx1"/>
              </a:buClr>
              <a:buFont charset="2" typeface="Wingdings"/>
              <a:buChar char="§"/>
            </a:pPr>
            <a:endParaRPr b="1" dirty="0" lang="en-US" smtClean="0" sz="2400"/>
          </a:p>
          <a:p>
            <a:pPr eaLnBrk="1" hangingPunct="1">
              <a:buClrTx/>
              <a:buFont typeface="Arial"/>
              <a:buChar char="•"/>
            </a:pPr>
            <a:r>
              <a:rPr dirty="0" lang="en-US" smtClean="0" sz="2400"/>
              <a:t>Functional linguists are showing how texts differ across disciplines</a:t>
            </a:r>
          </a:p>
          <a:p>
            <a:pPr eaLnBrk="1" hangingPunct="1">
              <a:buClrTx/>
              <a:buFont typeface="Arial"/>
              <a:buChar char="•"/>
            </a:pPr>
            <a:r>
              <a:rPr dirty="0" lang="en-US" smtClean="0" sz="2400"/>
              <a:t>But secondary teachers are increasingly                     trying to teach content without text</a:t>
            </a:r>
            <a:endParaRPr dirty="0" lang="en-US" sz="2400"/>
          </a:p>
          <a:p>
            <a:pPr eaLnBrk="1" hangingPunct="1">
              <a:buClrTx/>
              <a:buFont typeface="Arial"/>
              <a:buChar char="•"/>
            </a:pPr>
            <a:r>
              <a:rPr dirty="0" lang="en-US" smtClean="0" sz="2400"/>
              <a:t>And now, CCSS is requiring the teaching                     of complex texts </a:t>
            </a:r>
            <a:endParaRPr dirty="0" lang="en-US" sz="2400"/>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1619886010"/>
      </p:ext>
    </p:extLst>
  </p:cSld>
  <p:clrMapOvr>
    <a:masterClrMapping/>
  </p:clrMapOvr>
  <p:timing>
    <p:tnLst>
      <p:par>
        <p:cTn dur="indefinite" id="1" nodeType="tmRoot" restart="never"/>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History text (Fang &amp; </a:t>
            </a:r>
            <a:r>
              <a:rPr b="1" dirty="0" err="1" lang="en-US" smtClean="0" sz="3600">
                <a:solidFill>
                  <a:schemeClr val="bg1"/>
                </a:solidFill>
              </a:rPr>
              <a:t>Scheppegrell</a:t>
            </a:r>
            <a:r>
              <a:rPr b="1" dirty="0" lang="en-US" smtClean="0" sz="3600">
                <a:solidFill>
                  <a:schemeClr val="bg1"/>
                </a:solidFill>
              </a:rPr>
              <a:t>)</a:t>
            </a:r>
          </a:p>
          <a:p>
            <a:pPr>
              <a:buClr>
                <a:schemeClr val="tx1"/>
              </a:buClr>
              <a:buFont charset="2" typeface="Wingdings"/>
              <a:buChar char="§"/>
            </a:pPr>
            <a:endParaRPr b="1" dirty="0" lang="en-US" smtClean="0" sz="2400"/>
          </a:p>
          <a:p>
            <a:pPr>
              <a:buClrTx/>
              <a:buFont typeface="Arial"/>
              <a:buChar char="•"/>
            </a:pPr>
            <a:r>
              <a:rPr dirty="0" lang="en-US" sz="2400"/>
              <a:t>History text constructs time and causation</a:t>
            </a:r>
          </a:p>
          <a:p>
            <a:pPr>
              <a:buClrTx/>
              <a:buFont typeface="Arial"/>
              <a:buChar char="•"/>
            </a:pPr>
            <a:r>
              <a:rPr dirty="0" lang="en-US" sz="2400"/>
              <a:t>Attributes agency (readers need to focus </a:t>
            </a:r>
            <a:r>
              <a:rPr dirty="0" lang="en-US" smtClean="0" sz="2400"/>
              <a:t>                     on </a:t>
            </a:r>
            <a:r>
              <a:rPr dirty="0" lang="en-US" sz="2400"/>
              <a:t>the reasons for actions and the </a:t>
            </a:r>
            <a:r>
              <a:rPr dirty="0" lang="en-US" smtClean="0" sz="2400"/>
              <a:t>                     outcomes </a:t>
            </a:r>
            <a:r>
              <a:rPr dirty="0" lang="en-US" sz="2400"/>
              <a:t>of those actions—cause/effect)</a:t>
            </a:r>
          </a:p>
          <a:p>
            <a:pPr>
              <a:buClrTx/>
              <a:buFont typeface="Arial"/>
              <a:buChar char="•"/>
            </a:pPr>
            <a:r>
              <a:rPr dirty="0" lang="en-US" sz="2400"/>
              <a:t>Presents judgment and interpretation </a:t>
            </a:r>
            <a:r>
              <a:rPr dirty="0" lang="en-US" smtClean="0" sz="2400"/>
              <a:t>              (</a:t>
            </a:r>
            <a:r>
              <a:rPr dirty="0" lang="en-US" sz="2400"/>
              <a:t>argument)</a:t>
            </a:r>
          </a:p>
          <a:p>
            <a:pPr>
              <a:buClrTx/>
              <a:buFont typeface="Arial"/>
              <a:buChar char="•"/>
            </a:pPr>
            <a:r>
              <a:rPr dirty="0" lang="en-US" sz="2400"/>
              <a:t>Often narratives with lack of clear </a:t>
            </a:r>
            <a:r>
              <a:rPr dirty="0" lang="en-US" smtClean="0" sz="2400"/>
              <a:t>                      connections </a:t>
            </a:r>
            <a:r>
              <a:rPr dirty="0" lang="en-US" sz="2400"/>
              <a:t>to thesis </a:t>
            </a:r>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2183779537"/>
      </p:ext>
    </p:extLst>
  </p:cSld>
  <p:clrMapOvr>
    <a:masterClrMapping/>
  </p:clrMapOvr>
  <p:timing>
    <p:tnLst>
      <p:par>
        <p:cTn dur="indefinite" id="1" nodeType="tmRoot" restart="never"/>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The Culture of History</a:t>
            </a:r>
          </a:p>
          <a:p>
            <a:pPr>
              <a:buClr>
                <a:schemeClr val="tx1"/>
              </a:buClr>
              <a:buFont charset="2" typeface="Wingdings"/>
              <a:buChar char="§"/>
            </a:pPr>
            <a:endParaRPr b="1" dirty="0" lang="en-US" smtClean="0" sz="2400"/>
          </a:p>
          <a:p>
            <a:pPr eaLnBrk="1" hangingPunct="1">
              <a:buClrTx/>
              <a:buFont typeface="Arial"/>
              <a:buChar char="•"/>
            </a:pPr>
            <a:r>
              <a:rPr dirty="0" lang="en-US" sz="2400"/>
              <a:t>History is interpretative, and authors and </a:t>
            </a:r>
            <a:r>
              <a:rPr dirty="0" lang="en-US" smtClean="0" sz="2400"/>
              <a:t>                         sourcing </a:t>
            </a:r>
            <a:r>
              <a:rPr dirty="0" lang="en-US" sz="2400"/>
              <a:t>are central in interpretation </a:t>
            </a:r>
            <a:r>
              <a:rPr dirty="0" lang="en-US" smtClean="0" sz="2400"/>
              <a:t>            (</a:t>
            </a:r>
            <a:r>
              <a:rPr dirty="0" lang="en-US" sz="2400"/>
              <a:t>consideration of bias and perspective)</a:t>
            </a:r>
          </a:p>
          <a:p>
            <a:pPr eaLnBrk="1" hangingPunct="1">
              <a:buClrTx/>
              <a:buFont typeface="Arial"/>
              <a:buChar char="•"/>
            </a:pPr>
            <a:r>
              <a:rPr dirty="0" lang="en-US" sz="2400"/>
              <a:t>Often seems narrative without purpose </a:t>
            </a:r>
            <a:r>
              <a:rPr dirty="0" lang="en-US" smtClean="0" sz="2400"/>
              <a:t>                       and </a:t>
            </a:r>
            <a:r>
              <a:rPr dirty="0" lang="en-US" sz="2400"/>
              <a:t>argument without explicit claims </a:t>
            </a:r>
            <a:r>
              <a:rPr dirty="0" lang="en-US" smtClean="0" sz="2400"/>
              <a:t>                          (</a:t>
            </a:r>
            <a:r>
              <a:rPr dirty="0" lang="en-US" sz="2400"/>
              <a:t>need to see history as argument </a:t>
            </a:r>
            <a:r>
              <a:rPr dirty="0" lang="en-US" smtClean="0" sz="2400"/>
              <a:t>                               based </a:t>
            </a:r>
            <a:r>
              <a:rPr dirty="0" lang="en-US" sz="2400"/>
              <a:t>on partial evidence; narratives </a:t>
            </a:r>
            <a:r>
              <a:rPr dirty="0" lang="en-US" smtClean="0" sz="2400"/>
              <a:t>                             are </a:t>
            </a:r>
            <a:r>
              <a:rPr dirty="0" lang="en-US" sz="2400"/>
              <a:t>more than facts)</a:t>
            </a:r>
          </a:p>
          <a:p>
            <a:pPr eaLnBrk="1" hangingPunct="1">
              <a:buClrTx/>
              <a:buFont typeface="Arial"/>
              <a:buChar char="•"/>
            </a:pPr>
            <a:r>
              <a:rPr dirty="0" lang="en-US" sz="2400"/>
              <a:t>Single texts are problematic (no </a:t>
            </a:r>
            <a:r>
              <a:rPr dirty="0" lang="en-US" smtClean="0" sz="2400"/>
              <a:t>                  corroboration</a:t>
            </a:r>
            <a:r>
              <a:rPr dirty="0" lang="en-US" sz="2400"/>
              <a:t>)</a:t>
            </a:r>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3687292348"/>
      </p:ext>
    </p:extLst>
  </p:cSld>
  <p:clrMapOvr>
    <a:masterClrMapping/>
  </p:clrMapOvr>
  <p:timing>
    <p:tnLst>
      <p:par>
        <p:cTn dur="indefinite" id="1" nodeType="tmRoot" restart="never"/>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History text (Fang &amp; </a:t>
            </a:r>
            <a:r>
              <a:rPr b="1" dirty="0" err="1" lang="en-US" smtClean="0" sz="3600">
                <a:solidFill>
                  <a:schemeClr val="bg1"/>
                </a:solidFill>
              </a:rPr>
              <a:t>Scheppegrell</a:t>
            </a:r>
            <a:r>
              <a:rPr b="1" dirty="0" lang="en-US" smtClean="0" sz="3600">
                <a:solidFill>
                  <a:schemeClr val="bg1"/>
                </a:solidFill>
              </a:rPr>
              <a:t>)</a:t>
            </a:r>
          </a:p>
          <a:p>
            <a:pPr>
              <a:buClr>
                <a:schemeClr val="tx1"/>
              </a:buClr>
              <a:buFont charset="2" typeface="Wingdings"/>
              <a:buChar char="§"/>
            </a:pPr>
            <a:endParaRPr b="1" dirty="0" lang="en-US" smtClean="0" sz="2400"/>
          </a:p>
          <a:p>
            <a:pPr>
              <a:buClrTx/>
              <a:buFont typeface="Arial"/>
              <a:buChar char="•"/>
            </a:pPr>
            <a:r>
              <a:rPr dirty="0" lang="en-US" sz="2400"/>
              <a:t>History also constructs </a:t>
            </a:r>
            <a:r>
              <a:rPr dirty="0" lang="en-US" sz="2400" u="sng"/>
              <a:t>participants/actors</a:t>
            </a:r>
            <a:r>
              <a:rPr dirty="0" lang="en-US" sz="2400"/>
              <a:t> and the </a:t>
            </a:r>
            <a:r>
              <a:rPr dirty="0" lang="en-US" sz="2400" u="sng"/>
              <a:t>processes</a:t>
            </a:r>
            <a:r>
              <a:rPr dirty="0" lang="en-US" sz="2400"/>
              <a:t> that they engaged in to </a:t>
            </a:r>
            <a:r>
              <a:rPr dirty="0" lang="en-US" smtClean="0" sz="2400"/>
              <a:t>move                   </a:t>
            </a:r>
            <a:r>
              <a:rPr dirty="0" lang="en-US" sz="2400" u="sng"/>
              <a:t>towards their goals</a:t>
            </a:r>
            <a:r>
              <a:rPr dirty="0" lang="en-US" sz="2400"/>
              <a:t>.</a:t>
            </a:r>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15407377"/>
      </p:ext>
    </p:extLst>
  </p:cSld>
  <p:clrMapOvr>
    <a:masterClrMapping/>
  </p:clrMapOvr>
  <p:timing>
    <p:tnLst>
      <p:par>
        <p:cTn dur="indefinite" id="1" nodeType="tmRoot" restart="never"/>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numCol="1"/>
          <a:lstStyle/>
          <a:p>
            <a:r>
              <a:rPr b="1" dirty="0" lang="en-US" smtClean="0" sz="3600"/>
              <a:t>History Reading (Fang &amp; </a:t>
            </a:r>
            <a:r>
              <a:rPr b="1" dirty="0" err="1" lang="en-US" smtClean="0" sz="3600"/>
              <a:t>Schleppergrel</a:t>
            </a:r>
            <a:r>
              <a:rPr b="1" dirty="0" lang="en-US" smtClean="0" sz="3600"/>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09660278"/>
              </p:ext>
            </p:extLst>
          </p:nvPr>
        </p:nvGraphicFramePr>
        <p:xfrm>
          <a:off x="381000" y="1524000"/>
          <a:ext cx="8229600" cy="4851400"/>
        </p:xfrm>
        <a:graphic>
          <a:graphicData uri="http://schemas.openxmlformats.org/drawingml/2006/table">
            <a:tbl>
              <a:tblPr bandRow="1" firstRow="1">
                <a:tableStyleId>{5C22544A-7EE6-4342-B048-85BDC9FD1C3A}</a:tableStyleId>
              </a:tblPr>
              <a:tblGrid>
                <a:gridCol w="990600"/>
                <a:gridCol w="1752600"/>
                <a:gridCol w="1371600"/>
                <a:gridCol w="1371600"/>
                <a:gridCol w="1371600"/>
                <a:gridCol w="1371600"/>
              </a:tblGrid>
              <a:tr h="370840">
                <a:tc>
                  <a:txBody>
                    <a:bodyPr numCol="1"/>
                    <a:lstStyle/>
                    <a:p>
                      <a:r>
                        <a:rPr dirty="0" lang="en-US" smtClean="0"/>
                        <a:t>Clause</a:t>
                      </a:r>
                      <a:endParaRPr dirty="0" lang="en-US"/>
                    </a:p>
                  </a:txBody>
                  <a:tcPr/>
                </a:tc>
                <a:tc>
                  <a:txBody>
                    <a:bodyPr numCol="1"/>
                    <a:lstStyle/>
                    <a:p>
                      <a:r>
                        <a:rPr dirty="0" lang="en-US" smtClean="0"/>
                        <a:t>Circumstance</a:t>
                      </a:r>
                      <a:endParaRPr dirty="0" lang="en-US"/>
                    </a:p>
                  </a:txBody>
                  <a:tcPr/>
                </a:tc>
                <a:tc>
                  <a:txBody>
                    <a:bodyPr numCol="1"/>
                    <a:lstStyle/>
                    <a:p>
                      <a:r>
                        <a:rPr dirty="0" lang="en-US" smtClean="0"/>
                        <a:t>Actor</a:t>
                      </a:r>
                      <a:endParaRPr dirty="0" lang="en-US"/>
                    </a:p>
                  </a:txBody>
                  <a:tcPr/>
                </a:tc>
                <a:tc>
                  <a:txBody>
                    <a:bodyPr numCol="1"/>
                    <a:lstStyle/>
                    <a:p>
                      <a:r>
                        <a:rPr dirty="0" lang="en-US" smtClean="0"/>
                        <a:t>Process</a:t>
                      </a:r>
                      <a:endParaRPr dirty="0" lang="en-US"/>
                    </a:p>
                  </a:txBody>
                  <a:tcPr/>
                </a:tc>
                <a:tc>
                  <a:txBody>
                    <a:bodyPr numCol="1"/>
                    <a:lstStyle/>
                    <a:p>
                      <a:r>
                        <a:rPr dirty="0" lang="en-US" smtClean="0"/>
                        <a:t>Goal</a:t>
                      </a:r>
                      <a:endParaRPr dirty="0" lang="en-US"/>
                    </a:p>
                  </a:txBody>
                  <a:tcPr/>
                </a:tc>
                <a:tc>
                  <a:txBody>
                    <a:bodyPr numCol="1"/>
                    <a:lstStyle/>
                    <a:p>
                      <a:r>
                        <a:rPr dirty="0" lang="en-US" smtClean="0"/>
                        <a:t>Circum.</a:t>
                      </a:r>
                      <a:endParaRPr dirty="0" lang="en-US"/>
                    </a:p>
                  </a:txBody>
                  <a:tcPr/>
                </a:tc>
              </a:tr>
              <a:tr h="370840">
                <a:tc>
                  <a:txBody>
                    <a:bodyPr numCol="1"/>
                    <a:lstStyle/>
                    <a:p>
                      <a:pPr algn="ctr"/>
                      <a:r>
                        <a:rPr dirty="0" lang="en-US" smtClean="0"/>
                        <a:t>1</a:t>
                      </a:r>
                      <a:endParaRPr dirty="0" lang="en-US"/>
                    </a:p>
                  </a:txBody>
                  <a:tcPr/>
                </a:tc>
                <a:tc>
                  <a:txBody>
                    <a:bodyPr numCol="1"/>
                    <a:lstStyle/>
                    <a:p>
                      <a:r>
                        <a:rPr dirty="0" lang="en-US" smtClean="0"/>
                        <a:t>Over the next decade,</a:t>
                      </a:r>
                      <a:endParaRPr dirty="0" lang="en-US"/>
                    </a:p>
                  </a:txBody>
                  <a:tcPr/>
                </a:tc>
                <a:tc>
                  <a:txBody>
                    <a:bodyPr numCol="1"/>
                    <a:lstStyle/>
                    <a:p>
                      <a:r>
                        <a:rPr dirty="0" lang="en-US" smtClean="0"/>
                        <a:t>further events</a:t>
                      </a:r>
                      <a:endParaRPr dirty="0" lang="en-US"/>
                    </a:p>
                  </a:txBody>
                  <a:tcPr/>
                </a:tc>
                <a:tc>
                  <a:txBody>
                    <a:bodyPr numCol="1"/>
                    <a:lstStyle/>
                    <a:p>
                      <a:r>
                        <a:rPr dirty="0" lang="en-US" smtClean="0"/>
                        <a:t>steadily led</a:t>
                      </a:r>
                      <a:endParaRPr dirty="0" lang="en-US"/>
                    </a:p>
                  </a:txBody>
                  <a:tcPr/>
                </a:tc>
                <a:tc>
                  <a:txBody>
                    <a:bodyPr numCol="1"/>
                    <a:lstStyle/>
                    <a:p>
                      <a:endParaRPr dirty="0" lang="en-US"/>
                    </a:p>
                  </a:txBody>
                  <a:tcPr/>
                </a:tc>
                <a:tc>
                  <a:txBody>
                    <a:bodyPr numCol="1"/>
                    <a:lstStyle/>
                    <a:p>
                      <a:pPr algn="l" defTabSz="914400" eaLnBrk="1" hangingPunct="1" indent="0" latinLnBrk="0" marL="0" marR="0" rtl="0">
                        <a:lnSpc>
                          <a:spcPct val="100000"/>
                        </a:lnSpc>
                        <a:spcBef>
                          <a:spcPts val="0"/>
                        </a:spcBef>
                        <a:spcAft>
                          <a:spcPts val="0"/>
                        </a:spcAft>
                        <a:buClrTx/>
                        <a:buSzTx/>
                        <a:buFontTx/>
                        <a:buNone/>
                        <a:tabLst/>
                        <a:defRPr/>
                      </a:pPr>
                      <a:r>
                        <a:rPr dirty="0" lang="en-US" smtClean="0"/>
                        <a:t>to</a:t>
                      </a:r>
                      <a:r>
                        <a:rPr baseline="0" dirty="0" lang="en-US" smtClean="0"/>
                        <a:t> war</a:t>
                      </a:r>
                      <a:endParaRPr dirty="0" lang="en-US" smtClean="0"/>
                    </a:p>
                    <a:p>
                      <a:endParaRPr dirty="0" lang="en-US"/>
                    </a:p>
                  </a:txBody>
                  <a:tcPr/>
                </a:tc>
              </a:tr>
              <a:tr h="370840">
                <a:tc>
                  <a:txBody>
                    <a:bodyPr numCol="1"/>
                    <a:lstStyle/>
                    <a:p>
                      <a:pPr algn="ctr"/>
                      <a:r>
                        <a:rPr dirty="0" lang="en-US" smtClean="0"/>
                        <a:t>2</a:t>
                      </a:r>
                      <a:endParaRPr dirty="0" lang="en-US"/>
                    </a:p>
                  </a:txBody>
                  <a:tcPr/>
                </a:tc>
                <a:tc>
                  <a:txBody>
                    <a:bodyPr numCol="1"/>
                    <a:lstStyle/>
                    <a:p>
                      <a:endParaRPr dirty="0" lang="en-US"/>
                    </a:p>
                  </a:txBody>
                  <a:tcPr/>
                </a:tc>
                <a:tc>
                  <a:txBody>
                    <a:bodyPr numCol="1"/>
                    <a:lstStyle/>
                    <a:p>
                      <a:r>
                        <a:rPr dirty="0" lang="en-US" smtClean="0"/>
                        <a:t>Some colonial leaders, such as</a:t>
                      </a:r>
                      <a:r>
                        <a:rPr baseline="0" dirty="0" lang="en-US" smtClean="0"/>
                        <a:t> Samuel Adams</a:t>
                      </a:r>
                      <a:endParaRPr dirty="0" lang="en-US"/>
                    </a:p>
                  </a:txBody>
                  <a:tcPr/>
                </a:tc>
                <a:tc>
                  <a:txBody>
                    <a:bodyPr numCol="1"/>
                    <a:lstStyle/>
                    <a:p>
                      <a:r>
                        <a:rPr dirty="0" lang="en-US" smtClean="0"/>
                        <a:t>favored</a:t>
                      </a:r>
                      <a:endParaRPr dirty="0" lang="en-US"/>
                    </a:p>
                  </a:txBody>
                  <a:tcPr/>
                </a:tc>
                <a:tc>
                  <a:txBody>
                    <a:bodyPr numCol="1"/>
                    <a:lstStyle/>
                    <a:p>
                      <a:r>
                        <a:rPr dirty="0" err="1" lang="en-US" smtClean="0"/>
                        <a:t>independ-ence</a:t>
                      </a:r>
                      <a:r>
                        <a:rPr dirty="0" lang="en-US" smtClean="0"/>
                        <a:t> from Britain.</a:t>
                      </a:r>
                      <a:endParaRPr dirty="0" lang="en-US"/>
                    </a:p>
                  </a:txBody>
                  <a:tcPr/>
                </a:tc>
                <a:tc>
                  <a:txBody>
                    <a:bodyPr numCol="1"/>
                    <a:lstStyle/>
                    <a:p>
                      <a:endParaRPr dirty="0" lang="en-US"/>
                    </a:p>
                  </a:txBody>
                  <a:tcPr/>
                </a:tc>
              </a:tr>
              <a:tr h="370840">
                <a:tc>
                  <a:txBody>
                    <a:bodyPr numCol="1"/>
                    <a:lstStyle/>
                    <a:p>
                      <a:pPr algn="ctr"/>
                      <a:r>
                        <a:rPr dirty="0" lang="en-US" smtClean="0"/>
                        <a:t>3</a:t>
                      </a:r>
                      <a:endParaRPr dirty="0" lang="en-US"/>
                    </a:p>
                  </a:txBody>
                  <a:tcPr/>
                </a:tc>
                <a:tc>
                  <a:txBody>
                    <a:bodyPr numCol="1"/>
                    <a:lstStyle/>
                    <a:p>
                      <a:endParaRPr dirty="0" lang="en-US"/>
                    </a:p>
                  </a:txBody>
                  <a:tcPr/>
                </a:tc>
                <a:tc>
                  <a:txBody>
                    <a:bodyPr numCol="1"/>
                    <a:lstStyle/>
                    <a:p>
                      <a:r>
                        <a:rPr dirty="0" lang="en-US" smtClean="0"/>
                        <a:t>They</a:t>
                      </a:r>
                      <a:endParaRPr dirty="0" lang="en-US"/>
                    </a:p>
                  </a:txBody>
                  <a:tcPr/>
                </a:tc>
                <a:tc>
                  <a:txBody>
                    <a:bodyPr numCol="1"/>
                    <a:lstStyle/>
                    <a:p>
                      <a:r>
                        <a:rPr dirty="0" err="1" lang="en-US" smtClean="0"/>
                        <a:t>encour</a:t>
                      </a:r>
                      <a:r>
                        <a:rPr dirty="0" lang="en-US" smtClean="0"/>
                        <a:t>-aged</a:t>
                      </a:r>
                      <a:endParaRPr dirty="0" lang="en-US"/>
                    </a:p>
                  </a:txBody>
                  <a:tcPr/>
                </a:tc>
                <a:tc>
                  <a:txBody>
                    <a:bodyPr numCol="1"/>
                    <a:lstStyle/>
                    <a:p>
                      <a:r>
                        <a:rPr dirty="0" lang="en-US" smtClean="0"/>
                        <a:t>conflict with</a:t>
                      </a:r>
                    </a:p>
                    <a:p>
                      <a:r>
                        <a:rPr dirty="0" lang="en-US" smtClean="0"/>
                        <a:t>British authorities. </a:t>
                      </a:r>
                      <a:endParaRPr dirty="0" lang="en-US"/>
                    </a:p>
                  </a:txBody>
                  <a:tcPr/>
                </a:tc>
                <a:tc>
                  <a:txBody>
                    <a:bodyPr numCol="1"/>
                    <a:lstStyle/>
                    <a:p>
                      <a:endParaRPr dirty="0" lang="en-US"/>
                    </a:p>
                  </a:txBody>
                  <a:tcPr/>
                </a:tc>
              </a:tr>
              <a:tr h="370840">
                <a:tc>
                  <a:txBody>
                    <a:bodyPr numCol="1"/>
                    <a:lstStyle/>
                    <a:p>
                      <a:pPr algn="ctr"/>
                      <a:r>
                        <a:rPr dirty="0" lang="en-US" smtClean="0"/>
                        <a:t>4</a:t>
                      </a:r>
                      <a:endParaRPr dirty="0" lang="en-US"/>
                    </a:p>
                  </a:txBody>
                  <a:tcPr/>
                </a:tc>
                <a:tc>
                  <a:txBody>
                    <a:bodyPr numCol="1"/>
                    <a:lstStyle/>
                    <a:p>
                      <a:r>
                        <a:rPr dirty="0" lang="en-US" smtClean="0"/>
                        <a:t>At the same time,</a:t>
                      </a:r>
                      <a:endParaRPr dirty="0" lang="en-US"/>
                    </a:p>
                  </a:txBody>
                  <a:tcPr/>
                </a:tc>
                <a:tc>
                  <a:txBody>
                    <a:bodyPr numCol="1"/>
                    <a:lstStyle/>
                    <a:p>
                      <a:r>
                        <a:rPr dirty="0" lang="en-US" smtClean="0"/>
                        <a:t>George II and his ministers</a:t>
                      </a:r>
                      <a:endParaRPr dirty="0" lang="en-US"/>
                    </a:p>
                  </a:txBody>
                  <a:tcPr/>
                </a:tc>
                <a:tc>
                  <a:txBody>
                    <a:bodyPr numCol="1"/>
                    <a:lstStyle/>
                    <a:p>
                      <a:r>
                        <a:rPr dirty="0" lang="en-US" smtClean="0"/>
                        <a:t>made</a:t>
                      </a:r>
                      <a:endParaRPr dirty="0" lang="en-US"/>
                    </a:p>
                  </a:txBody>
                  <a:tcPr/>
                </a:tc>
                <a:tc>
                  <a:txBody>
                    <a:bodyPr numCol="1"/>
                    <a:lstStyle/>
                    <a:p>
                      <a:r>
                        <a:rPr dirty="0" lang="en-US" smtClean="0"/>
                        <a:t>enemies of many moderate  Colonists </a:t>
                      </a:r>
                      <a:endParaRPr dirty="0" lang="en-US"/>
                    </a:p>
                  </a:txBody>
                  <a:tcPr/>
                </a:tc>
                <a:tc>
                  <a:txBody>
                    <a:bodyPr numCol="1"/>
                    <a:lstStyle/>
                    <a:p>
                      <a:r>
                        <a:rPr dirty="0" lang="en-US" smtClean="0"/>
                        <a:t>by their harsh stands </a:t>
                      </a:r>
                      <a:endParaRPr dirty="0" lang="en-US"/>
                    </a:p>
                  </a:txBody>
                  <a:tcPr/>
                </a:tc>
              </a:tr>
            </a:tbl>
          </a:graphicData>
        </a:graphic>
      </p:graphicFrame>
    </p:spTree>
  </p:cSld>
  <p:clrMapOvr>
    <a:masterClrMapping/>
  </p:clrMapOvr>
  <p:timing>
    <p:tnLst>
      <p:par>
        <p:cTn dur="indefinite" id="1" nodeType="tmRoot" restart="never"/>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Science text (Fang &amp; </a:t>
            </a:r>
            <a:r>
              <a:rPr b="1" dirty="0" err="1" lang="en-US" smtClean="0" sz="3600">
                <a:solidFill>
                  <a:schemeClr val="bg1"/>
                </a:solidFill>
              </a:rPr>
              <a:t>Scheppegrell</a:t>
            </a:r>
            <a:r>
              <a:rPr b="1" dirty="0" lang="en-US" smtClean="0" sz="3600">
                <a:solidFill>
                  <a:schemeClr val="bg1"/>
                </a:solidFill>
              </a:rPr>
              <a:t>)</a:t>
            </a:r>
          </a:p>
          <a:p>
            <a:pPr>
              <a:buClr>
                <a:schemeClr val="tx1"/>
              </a:buClr>
              <a:buFont charset="2" typeface="Wingdings"/>
              <a:buChar char="§"/>
            </a:pPr>
            <a:endParaRPr b="1" dirty="0" lang="en-US" smtClean="0" sz="2400"/>
          </a:p>
          <a:p>
            <a:pPr>
              <a:buClrTx/>
              <a:buFont typeface="Arial"/>
              <a:buChar char="•"/>
            </a:pPr>
            <a:r>
              <a:rPr dirty="0" lang="en-US" sz="2400"/>
              <a:t>Technical, abstract, dense, tightly knit language (that contrasts with interactive, interpersonal style </a:t>
            </a:r>
            <a:r>
              <a:rPr dirty="0" lang="en-US" smtClean="0" sz="2400"/>
              <a:t>                of </a:t>
            </a:r>
            <a:r>
              <a:rPr dirty="0" lang="en-US" sz="2400"/>
              <a:t>other texts or ordinary language)</a:t>
            </a:r>
          </a:p>
          <a:p>
            <a:pPr>
              <a:buClrTx/>
              <a:buFont typeface="Arial"/>
              <a:buChar char="•"/>
            </a:pPr>
            <a:r>
              <a:rPr dirty="0" lang="en-US" sz="2400"/>
              <a:t>Nominalization (turning processes into </a:t>
            </a:r>
            <a:r>
              <a:rPr dirty="0" lang="en-US" smtClean="0" sz="2400"/>
              <a:t>                  nouns</a:t>
            </a:r>
            <a:r>
              <a:rPr dirty="0" lang="en-US" sz="2400"/>
              <a:t>) </a:t>
            </a:r>
          </a:p>
          <a:p>
            <a:pPr>
              <a:buClrTx/>
              <a:buFont typeface="Arial"/>
              <a:buChar char="•"/>
            </a:pPr>
            <a:r>
              <a:rPr dirty="0" lang="en-US" sz="2400"/>
              <a:t>Passive voice (“the atoms were excited </a:t>
            </a:r>
            <a:r>
              <a:rPr dirty="0" lang="en-US" smtClean="0" sz="2400"/>
              <a:t>                         by </a:t>
            </a:r>
            <a:r>
              <a:rPr dirty="0" lang="en-US" sz="2400"/>
              <a:t>the heat”)</a:t>
            </a:r>
          </a:p>
          <a:p>
            <a:pPr>
              <a:buClrTx/>
              <a:buFont typeface="Arial"/>
              <a:buChar char="•"/>
            </a:pPr>
            <a:r>
              <a:rPr dirty="0" lang="en-US" sz="2400"/>
              <a:t>Suppression of agency (readers need to </a:t>
            </a:r>
            <a:r>
              <a:rPr dirty="0" lang="en-US" smtClean="0" sz="2400"/>
              <a:t>                     focus </a:t>
            </a:r>
            <a:r>
              <a:rPr dirty="0" lang="en-US" sz="2400"/>
              <a:t>on causation not intention)</a:t>
            </a:r>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3699264281"/>
      </p:ext>
    </p:extLst>
  </p:cSld>
  <p:clrMapOvr>
    <a:masterClrMapping/>
  </p:clrMapOvr>
  <p:timing>
    <p:tnLst>
      <p:par>
        <p:cTn dur="indefinite" id="1" nodeType="tmRoot" restart="never"/>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Science text (Fang &amp; </a:t>
            </a:r>
            <a:r>
              <a:rPr b="1" dirty="0" err="1" lang="en-US" smtClean="0" sz="3600">
                <a:solidFill>
                  <a:schemeClr val="bg1"/>
                </a:solidFill>
              </a:rPr>
              <a:t>Scheppegrell</a:t>
            </a:r>
            <a:r>
              <a:rPr b="1" dirty="0" lang="en-US" smtClean="0" sz="3600">
                <a:solidFill>
                  <a:schemeClr val="bg1"/>
                </a:solidFill>
              </a:rPr>
              <a:t>)</a:t>
            </a:r>
          </a:p>
          <a:p>
            <a:pPr>
              <a:buClr>
                <a:schemeClr val="tx1"/>
              </a:buClr>
              <a:buFont charset="2" typeface="Wingdings"/>
              <a:buChar char="§"/>
            </a:pPr>
            <a:endParaRPr b="1" dirty="0" lang="en-US" smtClean="0" sz="2400"/>
          </a:p>
          <a:p>
            <a:pPr>
              <a:buClrTx/>
              <a:buFont typeface="Arial"/>
              <a:buChar char="•"/>
            </a:pPr>
            <a:r>
              <a:rPr dirty="0" lang="en-US" sz="2400"/>
              <a:t>Technical, abstract, dense, tightly knit language (that contrasts with interactive, interpersonal style </a:t>
            </a:r>
            <a:r>
              <a:rPr dirty="0" lang="en-US" smtClean="0" sz="2400"/>
              <a:t>                of </a:t>
            </a:r>
            <a:r>
              <a:rPr dirty="0" lang="en-US" sz="2400"/>
              <a:t>other texts or ordinary language)</a:t>
            </a:r>
          </a:p>
          <a:p>
            <a:pPr>
              <a:buClrTx/>
              <a:buFont typeface="Arial"/>
              <a:buChar char="•"/>
            </a:pPr>
            <a:r>
              <a:rPr dirty="0" lang="en-US" sz="2400"/>
              <a:t>Nominalization (turning processes into </a:t>
            </a:r>
            <a:r>
              <a:rPr dirty="0" lang="en-US" smtClean="0" sz="2400"/>
              <a:t>                  nouns</a:t>
            </a:r>
            <a:r>
              <a:rPr dirty="0" lang="en-US" sz="2400"/>
              <a:t>) </a:t>
            </a:r>
          </a:p>
          <a:p>
            <a:pPr>
              <a:buClrTx/>
              <a:buFont typeface="Arial"/>
              <a:buChar char="•"/>
            </a:pPr>
            <a:r>
              <a:rPr dirty="0" lang="en-US" sz="2400"/>
              <a:t>Passive voice (“the atoms were excited </a:t>
            </a:r>
            <a:r>
              <a:rPr dirty="0" lang="en-US" smtClean="0" sz="2400"/>
              <a:t>                         by </a:t>
            </a:r>
            <a:r>
              <a:rPr dirty="0" lang="en-US" sz="2400"/>
              <a:t>the heat”)</a:t>
            </a:r>
          </a:p>
          <a:p>
            <a:pPr>
              <a:buClrTx/>
              <a:buFont typeface="Arial"/>
              <a:buChar char="•"/>
            </a:pPr>
            <a:r>
              <a:rPr dirty="0" lang="en-US" sz="2400"/>
              <a:t>Suppression of agency (readers need to </a:t>
            </a:r>
            <a:r>
              <a:rPr dirty="0" lang="en-US" smtClean="0" sz="2400"/>
              <a:t>                     focus </a:t>
            </a:r>
            <a:r>
              <a:rPr dirty="0" lang="en-US" sz="2400"/>
              <a:t>on causation not intention)</a:t>
            </a:r>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1185425357"/>
      </p:ext>
    </p:extLst>
  </p:cSld>
  <p:clrMapOvr>
    <a:masterClrMapping/>
  </p:clrMapOvr>
  <p:timing>
    <p:tnLst>
      <p:par>
        <p:cTn dur="indefinite" id="1" nodeType="tmRoot" restart="never"/>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Science text (Fang &amp; </a:t>
            </a:r>
            <a:r>
              <a:rPr b="1" dirty="0" err="1" lang="en-US" smtClean="0" sz="3600">
                <a:solidFill>
                  <a:schemeClr val="bg1"/>
                </a:solidFill>
              </a:rPr>
              <a:t>Scheppegrell</a:t>
            </a:r>
            <a:r>
              <a:rPr b="1" dirty="0" lang="en-US" smtClean="0" sz="3600">
                <a:solidFill>
                  <a:schemeClr val="bg1"/>
                </a:solidFill>
              </a:rPr>
              <a:t>)</a:t>
            </a:r>
          </a:p>
          <a:p>
            <a:pPr>
              <a:buClrTx/>
              <a:buFont typeface="Arial"/>
              <a:buChar char="•"/>
            </a:pPr>
            <a:endParaRPr dirty="0" lang="en-US" smtClean="0" sz="2400"/>
          </a:p>
          <a:p>
            <a:pPr>
              <a:buClrTx/>
              <a:buFont typeface="Arial"/>
              <a:buChar char="•"/>
            </a:pPr>
            <a:r>
              <a:rPr dirty="0" lang="en-US" smtClean="0" sz="2400"/>
              <a:t>Sentence </a:t>
            </a:r>
            <a:r>
              <a:rPr dirty="0" lang="en-US" sz="2400"/>
              <a:t>density: unpacking complex nouns</a:t>
            </a:r>
          </a:p>
          <a:p>
            <a:pPr>
              <a:buClrTx/>
              <a:buFont typeface="Arial"/>
              <a:buChar char="•"/>
            </a:pPr>
            <a:r>
              <a:rPr dirty="0" i="1" lang="en-US" sz="2400" u="sng"/>
              <a:t>Experimental verification of </a:t>
            </a:r>
            <a:r>
              <a:rPr dirty="0" i="1" lang="en-US" smtClean="0" sz="2400" u="sng"/>
              <a:t>Einstein’s              </a:t>
            </a:r>
            <a:r>
              <a:rPr dirty="0" i="1" lang="en-US" sz="2400" u="sng"/>
              <a:t>explanation of the photoelectric </a:t>
            </a:r>
            <a:r>
              <a:rPr dirty="0" i="1" lang="en-US" smtClean="0" sz="2400" u="sng"/>
              <a:t>effect</a:t>
            </a:r>
            <a:r>
              <a:rPr dirty="0" i="1" lang="en-US" smtClean="0" sz="2400"/>
              <a:t>                       was </a:t>
            </a:r>
            <a:r>
              <a:rPr dirty="0" i="1" lang="en-US" sz="2400"/>
              <a:t>made 11 years later by the </a:t>
            </a:r>
            <a:r>
              <a:rPr dirty="0" i="1" lang="en-US" smtClean="0" sz="2400"/>
              <a:t>                              American </a:t>
            </a:r>
            <a:r>
              <a:rPr dirty="0" i="1" lang="en-US" sz="2400"/>
              <a:t>physicist Robert Millikan. </a:t>
            </a:r>
            <a:r>
              <a:rPr dirty="0" i="1" lang="en-US" smtClean="0" sz="2400"/>
              <a:t>                             </a:t>
            </a:r>
            <a:r>
              <a:rPr dirty="0" i="1" lang="en-US" smtClean="0" sz="2400" u="sng"/>
              <a:t>Every </a:t>
            </a:r>
            <a:r>
              <a:rPr dirty="0" i="1" lang="en-US" sz="2400" u="sng"/>
              <a:t>aspect of Einstein’s </a:t>
            </a:r>
            <a:r>
              <a:rPr dirty="0" i="1" lang="en-US" smtClean="0" sz="2400" u="sng"/>
              <a:t>interpretation</a:t>
            </a:r>
            <a:r>
              <a:rPr dirty="0" i="1" lang="en-US" smtClean="0" sz="2400"/>
              <a:t>                          was </a:t>
            </a:r>
            <a:r>
              <a:rPr dirty="0" i="1" lang="en-US" sz="2400"/>
              <a:t>confirmed, including the direct </a:t>
            </a:r>
            <a:r>
              <a:rPr dirty="0" i="1" lang="en-US" smtClean="0" sz="2400"/>
              <a:t>                 proportionality </a:t>
            </a:r>
            <a:r>
              <a:rPr dirty="0" i="1" lang="en-US" sz="2400"/>
              <a:t>of photon energy to </a:t>
            </a:r>
            <a:endParaRPr dirty="0" i="1" lang="en-US" smtClean="0" sz="2400"/>
          </a:p>
          <a:p>
            <a:pPr indent="0" marL="0">
              <a:buClrTx/>
              <a:buNone/>
            </a:pPr>
            <a:r>
              <a:rPr dirty="0" i="1" lang="en-US" sz="2400"/>
              <a:t> </a:t>
            </a:r>
            <a:r>
              <a:rPr dirty="0" i="1" lang="en-US" smtClean="0" sz="2400"/>
              <a:t>   frequency</a:t>
            </a:r>
            <a:r>
              <a:rPr dirty="0" i="1" lang="en-US" sz="2400"/>
              <a:t>.</a:t>
            </a:r>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925197716"/>
      </p:ext>
    </p:extLst>
  </p:cSld>
  <p:clrMapOvr>
    <a:masterClrMapping/>
  </p:clrMapOvr>
  <p:timing>
    <p:tnLst>
      <p:par>
        <p:cTn dur="indefinite" id="1" nodeType="tmRoot" restart="never"/>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Science text (</a:t>
            </a:r>
            <a:r>
              <a:rPr b="1" dirty="0" err="1" lang="en-US" smtClean="0" sz="3600">
                <a:solidFill>
                  <a:schemeClr val="bg1"/>
                </a:solidFill>
              </a:rPr>
              <a:t>Halliday</a:t>
            </a:r>
            <a:r>
              <a:rPr b="1" dirty="0" lang="en-US" smtClean="0" sz="3600">
                <a:solidFill>
                  <a:schemeClr val="bg1"/>
                </a:solidFill>
              </a:rPr>
              <a:t>, 2004)</a:t>
            </a:r>
          </a:p>
          <a:p>
            <a:pPr>
              <a:buClrTx/>
              <a:buFont typeface="Arial"/>
              <a:buChar char="•"/>
            </a:pPr>
            <a:endParaRPr dirty="0" lang="en-US" smtClean="0" sz="2400"/>
          </a:p>
          <a:p>
            <a:pPr>
              <a:spcBef>
                <a:spcPts val="780"/>
              </a:spcBef>
              <a:buClrTx/>
            </a:pPr>
            <a:r>
              <a:rPr dirty="0" lang="en-US" smtClean="0" sz="2000"/>
              <a:t>Glass </a:t>
            </a:r>
            <a:r>
              <a:rPr dirty="0" lang="en-US" sz="2000"/>
              <a:t>cracks more quickly the harder you press on it. </a:t>
            </a:r>
          </a:p>
          <a:p>
            <a:pPr>
              <a:spcBef>
                <a:spcPts val="780"/>
              </a:spcBef>
              <a:buClrTx/>
            </a:pPr>
            <a:r>
              <a:rPr dirty="0" lang="en-US" smtClean="0" sz="2000"/>
              <a:t>Cracks </a:t>
            </a:r>
            <a:r>
              <a:rPr dirty="0" lang="en-US" sz="2000"/>
              <a:t>in glass grow faster the more </a:t>
            </a:r>
            <a:r>
              <a:rPr dirty="0" lang="en-US" smtClean="0" sz="2000"/>
              <a:t>pressure                               is </a:t>
            </a:r>
            <a:r>
              <a:rPr dirty="0" lang="en-US" sz="2000"/>
              <a:t>put on. </a:t>
            </a:r>
            <a:endParaRPr dirty="0" lang="en-US" smtClean="0" sz="2000"/>
          </a:p>
          <a:p>
            <a:pPr>
              <a:spcBef>
                <a:spcPts val="780"/>
              </a:spcBef>
              <a:buClrTx/>
            </a:pPr>
            <a:r>
              <a:rPr dirty="0" lang="en-US" smtClean="0" sz="2000"/>
              <a:t>Glass </a:t>
            </a:r>
            <a:r>
              <a:rPr dirty="0" lang="en-US" sz="2000"/>
              <a:t>crack growth is faster if greater stress </a:t>
            </a:r>
            <a:r>
              <a:rPr dirty="0" lang="en-US" smtClean="0" sz="2000"/>
              <a:t>                                    is </a:t>
            </a:r>
            <a:r>
              <a:rPr dirty="0" lang="en-US" sz="2000"/>
              <a:t>applied. </a:t>
            </a:r>
          </a:p>
          <a:p>
            <a:pPr>
              <a:spcBef>
                <a:spcPts val="780"/>
              </a:spcBef>
              <a:buClrTx/>
            </a:pPr>
            <a:r>
              <a:rPr dirty="0" lang="en-US" smtClean="0" sz="2000"/>
              <a:t>The </a:t>
            </a:r>
            <a:r>
              <a:rPr dirty="0" lang="en-US" sz="2000"/>
              <a:t>rate of glass crack growth depends on </a:t>
            </a:r>
            <a:r>
              <a:rPr dirty="0" lang="en-US" smtClean="0" sz="2000"/>
              <a:t>                                   the </a:t>
            </a:r>
            <a:r>
              <a:rPr dirty="0" lang="en-US" sz="2000"/>
              <a:t>magnitude of the applied stress. </a:t>
            </a:r>
          </a:p>
          <a:p>
            <a:pPr>
              <a:spcBef>
                <a:spcPts val="780"/>
              </a:spcBef>
              <a:buClrTx/>
            </a:pPr>
            <a:r>
              <a:rPr dirty="0" lang="en-US" smtClean="0" sz="2000"/>
              <a:t>Glass </a:t>
            </a:r>
            <a:r>
              <a:rPr dirty="0" lang="en-US" sz="2000"/>
              <a:t>crack growth rate is associated with </a:t>
            </a:r>
            <a:r>
              <a:rPr dirty="0" lang="en-US" smtClean="0" sz="2000"/>
              <a:t>                               applied </a:t>
            </a:r>
            <a:r>
              <a:rPr dirty="0" lang="en-US" sz="2000"/>
              <a:t>stress magnitude. </a:t>
            </a:r>
          </a:p>
          <a:p>
            <a:pPr indent="0" marL="0">
              <a:buClr>
                <a:schemeClr val="tx1"/>
              </a:buClr>
              <a:buNone/>
            </a:pPr>
            <a:r>
              <a:rPr dirty="0" lang="en-US" smtClean="0" sz="2400"/>
              <a:t>                        </a:t>
            </a:r>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729549345"/>
      </p:ext>
    </p:extLst>
  </p:cSld>
  <p:clrMapOvr>
    <a:masterClrMapping/>
  </p:clrMapOvr>
  <p:timing>
    <p:tnLst>
      <p:par>
        <p:cTn dur="indefinite" id="1" nodeType="tmRoot" restart="never"/>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New standards are an outcome of this work</a:t>
            </a:r>
          </a:p>
          <a:p>
            <a:pPr>
              <a:buClrTx/>
              <a:buFont typeface="Arial"/>
              <a:buChar char="•"/>
            </a:pPr>
            <a:endParaRPr dirty="0" lang="en-US" smtClean="0" sz="2400"/>
          </a:p>
          <a:p>
            <a:pPr>
              <a:buNone/>
            </a:pPr>
            <a:r>
              <a:rPr dirty="0" lang="en-US" smtClean="0" sz="2000"/>
              <a:t>Common Core State Standards for English                         </a:t>
            </a:r>
          </a:p>
          <a:p>
            <a:pPr>
              <a:buNone/>
            </a:pPr>
            <a:r>
              <a:rPr dirty="0" lang="en-US" smtClean="0" sz="2000"/>
              <a:t>Language Arts  </a:t>
            </a:r>
            <a:r>
              <a:rPr dirty="0" i="1" lang="en-US" smtClean="0" sz="2000"/>
              <a:t>and </a:t>
            </a:r>
            <a:r>
              <a:rPr dirty="0" i="1" lang="en-US" sz="2000"/>
              <a:t>Literacy in History/Social </a:t>
            </a:r>
            <a:endParaRPr dirty="0" i="1" lang="en-US" smtClean="0" sz="2000"/>
          </a:p>
          <a:p>
            <a:pPr>
              <a:buNone/>
            </a:pPr>
            <a:r>
              <a:rPr dirty="0" i="1" lang="en-US" smtClean="0" sz="2000"/>
              <a:t>Studies </a:t>
            </a:r>
            <a:r>
              <a:rPr dirty="0" i="1" lang="en-US" sz="2000"/>
              <a:t>&amp; </a:t>
            </a:r>
            <a:r>
              <a:rPr dirty="0" i="1" lang="en-US" smtClean="0" sz="2000"/>
              <a:t>Science</a:t>
            </a:r>
            <a:r>
              <a:rPr dirty="0" i="1" lang="en-US" sz="2000"/>
              <a:t>/Technical subjects</a:t>
            </a:r>
          </a:p>
          <a:p>
            <a:pPr indent="0" marL="0">
              <a:buClr>
                <a:schemeClr val="tx1"/>
              </a:buClr>
              <a:buNone/>
            </a:pPr>
            <a:r>
              <a:rPr dirty="0" lang="en-US" smtClean="0" sz="2400"/>
              <a:t>                        </a:t>
            </a:r>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3885690378"/>
      </p:ext>
    </p:extLst>
  </p:cSld>
  <p:clrMapOvr>
    <a:masterClrMapping/>
  </p:clrMapOvr>
  <p:timing>
    <p:tnLst>
      <p:par>
        <p:cTn dur="indefinite" id="1" nodeType="tmRoot" restart="never"/>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numCol="1">
            <a:normAutofit/>
          </a:bodyPr>
          <a:lstStyle/>
          <a:p>
            <a:r>
              <a:rPr dirty="0" lang="en-US" smtClean="0"/>
              <a:t>Literacy in History/Social Studies</a:t>
            </a:r>
          </a:p>
        </p:txBody>
      </p:sp>
      <p:sp>
        <p:nvSpPr>
          <p:cNvPr id="40963" name="Content Placeholder 2"/>
          <p:cNvSpPr>
            <a:spLocks noGrp="1"/>
          </p:cNvSpPr>
          <p:nvPr>
            <p:ph idx="1"/>
          </p:nvPr>
        </p:nvSpPr>
        <p:spPr>
          <a:xfrm>
            <a:off x="533400" y="1295400"/>
            <a:ext cx="8229600" cy="5410200"/>
          </a:xfrm>
        </p:spPr>
        <p:txBody>
          <a:bodyPr numCol="1">
            <a:normAutofit fontScale="85000" lnSpcReduction="20000"/>
          </a:bodyPr>
          <a:lstStyle/>
          <a:p>
            <a:r>
              <a:rPr dirty="0" lang="en-US" smtClean="0" sz="1900"/>
              <a:t>Cite specific textual evidence to support analysis of primary and secondary sources, attending to such features as the date and origin of the information.</a:t>
            </a:r>
          </a:p>
          <a:p>
            <a:r>
              <a:rPr dirty="0" lang="en-US" smtClean="0" sz="1900"/>
              <a:t>Analyze in detail a series of events described in a text and the causes that link the events; distinguish whether earlier events caused later ones or simply preceded them.</a:t>
            </a:r>
          </a:p>
          <a:p>
            <a:r>
              <a:rPr dirty="0" lang="en-US" smtClean="0" sz="1900"/>
              <a:t>Identify </a:t>
            </a:r>
            <a:r>
              <a:rPr dirty="0" lang="en-US" sz="1900"/>
              <a:t>aspects of a text that reveal an author’s point of view or purpose (e.g., loaded language, inclusion or avoidance of particular facts).</a:t>
            </a:r>
          </a:p>
          <a:p>
            <a:r>
              <a:rPr dirty="0" lang="en-US" smtClean="0" sz="1900"/>
              <a:t>Compare </a:t>
            </a:r>
            <a:r>
              <a:rPr dirty="0" lang="en-US" sz="1900"/>
              <a:t>the point of view of two or more authors by comparing how they treat the same or similar historical topics, including which details they include and emphasize in their respective accounts.</a:t>
            </a:r>
          </a:p>
          <a:p>
            <a:r>
              <a:rPr dirty="0" lang="en-US" smtClean="0" sz="1900"/>
              <a:t>Interpret </a:t>
            </a:r>
            <a:r>
              <a:rPr dirty="0" lang="en-US" sz="1900"/>
              <a:t>the meaning of words and phrases in a text, including how an author uses and refines the meaning of a key term over the course of a text (e.g., how Madison defines </a:t>
            </a:r>
            <a:r>
              <a:rPr dirty="0" i="1" lang="en-US" sz="1900"/>
              <a:t>faction in Federalist No. 10 and No. 51).</a:t>
            </a:r>
          </a:p>
          <a:p>
            <a:r>
              <a:rPr dirty="0" lang="en-US" smtClean="0" sz="1900"/>
              <a:t>Evaluate </a:t>
            </a:r>
            <a:r>
              <a:rPr dirty="0" lang="en-US" sz="1900"/>
              <a:t>authors’ differing points of view on the same historical event or issue by assessing the authors’ claims, evidence, and reasoning</a:t>
            </a:r>
            <a:r>
              <a:rPr dirty="0" lang="en-US" smtClean="0" sz="1900"/>
              <a:t>.</a:t>
            </a:r>
          </a:p>
          <a:p>
            <a:r>
              <a:rPr dirty="0" lang="en-US" smtClean="0" sz="1900"/>
              <a:t>Distinguish </a:t>
            </a:r>
            <a:r>
              <a:rPr dirty="0" lang="en-US" sz="1900"/>
              <a:t>among fact, opinion, and reasoned judgment in a historical account.</a:t>
            </a:r>
          </a:p>
          <a:p>
            <a:r>
              <a:rPr dirty="0" lang="en-US" smtClean="0" sz="1900"/>
              <a:t>Compare </a:t>
            </a:r>
            <a:r>
              <a:rPr dirty="0" lang="en-US" sz="1900"/>
              <a:t>and contrast treatments of the same topic in several primary and secondary sources.</a:t>
            </a:r>
          </a:p>
          <a:p>
            <a:r>
              <a:rPr dirty="0" lang="en-US" smtClean="0" sz="1900"/>
              <a:t>Evaluate </a:t>
            </a:r>
            <a:r>
              <a:rPr dirty="0" lang="en-US" sz="1900"/>
              <a:t>an author’s premises, claims, and evidence by corroborating or challenging them with other sources of information.</a:t>
            </a:r>
          </a:p>
          <a:p>
            <a:r>
              <a:rPr dirty="0" lang="en-US" sz="1900"/>
              <a:t>Integrate information from diverse sources, both primary and secondary, into a coherent understanding of an idea or event, noting discrepancies among sources.</a:t>
            </a:r>
          </a:p>
          <a:p>
            <a:pPr>
              <a:buFont charset="2" pitchFamily="2" typeface="Wingdings"/>
              <a:buNone/>
            </a:pPr>
            <a:endParaRPr dirty="0" lang="en-US" sz="1400"/>
          </a:p>
          <a:p>
            <a:pPr>
              <a:buFont charset="2" pitchFamily="2" typeface="Wingdings"/>
              <a:buNone/>
            </a:pPr>
            <a:endParaRPr dirty="0" lang="en-US" smtClean="0" sz="1400"/>
          </a:p>
          <a:p>
            <a:pPr>
              <a:buFont charset="2" pitchFamily="2" typeface="Wingdings"/>
              <a:buNone/>
            </a:pPr>
            <a:r>
              <a:rPr dirty="0" lang="en-US" smtClean="0" sz="1400"/>
              <a:t>.</a:t>
            </a:r>
          </a:p>
          <a:p>
            <a:pPr>
              <a:buFont charset="2" pitchFamily="2" typeface="Wingdings"/>
              <a:buNone/>
            </a:pPr>
            <a:endParaRPr dirty="0" lang="en-US" smtClean="0" sz="1400"/>
          </a:p>
          <a:p>
            <a:pPr>
              <a:buFont charset="2" pitchFamily="2" typeface="Wingdings"/>
              <a:buNone/>
            </a:pPr>
            <a:endParaRPr dirty="0" lang="en-US" smtClean="0" sz="1400"/>
          </a:p>
          <a:p>
            <a:pPr>
              <a:buFont charset="2" pitchFamily="2" typeface="Wingdings"/>
              <a:buNone/>
            </a:pPr>
            <a:endParaRPr dirty="0" lang="en-US" smtClean="0" sz="1400"/>
          </a:p>
        </p:txBody>
      </p:sp>
    </p:spTree>
  </p:cSld>
  <p:clrMapOvr>
    <a:masterClrMapping/>
  </p:clrMapOvr>
  <p:timing>
    <p:tnLst>
      <p:par>
        <p:cTn dur="indefinite" id="1" nodeType="tmRoot" restart="never"/>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normAutofit/>
          </a:bodyPr>
          <a:lstStyle/>
          <a:p>
            <a:r>
              <a:rPr dirty="0" lang="en-US" smtClean="0"/>
              <a:t>Literacy in Science/Technical Subjects</a:t>
            </a:r>
            <a:endParaRPr dirty="0" lang="en-US"/>
          </a:p>
        </p:txBody>
      </p:sp>
      <p:sp>
        <p:nvSpPr>
          <p:cNvPr id="3" name="Content Placeholder 2"/>
          <p:cNvSpPr>
            <a:spLocks noGrp="1"/>
          </p:cNvSpPr>
          <p:nvPr>
            <p:ph idx="1"/>
          </p:nvPr>
        </p:nvSpPr>
        <p:spPr>
          <a:xfrm>
            <a:off x="457200" y="1066800"/>
            <a:ext cx="8229600" cy="5638800"/>
          </a:xfrm>
        </p:spPr>
        <p:txBody>
          <a:bodyPr numCol="1">
            <a:normAutofit fontScale="32500" lnSpcReduction="20000"/>
          </a:bodyPr>
          <a:lstStyle/>
          <a:p>
            <a:pPr lvl="0"/>
            <a:r>
              <a:rPr dirty="0" lang="en-US" smtClean="0" sz="4300"/>
              <a:t>Determine </a:t>
            </a:r>
            <a:r>
              <a:rPr dirty="0" lang="en-US" sz="4300"/>
              <a:t>the meaning of symbols, key terms, and other domain-specific words and phrases as they are used in a specific scientific or technical texts and topics.</a:t>
            </a:r>
          </a:p>
          <a:p>
            <a:pPr lvl="0"/>
            <a:r>
              <a:rPr dirty="0" lang="en-US" sz="4300"/>
              <a:t>Integrate quantitative or technical information expressed in words in a text with a version of that information expressed visually (e.g., in a flowchart, diagram, model, graph, or table).</a:t>
            </a:r>
          </a:p>
          <a:p>
            <a:pPr lvl="0"/>
            <a:r>
              <a:rPr dirty="0" lang="en-US" sz="4300"/>
              <a:t>Distinguish among facts, reasoned judgment based on research findings, and speculation in a text.</a:t>
            </a:r>
          </a:p>
          <a:p>
            <a:pPr lvl="0"/>
            <a:r>
              <a:rPr dirty="0" lang="en-US" smtClean="0" sz="4300"/>
              <a:t>Follow </a:t>
            </a:r>
            <a:r>
              <a:rPr dirty="0" lang="en-US" sz="4300"/>
              <a:t>precisely a complex multistep procedure when carrying out experiments, taking measurements, or performing technical tasks, attending to special cases or exceptions defined in the text.</a:t>
            </a:r>
          </a:p>
          <a:p>
            <a:pPr lvl="0"/>
            <a:r>
              <a:rPr dirty="0" lang="en-US" sz="4300"/>
              <a:t>Analyze the structure of the relationships among concepts in a text, including relationships among key terms (e.g., </a:t>
            </a:r>
            <a:r>
              <a:rPr dirty="0" i="1" lang="en-US" sz="4300"/>
              <a:t>force, friction, reaction force, energy</a:t>
            </a:r>
            <a:r>
              <a:rPr dirty="0" lang="en-US" sz="4300"/>
              <a:t>).</a:t>
            </a:r>
          </a:p>
          <a:p>
            <a:pPr lvl="0"/>
            <a:r>
              <a:rPr dirty="0" lang="en-US" sz="4300"/>
              <a:t>Translate quantitative or technical information expressed in words in a text into visual form (e.g., a table or chart) and translate information expressed visually or mathematically (e.g., in an equation) into words.</a:t>
            </a:r>
          </a:p>
          <a:p>
            <a:pPr lvl="0"/>
            <a:r>
              <a:rPr dirty="0" lang="en-US" smtClean="0" sz="4300"/>
              <a:t>Compare </a:t>
            </a:r>
            <a:r>
              <a:rPr dirty="0" lang="en-US" sz="4300"/>
              <a:t>and contrast findings presented in a text to those from other sources (including their own experiments), noting when the findings support or contradict previous explanations or accounts.</a:t>
            </a:r>
          </a:p>
          <a:p>
            <a:pPr lvl="0"/>
            <a:r>
              <a:rPr dirty="0" lang="en-US" sz="4300"/>
              <a:t>Cite specific textual evidence to support analysis of science and technical texts, attending to important distinctions the author makes and to any gaps or inconsistencies in the account.</a:t>
            </a:r>
          </a:p>
          <a:p>
            <a:pPr lvl="0"/>
            <a:r>
              <a:rPr dirty="0" lang="en-US" sz="4300"/>
              <a:t>Follow precisely a complex multistep procedure when carrying out experiments, taking measurements, or performing technical tasks; analyze the specific results based on explanations in the text.</a:t>
            </a:r>
          </a:p>
          <a:p>
            <a:pPr lvl="0"/>
            <a:r>
              <a:rPr dirty="0" lang="en-US" smtClean="0" sz="4300"/>
              <a:t>Synthesize </a:t>
            </a:r>
            <a:r>
              <a:rPr dirty="0" lang="en-US" sz="4300"/>
              <a:t>information from a range of sources (e.g., texts, experiments, simulations) into a coherent understanding of a process, phenomenon, or concept, resolving conflicting information when possible.</a:t>
            </a:r>
          </a:p>
          <a:p>
            <a:endParaRPr dirty="0" lang="en-US"/>
          </a:p>
        </p:txBody>
      </p:sp>
    </p:spTree>
    <p:extLst>
      <p:ext uri="{BB962C8B-B14F-4D97-AF65-F5344CB8AC3E}">
        <p14:creationId xmlns:p14="http://schemas.microsoft.com/office/powerpoint/2010/main" xmlns="" val="1481683069"/>
      </p:ext>
    </p:extLst>
  </p:cSld>
  <p:clrMapOvr>
    <a:masterClrMapping/>
  </p:clrMapOvr>
  <p:timing>
    <p:tnLst>
      <p:par>
        <p:cTn dur="indefinite" id="1" nodeType="tmRoot" restart="never"/>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normAutofit/>
          </a:bodyPr>
          <a:lstStyle/>
          <a:p>
            <a:r>
              <a:rPr dirty="0" lang="en-US" smtClean="0"/>
              <a:t>Literacy in Literature</a:t>
            </a:r>
            <a:endParaRPr dirty="0" lang="en-US"/>
          </a:p>
        </p:txBody>
      </p:sp>
      <p:sp>
        <p:nvSpPr>
          <p:cNvPr id="3" name="Content Placeholder 2"/>
          <p:cNvSpPr>
            <a:spLocks noGrp="1"/>
          </p:cNvSpPr>
          <p:nvPr>
            <p:ph idx="1"/>
          </p:nvPr>
        </p:nvSpPr>
        <p:spPr>
          <a:xfrm>
            <a:off x="457200" y="990600"/>
            <a:ext cx="8229600" cy="5715000"/>
          </a:xfrm>
        </p:spPr>
        <p:txBody>
          <a:bodyPr numCol="1">
            <a:normAutofit fontScale="92500"/>
          </a:bodyPr>
          <a:lstStyle/>
          <a:p>
            <a:pPr lvl="0"/>
            <a:r>
              <a:rPr dirty="0" lang="en-US" sz="1600"/>
              <a:t>Determine two or more themes or central ideas of a text and analyze their development over the course of the text, including how they interact and build on one another to produce a complex account; provide an objective summary of the text.</a:t>
            </a:r>
          </a:p>
          <a:p>
            <a:pPr lvl="0"/>
            <a:r>
              <a:rPr dirty="0" lang="en-US" sz="1600"/>
              <a:t>Analyze the impact of the author’s choices regarding how to develop and relate elements of a story or drama (e.g., where a story is set, how the action is ordered, how the characters are introduced and developed).</a:t>
            </a:r>
          </a:p>
          <a:p>
            <a:pPr lvl="0"/>
            <a:r>
              <a:rPr dirty="0" lang="en-US" sz="1600"/>
              <a:t>Determine the meaning of words and phrases as they are used in the text, including figurative and connotative meanings; analyze the impact of specific word choices on meaning and tone, including words with multiple meanings or language that is particularly fresh, engaging, or beautiful. (Include Shakespeare as well as other authors.)</a:t>
            </a:r>
          </a:p>
          <a:p>
            <a:pPr lvl="0"/>
            <a:r>
              <a:rPr dirty="0" lang="en-US" sz="1600"/>
              <a:t>Analyze how an author’s choices concerning how to structure specific parts of a text (e.g., the choice of where to begin or end a story, the choice to provide a comedic or tragic resolution) contribute to its overall structure and meaning as well as its aesthetic impact.</a:t>
            </a:r>
          </a:p>
          <a:p>
            <a:pPr lvl="0"/>
            <a:r>
              <a:rPr dirty="0" lang="en-US" sz="1600"/>
              <a:t>Analyze a case in which grasping a point of view requires distinguishing what is directly stated in a text from what is really meant (e.g., satire, sarcasm, irony, or understatement).</a:t>
            </a:r>
          </a:p>
          <a:p>
            <a:pPr lvl="0"/>
            <a:r>
              <a:rPr dirty="0" lang="en-US" sz="1600"/>
              <a:t>Analyze multiple interpretations of a story, drama, or poem (e.g., recorded or live production of a play or recorded novel or poetry), evaluating how each version interprets the source text. (Include at least one play by Shakespeare and one play by an American dramatist.)</a:t>
            </a:r>
          </a:p>
          <a:p>
            <a:pPr lvl="0"/>
            <a:r>
              <a:rPr dirty="0" lang="en-US" sz="1600"/>
              <a:t>Demonstrate knowledge of eighteenth-, nineteenth- and early-twentieth-century foundational works of American literature, including how two or more texts from the same period treat similar themes or topics.</a:t>
            </a:r>
          </a:p>
          <a:p>
            <a:endParaRPr dirty="0" lang="en-US"/>
          </a:p>
        </p:txBody>
      </p:sp>
    </p:spTree>
    <p:extLst>
      <p:ext uri="{BB962C8B-B14F-4D97-AF65-F5344CB8AC3E}">
        <p14:creationId xmlns:p14="http://schemas.microsoft.com/office/powerpoint/2010/main" xmlns="" val="3556557141"/>
      </p:ext>
    </p:extLst>
  </p:cSld>
  <p:clrMapOvr>
    <a:masterClrMapping/>
  </p:clrMapOvr>
  <p:timing>
    <p:tnLst>
      <p:par>
        <p:cTn dur="indefinite" id="1" nodeType="tmRoot" restart="never"/>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The Culture of Science</a:t>
            </a:r>
          </a:p>
          <a:p>
            <a:pPr>
              <a:buClr>
                <a:schemeClr val="tx1"/>
              </a:buClr>
              <a:buFont charset="2" typeface="Wingdings"/>
              <a:buChar char="§"/>
            </a:pPr>
            <a:endParaRPr b="1" dirty="0" lang="en-US" smtClean="0" sz="2400"/>
          </a:p>
          <a:p>
            <a:pPr eaLnBrk="1" hangingPunct="1">
              <a:lnSpc>
                <a:spcPct val="90000"/>
              </a:lnSpc>
              <a:buClrTx/>
              <a:buFont typeface="Arial"/>
              <a:buChar char="•"/>
            </a:pPr>
            <a:r>
              <a:rPr dirty="0" lang="en-US" sz="2400"/>
              <a:t>Text provides knowledge that allows prediction </a:t>
            </a:r>
            <a:r>
              <a:rPr dirty="0" lang="en-US" smtClean="0" sz="2400"/>
              <a:t>             of </a:t>
            </a:r>
            <a:r>
              <a:rPr dirty="0" lang="en-US" sz="2400"/>
              <a:t>how the world works</a:t>
            </a:r>
          </a:p>
          <a:p>
            <a:pPr eaLnBrk="1" hangingPunct="1">
              <a:lnSpc>
                <a:spcPct val="90000"/>
              </a:lnSpc>
              <a:buClrTx/>
              <a:buFont typeface="Arial"/>
              <a:buChar char="•"/>
            </a:pPr>
            <a:r>
              <a:rPr dirty="0" lang="en-US" sz="2400"/>
              <a:t>Full understanding needed of </a:t>
            </a:r>
            <a:r>
              <a:rPr dirty="0" lang="en-US" smtClean="0" sz="2400"/>
              <a:t>                         experiments and </a:t>
            </a:r>
            <a:r>
              <a:rPr dirty="0" lang="en-US" sz="2400"/>
              <a:t>processes</a:t>
            </a:r>
          </a:p>
          <a:p>
            <a:pPr eaLnBrk="1" hangingPunct="1">
              <a:lnSpc>
                <a:spcPct val="90000"/>
              </a:lnSpc>
              <a:buClrTx/>
              <a:buFont typeface="Arial"/>
              <a:buChar char="•"/>
            </a:pPr>
            <a:r>
              <a:rPr dirty="0" lang="en-US" sz="2400"/>
              <a:t>Close connections among prose, </a:t>
            </a:r>
            <a:r>
              <a:rPr dirty="0" lang="en-US" smtClean="0" sz="2400"/>
              <a:t>                             graphs</a:t>
            </a:r>
            <a:r>
              <a:rPr dirty="0" lang="en-US" sz="2400"/>
              <a:t>, charts, formulas (alternative </a:t>
            </a:r>
            <a:r>
              <a:rPr dirty="0" lang="en-US" smtClean="0" sz="2400"/>
              <a:t>                    representations </a:t>
            </a:r>
            <a:r>
              <a:rPr dirty="0" lang="en-US" sz="2400"/>
              <a:t>of constructs an </a:t>
            </a:r>
            <a:r>
              <a:rPr dirty="0" lang="en-US" smtClean="0" sz="2400"/>
              <a:t>                                essential </a:t>
            </a:r>
            <a:r>
              <a:rPr dirty="0" lang="en-US" sz="2400"/>
              <a:t>aspect of chemistry text) </a:t>
            </a:r>
          </a:p>
          <a:p>
            <a:pPr eaLnBrk="1" hangingPunct="1">
              <a:lnSpc>
                <a:spcPct val="90000"/>
              </a:lnSpc>
              <a:buClrTx/>
              <a:buFont typeface="Arial"/>
              <a:buChar char="•"/>
            </a:pPr>
            <a:r>
              <a:rPr dirty="0" lang="en-US" sz="2400"/>
              <a:t>Major reading strategies include </a:t>
            </a:r>
            <a:r>
              <a:rPr dirty="0" lang="en-US" smtClean="0" sz="2400"/>
              <a:t>                     corroboration </a:t>
            </a:r>
            <a:r>
              <a:rPr dirty="0" lang="en-US" sz="2400"/>
              <a:t>and transformation</a:t>
            </a:r>
          </a:p>
          <a:p>
            <a:pPr>
              <a:buClr>
                <a:schemeClr val="tx1"/>
              </a:buClr>
              <a:buFont charset="2" typeface="Wingdings"/>
              <a:buChar char="§"/>
            </a:pPr>
            <a:endParaRPr dirty="0" lang="en-US" smtClean="0"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1974566542"/>
      </p:ext>
    </p:extLst>
  </p:cSld>
  <p:clrMapOvr>
    <a:masterClrMapping/>
  </p:clrMapOvr>
  <p:timing>
    <p:tnLst>
      <p:par>
        <p:cTn dur="indefinite" id="1" nodeType="tmRoot" restart="never"/>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CCSS Writing standards are less explicitly disciplinary</a:t>
            </a:r>
          </a:p>
          <a:p>
            <a:pPr>
              <a:buClrTx/>
              <a:buFont typeface="Arial"/>
              <a:buChar char="•"/>
            </a:pPr>
            <a:endParaRPr dirty="0" lang="en-US" smtClean="0" sz="2400"/>
          </a:p>
          <a:p>
            <a:pPr>
              <a:buClr>
                <a:schemeClr val="tx1"/>
              </a:buClr>
              <a:buFont typeface="Arial"/>
              <a:buChar char="•"/>
            </a:pPr>
            <a:r>
              <a:rPr dirty="0" lang="en-US" smtClean="0" sz="2400"/>
              <a:t>These standards emphasize argument </a:t>
            </a:r>
          </a:p>
          <a:p>
            <a:pPr>
              <a:buClr>
                <a:schemeClr val="tx1"/>
              </a:buClr>
              <a:buFont typeface="Arial"/>
              <a:buChar char="•"/>
            </a:pPr>
            <a:r>
              <a:rPr dirty="0" lang="en-US" smtClean="0" sz="2400"/>
              <a:t>They specify that argument has to be                disciplinary specific, but they don’t                          indicate the nature of argument in the                    disciplines                        </a:t>
            </a:r>
          </a:p>
          <a:p>
            <a:pPr>
              <a:buClr>
                <a:schemeClr val="tx1"/>
              </a:buClr>
              <a:buFont charset="2" typeface="Wingdings"/>
              <a:buChar char="§"/>
            </a:pPr>
            <a:r>
              <a:rPr dirty="0" lang="en-US" smtClean="0" sz="2400">
                <a:solidFill>
                  <a:schemeClr val="tx1">
                    <a:lumMod val="95000"/>
                    <a:lumOff val="5000"/>
                  </a:schemeClr>
                </a:solidFill>
              </a:rPr>
              <a:t>To accomplish this it will be necessary                        to read “arguments” from these fields</a:t>
            </a:r>
          </a:p>
          <a:p>
            <a:pPr indent="0" marL="0">
              <a:buClr>
                <a:schemeClr val="tx1"/>
              </a:buClr>
              <a:buNone/>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2475520742"/>
      </p:ext>
    </p:extLst>
  </p:cSld>
  <p:clrMapOvr>
    <a:masterClrMapping/>
  </p:clrMapOvr>
  <p:timing>
    <p:tnLst>
      <p:par>
        <p:cTn dur="indefinite" id="1" nodeType="tmRoot" restart="never"/>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1071538" y="428605"/>
            <a:ext cx="7234262" cy="1019196"/>
          </a:xfrm>
        </p:spPr>
        <p:txBody>
          <a:bodyPr numCol="1"/>
          <a:lstStyle/>
          <a:p>
            <a:pPr indent="0" marL="0">
              <a:buNone/>
            </a:pPr>
            <a:r>
              <a:rPr b="1" dirty="0" lang="en-US" smtClean="0" sz="3600">
                <a:solidFill>
                  <a:schemeClr val="bg1"/>
                </a:solidFill>
              </a:rPr>
              <a:t>Two conceptions of argument</a:t>
            </a:r>
          </a:p>
          <a:p>
            <a:pPr indent="0" marL="0">
              <a:buClr>
                <a:schemeClr val="tx1"/>
              </a:buClr>
              <a:buNone/>
            </a:pPr>
            <a:r>
              <a:rPr dirty="0" lang="en-US" smtClean="0" sz="2400"/>
              <a:t> </a:t>
            </a:r>
          </a:p>
          <a:p>
            <a:pPr indent="0" marL="0">
              <a:buClr>
                <a:schemeClr val="tx1"/>
              </a:buClr>
              <a:buNone/>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
        <p:nvSpPr>
          <p:cNvPr id="3" name="TextBox 2"/>
          <p:cNvSpPr txBox="1"/>
          <p:nvPr/>
        </p:nvSpPr>
        <p:spPr>
          <a:xfrm>
            <a:off x="457200" y="1219200"/>
            <a:ext cx="5638800" cy="4555093"/>
          </a:xfrm>
          <a:prstGeom prst="rect">
            <a:avLst/>
          </a:prstGeom>
          <a:noFill/>
        </p:spPr>
        <p:txBody>
          <a:bodyPr numCol="1" rtlCol="0" wrap="square">
            <a:spAutoFit/>
          </a:bodyPr>
          <a:lstStyle/>
          <a:p>
            <a:pPr>
              <a:lnSpc>
                <a:spcPct val="110000"/>
              </a:lnSpc>
              <a:buClr>
                <a:schemeClr val="tx1"/>
              </a:buClr>
              <a:buFont typeface="Arial"/>
              <a:buChar char="•"/>
            </a:pPr>
            <a:r>
              <a:rPr dirty="0" lang="en-US" sz="2400"/>
              <a:t>Argument can refer to “reasons given with the aim of persuading someone”—this formally involves </a:t>
            </a:r>
            <a:r>
              <a:rPr dirty="0" lang="en-US" smtClean="0" sz="2400"/>
              <a:t> </a:t>
            </a:r>
            <a:r>
              <a:rPr dirty="0" lang="en-US" sz="2400"/>
              <a:t>stating a position, providing evidence, </a:t>
            </a:r>
            <a:r>
              <a:rPr dirty="0" lang="en-US" smtClean="0" sz="2400"/>
              <a:t>anticipating </a:t>
            </a:r>
            <a:r>
              <a:rPr dirty="0" lang="en-US" sz="2400"/>
              <a:t>counterargument, etc.</a:t>
            </a:r>
          </a:p>
          <a:p>
            <a:pPr>
              <a:lnSpc>
                <a:spcPct val="110000"/>
              </a:lnSpc>
              <a:buClr>
                <a:schemeClr val="tx1"/>
              </a:buClr>
              <a:buFont typeface="Arial"/>
              <a:buChar char="•"/>
            </a:pPr>
            <a:r>
              <a:rPr dirty="0" lang="en-US" sz="2400"/>
              <a:t>But argument also can include less                           explicit and formal statements as well</a:t>
            </a:r>
          </a:p>
          <a:p>
            <a:pPr>
              <a:lnSpc>
                <a:spcPct val="110000"/>
              </a:lnSpc>
              <a:buClr>
                <a:schemeClr val="tx1"/>
              </a:buClr>
              <a:buFont typeface="Arial"/>
              <a:buChar char="•"/>
            </a:pPr>
            <a:r>
              <a:rPr dirty="0" lang="en-US" sz="2400"/>
              <a:t>Thus, narrative history can be an                        argument, as can a theme in literature, or a scientific explanation of how some process operates</a:t>
            </a:r>
          </a:p>
        </p:txBody>
      </p:sp>
    </p:spTree>
    <p:extLst>
      <p:ext uri="{BB962C8B-B14F-4D97-AF65-F5344CB8AC3E}">
        <p14:creationId xmlns:p14="http://schemas.microsoft.com/office/powerpoint/2010/main" xmlns="" val="3020277679"/>
      </p:ext>
    </p:extLst>
  </p:cSld>
  <p:clrMapOvr>
    <a:masterClrMapping/>
  </p:clrMapOvr>
  <p:timing>
    <p:tnLst>
      <p:par>
        <p:cTn dur="indefinite" id="1" nodeType="tmRoot" restart="never"/>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304801"/>
            <a:ext cx="7924800" cy="1143000"/>
          </a:xfrm>
        </p:spPr>
        <p:txBody>
          <a:bodyPr numCol="1"/>
          <a:lstStyle/>
          <a:p>
            <a:pPr indent="0" marL="0">
              <a:buNone/>
            </a:pPr>
            <a:r>
              <a:rPr b="1" dirty="0" lang="en-US" smtClean="0" sz="3600">
                <a:solidFill>
                  <a:schemeClr val="bg1"/>
                </a:solidFill>
              </a:rPr>
              <a:t>Disciplinary writing</a:t>
            </a:r>
          </a:p>
          <a:p>
            <a:pPr>
              <a:buClrTx/>
              <a:buFont typeface="Arial"/>
              <a:buChar char="•"/>
            </a:pPr>
            <a:endParaRPr dirty="0" lang="en-US" smtClean="0" sz="2400"/>
          </a:p>
        </p:txBody>
      </p:sp>
      <p:sp>
        <p:nvSpPr>
          <p:cNvPr id="3" name="TextBox 2"/>
          <p:cNvSpPr txBox="1"/>
          <p:nvPr/>
        </p:nvSpPr>
        <p:spPr>
          <a:xfrm>
            <a:off x="228600" y="1219200"/>
            <a:ext cx="5715000" cy="5170646"/>
          </a:xfrm>
          <a:prstGeom prst="rect">
            <a:avLst/>
          </a:prstGeom>
          <a:noFill/>
        </p:spPr>
        <p:txBody>
          <a:bodyPr numCol="1" rtlCol="0" wrap="square">
            <a:spAutoFit/>
          </a:bodyPr>
          <a:lstStyle/>
          <a:p>
            <a:pPr>
              <a:buClr>
                <a:schemeClr val="tx1"/>
              </a:buClr>
            </a:pPr>
            <a:r>
              <a:rPr dirty="0" lang="en-US" sz="2400">
                <a:solidFill>
                  <a:schemeClr val="tx1">
                    <a:lumMod val="95000"/>
                    <a:lumOff val="5000"/>
                  </a:schemeClr>
                </a:solidFill>
              </a:rPr>
              <a:t>Students should write the kinds of pieces that are common to the discourse of a particular field of study</a:t>
            </a:r>
          </a:p>
          <a:p>
            <a:pPr>
              <a:lnSpc>
                <a:spcPct val="90000"/>
              </a:lnSpc>
              <a:buClr>
                <a:schemeClr val="tx1"/>
              </a:buClr>
            </a:pPr>
            <a:endParaRPr dirty="0" lang="en-US" smtClean="0" sz="2400">
              <a:solidFill>
                <a:schemeClr val="tx1">
                  <a:lumMod val="95000"/>
                  <a:lumOff val="5000"/>
                </a:schemeClr>
              </a:solidFill>
            </a:endParaRPr>
          </a:p>
          <a:p>
            <a:pPr>
              <a:buClr>
                <a:schemeClr val="tx1"/>
              </a:buClr>
            </a:pPr>
            <a:r>
              <a:rPr dirty="0" lang="en-US" smtClean="0" sz="2400">
                <a:solidFill>
                  <a:schemeClr val="tx1">
                    <a:lumMod val="95000"/>
                    <a:lumOff val="5000"/>
                  </a:schemeClr>
                </a:solidFill>
              </a:rPr>
              <a:t>Thus</a:t>
            </a:r>
            <a:r>
              <a:rPr dirty="0" lang="en-US" sz="2400">
                <a:solidFill>
                  <a:schemeClr val="tx1">
                    <a:lumMod val="95000"/>
                    <a:lumOff val="5000"/>
                  </a:schemeClr>
                </a:solidFill>
              </a:rPr>
              <a:t>, it makes sense to have students </a:t>
            </a:r>
            <a:r>
              <a:rPr dirty="0" lang="en-US" smtClean="0" sz="2400">
                <a:solidFill>
                  <a:schemeClr val="tx1">
                    <a:lumMod val="95000"/>
                    <a:lumOff val="5000"/>
                  </a:schemeClr>
                </a:solidFill>
              </a:rPr>
              <a:t>reading </a:t>
            </a:r>
            <a:r>
              <a:rPr dirty="0" lang="en-US" sz="2400">
                <a:solidFill>
                  <a:schemeClr val="tx1">
                    <a:lumMod val="95000"/>
                    <a:lumOff val="5000"/>
                  </a:schemeClr>
                </a:solidFill>
              </a:rPr>
              <a:t>models of writing in a subject and analyzing </a:t>
            </a:r>
            <a:r>
              <a:rPr dirty="0" lang="en-US" smtClean="0" sz="2400">
                <a:solidFill>
                  <a:schemeClr val="tx1">
                    <a:lumMod val="95000"/>
                    <a:lumOff val="5000"/>
                  </a:schemeClr>
                </a:solidFill>
              </a:rPr>
              <a:t>these </a:t>
            </a:r>
            <a:r>
              <a:rPr dirty="0" lang="en-US" sz="2400">
                <a:solidFill>
                  <a:schemeClr val="tx1">
                    <a:lumMod val="95000"/>
                    <a:lumOff val="5000"/>
                  </a:schemeClr>
                </a:solidFill>
              </a:rPr>
              <a:t>pieces, both in terms of what </a:t>
            </a:r>
            <a:r>
              <a:rPr dirty="0" lang="en-US" smtClean="0" sz="2400">
                <a:solidFill>
                  <a:schemeClr val="tx1">
                    <a:lumMod val="95000"/>
                    <a:lumOff val="5000"/>
                  </a:schemeClr>
                </a:solidFill>
              </a:rPr>
              <a:t>they </a:t>
            </a:r>
            <a:r>
              <a:rPr dirty="0" lang="en-US" sz="2400">
                <a:solidFill>
                  <a:schemeClr val="tx1">
                    <a:lumMod val="95000"/>
                    <a:lumOff val="5000"/>
                  </a:schemeClr>
                </a:solidFill>
              </a:rPr>
              <a:t>say and how they work</a:t>
            </a:r>
          </a:p>
          <a:p>
            <a:pPr>
              <a:lnSpc>
                <a:spcPct val="90000"/>
              </a:lnSpc>
              <a:buClr>
                <a:schemeClr val="tx1"/>
              </a:buClr>
            </a:pPr>
            <a:endParaRPr dirty="0" lang="en-US" smtClean="0" sz="2400">
              <a:solidFill>
                <a:schemeClr val="tx1">
                  <a:lumMod val="95000"/>
                  <a:lumOff val="5000"/>
                </a:schemeClr>
              </a:solidFill>
            </a:endParaRPr>
          </a:p>
          <a:p>
            <a:pPr>
              <a:buClr>
                <a:schemeClr val="tx1"/>
              </a:buClr>
            </a:pPr>
            <a:r>
              <a:rPr dirty="0" lang="en-US" smtClean="0" sz="2400">
                <a:solidFill>
                  <a:schemeClr val="tx1">
                    <a:lumMod val="95000"/>
                    <a:lumOff val="5000"/>
                  </a:schemeClr>
                </a:solidFill>
              </a:rPr>
              <a:t>Students </a:t>
            </a:r>
            <a:r>
              <a:rPr dirty="0" lang="en-US" sz="2400">
                <a:solidFill>
                  <a:schemeClr val="tx1">
                    <a:lumMod val="95000"/>
                    <a:lumOff val="5000"/>
                  </a:schemeClr>
                </a:solidFill>
              </a:rPr>
              <a:t>also need guidance as to what        constitutes “evidence” in a discipline </a:t>
            </a:r>
          </a:p>
          <a:p>
            <a:pPr indent="0" marL="0">
              <a:buNone/>
            </a:pPr>
            <a:r>
              <a:rPr b="1" dirty="0" lang="en-US" sz="2400">
                <a:solidFill>
                  <a:schemeClr val="bg1"/>
                </a:solidFill>
              </a:rPr>
              <a:t> </a:t>
            </a:r>
          </a:p>
          <a:p>
            <a:endParaRPr dirty="0" lang="en-US"/>
          </a:p>
        </p:txBody>
      </p:sp>
    </p:spTree>
    <p:extLst>
      <p:ext uri="{BB962C8B-B14F-4D97-AF65-F5344CB8AC3E}">
        <p14:creationId xmlns:p14="http://schemas.microsoft.com/office/powerpoint/2010/main" xmlns="" val="1271035594"/>
      </p:ext>
    </p:extLst>
  </p:cSld>
  <p:clrMapOvr>
    <a:masterClrMapping/>
  </p:clrMapOvr>
  <p:timing>
    <p:tnLst>
      <p:par>
        <p:cTn dur="indefinite" id="1" nodeType="tmRoot" restart="never"/>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dirty="0" lang="en-US" smtClean="0"/>
              <a:t>Some History Literacy Resources</a:t>
            </a:r>
            <a:endParaRPr dirty="0" lang="en-US"/>
          </a:p>
        </p:txBody>
      </p:sp>
      <p:sp>
        <p:nvSpPr>
          <p:cNvPr id="3" name="Content Placeholder 2"/>
          <p:cNvSpPr>
            <a:spLocks noGrp="1"/>
          </p:cNvSpPr>
          <p:nvPr>
            <p:ph idx="1"/>
          </p:nvPr>
        </p:nvSpPr>
        <p:spPr/>
        <p:txBody>
          <a:bodyPr numCol="1"/>
          <a:lstStyle/>
          <a:p>
            <a:pPr indent="0" marL="0">
              <a:buNone/>
            </a:pPr>
            <a:r>
              <a:rPr b="1" dirty="0" lang="en-US" sz="2400"/>
              <a:t>Stanford History Education </a:t>
            </a:r>
            <a:r>
              <a:rPr b="1" dirty="0" lang="en-US" smtClean="0" sz="2400"/>
              <a:t>Group</a:t>
            </a:r>
            <a:endParaRPr b="1" dirty="0" lang="en-US" smtClean="0" sz="2400">
              <a:hlinkClick r:id="rId2"/>
            </a:endParaRPr>
          </a:p>
          <a:p>
            <a:pPr>
              <a:buClrTx/>
              <a:buFont typeface="Arial"/>
              <a:buChar char="•"/>
            </a:pPr>
            <a:r>
              <a:rPr dirty="0" lang="en-US" smtClean="0" sz="2400">
                <a:hlinkClick r:id="rId3"/>
              </a:rPr>
              <a:t>http</a:t>
            </a:r>
            <a:r>
              <a:rPr dirty="0" lang="en-US" sz="2400">
                <a:hlinkClick r:id="rId4"/>
              </a:rPr>
              <a:t>://sheg.stanford.edu/</a:t>
            </a:r>
            <a:r>
              <a:rPr dirty="0" lang="en-US" smtClean="0" sz="2400">
                <a:hlinkClick r:id="rId5"/>
              </a:rPr>
              <a:t>rlh</a:t>
            </a:r>
            <a:endParaRPr dirty="0" lang="en-US" smtClean="0" sz="2400"/>
          </a:p>
          <a:p>
            <a:pPr indent="0" marL="0">
              <a:buClrTx/>
              <a:buNone/>
            </a:pPr>
            <a:endParaRPr dirty="0" lang="en-US" smtClean="0" sz="2400"/>
          </a:p>
          <a:p>
            <a:pPr indent="0" marL="0">
              <a:buClrTx/>
              <a:buNone/>
            </a:pPr>
            <a:r>
              <a:rPr b="1" dirty="0" lang="en-US" smtClean="0" sz="2400"/>
              <a:t>Teaching Channel</a:t>
            </a:r>
          </a:p>
          <a:p>
            <a:pPr>
              <a:spcBef>
                <a:spcPts val="320"/>
              </a:spcBef>
              <a:buClrTx/>
              <a:buFont typeface="Arial"/>
              <a:buChar char="•"/>
            </a:pPr>
            <a:r>
              <a:rPr dirty="0" lang="en-US" smtClean="0" sz="2400">
                <a:hlinkClick r:id="rId6"/>
              </a:rPr>
              <a:t>https</a:t>
            </a:r>
            <a:r>
              <a:rPr dirty="0" lang="en-US" sz="2400">
                <a:hlinkClick r:id="rId7"/>
              </a:rPr>
              <a:t>://www.teachingchannel.org/videos/reading-like-a-historian-</a:t>
            </a:r>
            <a:r>
              <a:rPr dirty="0" lang="en-US" smtClean="0" sz="2400">
                <a:hlinkClick r:id="rId8"/>
              </a:rPr>
              <a:t>repetition</a:t>
            </a:r>
            <a:endParaRPr dirty="0" lang="en-US" smtClean="0" sz="2400"/>
          </a:p>
          <a:p>
            <a:pPr indent="0" marL="0">
              <a:spcBef>
                <a:spcPts val="320"/>
              </a:spcBef>
              <a:buClrTx/>
              <a:buNone/>
            </a:pPr>
            <a:endParaRPr dirty="0" lang="en-US" smtClean="0" sz="2400"/>
          </a:p>
          <a:p>
            <a:pPr indent="0" marL="0">
              <a:buClrTx/>
              <a:buNone/>
            </a:pPr>
            <a:r>
              <a:rPr b="1" dirty="0" lang="en-US" smtClean="0" sz="2400"/>
              <a:t>Historical Scene Investigation</a:t>
            </a:r>
            <a:endParaRPr b="1" dirty="0" lang="en-US" sz="2400"/>
          </a:p>
          <a:p>
            <a:pPr>
              <a:buClrTx/>
              <a:buFont typeface="Arial"/>
              <a:buChar char="•"/>
            </a:pPr>
            <a:r>
              <a:rPr dirty="0" lang="en-US" sz="2400">
                <a:hlinkClick r:id="rId9"/>
              </a:rPr>
              <a:t>https://web.wm.edu/hsi/index.html</a:t>
            </a:r>
            <a:endParaRPr dirty="0" lang="en-US" sz="2400"/>
          </a:p>
          <a:p>
            <a:pPr indent="0" marL="0">
              <a:buNone/>
            </a:pPr>
            <a:endParaRPr dirty="0" lang="en-US"/>
          </a:p>
        </p:txBody>
      </p:sp>
    </p:spTree>
    <p:extLst>
      <p:ext uri="{BB962C8B-B14F-4D97-AF65-F5344CB8AC3E}">
        <p14:creationId xmlns:p14="http://schemas.microsoft.com/office/powerpoint/2010/main" xmlns="" val="1627710380"/>
      </p:ext>
    </p:extLst>
  </p:cSld>
  <p:clrMapOvr>
    <a:masterClrMapping/>
  </p:clrMapOvr>
  <p:timing>
    <p:tnLst>
      <p:par>
        <p:cTn dur="indefinite" id="1" nodeType="tmRoot" restart="never"/>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dirty="0" lang="en-US" smtClean="0"/>
              <a:t>Sam </a:t>
            </a:r>
            <a:r>
              <a:rPr dirty="0" err="1" lang="en-US" smtClean="0"/>
              <a:t>Wineburg</a:t>
            </a:r>
            <a:r>
              <a:rPr dirty="0" lang="en-US" smtClean="0"/>
              <a:t>, Daisy Martin, &amp; Chauncey Monte-Sano</a:t>
            </a:r>
            <a:endParaRPr dirty="0" lang="en-US"/>
          </a:p>
        </p:txBody>
      </p:sp>
      <p:pic>
        <p:nvPicPr>
          <p:cNvPr id="4" name="Content Placeholder 3"/>
          <p:cNvPicPr>
            <a:picLocks noChangeAspect="1" noGrp="1"/>
          </p:cNvPicPr>
          <p:nvPr>
            <p:ph idx="1"/>
          </p:nvPr>
        </p:nvPicPr>
        <p:blipFill>
          <a:blip cstate="print" r:embed="rId2">
            <a:extLst>
              <a:ext uri="{28A0092B-C50C-407E-A947-70E740481C1C}">
                <a14:useLocalDpi xmlns:a14="http://schemas.microsoft.com/office/drawing/2010/main" xmlns="" val="0"/>
              </a:ext>
            </a:extLst>
          </a:blip>
          <a:stretch>
            <a:fillRect/>
          </a:stretch>
        </p:blipFill>
        <p:spPr>
          <a:xfrm>
            <a:off x="2306637" y="1600200"/>
            <a:ext cx="4530725" cy="4530725"/>
          </a:xfrm>
        </p:spPr>
      </p:pic>
    </p:spTree>
    <p:extLst>
      <p:ext uri="{BB962C8B-B14F-4D97-AF65-F5344CB8AC3E}">
        <p14:creationId xmlns:p14="http://schemas.microsoft.com/office/powerpoint/2010/main" xmlns="" val="168855366"/>
      </p:ext>
    </p:extLst>
  </p:cSld>
  <p:clrMapOvr>
    <a:masterClrMapping/>
  </p:clrMapOvr>
  <p:timing>
    <p:tnLst>
      <p:par>
        <p:cTn dur="indefinite" id="1" nodeType="tmRoot" restart="never"/>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dirty="0" lang="en-US" smtClean="0"/>
              <a:t>Thomas Foster</a:t>
            </a:r>
            <a:endParaRPr dirty="0" lang="en-US"/>
          </a:p>
        </p:txBody>
      </p:sp>
      <p:pic>
        <p:nvPicPr>
          <p:cNvPr descr="51-cALZt8BL._BO2,204,203,200_PIsitb-sticker-arrow-click,TopRight,35,-76_AA300_SH20_OU01_.jpg" id="4" name="Content Placeholder 3"/>
          <p:cNvPicPr>
            <a:picLocks noChangeAspect="1" noGrp="1"/>
          </p:cNvPicPr>
          <p:nvPr>
            <p:ph idx="1"/>
          </p:nvPr>
        </p:nvPicPr>
        <p:blipFill>
          <a:blip cstate="print" r:embed="rId2">
            <a:extLst>
              <a:ext uri="{28A0092B-C50C-407E-A947-70E740481C1C}">
                <a14:useLocalDpi xmlns:a14="http://schemas.microsoft.com/office/drawing/2010/main" xmlns="" val="0"/>
              </a:ext>
            </a:extLst>
          </a:blip>
          <a:srcRect b="22473" t="22473"/>
          <a:stretch>
            <a:fillRect/>
          </a:stretch>
        </p:blipFill>
        <p:spPr>
          <a:xfrm>
            <a:off x="318790" y="1524000"/>
            <a:ext cx="8368010" cy="4606925"/>
          </a:xfrm>
        </p:spPr>
      </p:pic>
    </p:spTree>
    <p:extLst>
      <p:ext uri="{BB962C8B-B14F-4D97-AF65-F5344CB8AC3E}">
        <p14:creationId xmlns:p14="http://schemas.microsoft.com/office/powerpoint/2010/main" xmlns="" val="2659166352"/>
      </p:ext>
    </p:extLst>
  </p:cSld>
  <p:clrMapOvr>
    <a:masterClrMapping/>
  </p:clrMapOvr>
  <p:timing>
    <p:tnLst>
      <p:par>
        <p:cTn dur="indefinite" id="1" nodeType="tmRoot" restart="never"/>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noGrp="1"/>
          </p:cNvPicPr>
          <p:nvPr>
            <p:ph idx="1"/>
          </p:nvPr>
        </p:nvPicPr>
        <p:blipFill>
          <a:blip cstate="print" r:embed="rId2">
            <a:extLst>
              <a:ext uri="{28A0092B-C50C-407E-A947-70E740481C1C}">
                <a14:useLocalDpi xmlns:a14="http://schemas.microsoft.com/office/drawing/2010/main" xmlns="" val="0"/>
              </a:ext>
            </a:extLst>
          </a:blip>
          <a:stretch>
            <a:fillRect/>
          </a:stretch>
        </p:blipFill>
        <p:spPr>
          <a:xfrm>
            <a:off x="2365534" y="457200"/>
            <a:ext cx="3672990" cy="5673725"/>
          </a:xfrm>
        </p:spPr>
      </p:pic>
    </p:spTree>
    <p:extLst>
      <p:ext uri="{BB962C8B-B14F-4D97-AF65-F5344CB8AC3E}">
        <p14:creationId xmlns:p14="http://schemas.microsoft.com/office/powerpoint/2010/main" xmlns="" val="3345169404"/>
      </p:ext>
    </p:extLst>
  </p:cSld>
  <p:clrMapOvr>
    <a:masterClrMapping/>
  </p:clrMapOvr>
  <p:timing>
    <p:tnLst>
      <p:par>
        <p:cTn dur="indefinite" id="1" nodeType="tmRoot" restart="never"/>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924800" cy="1019195"/>
          </a:xfrm>
        </p:spPr>
        <p:txBody>
          <a:bodyPr numCol="1"/>
          <a:lstStyle/>
          <a:p>
            <a:pPr indent="0" marL="0">
              <a:buNone/>
            </a:pPr>
            <a:r>
              <a:rPr b="1" dirty="0" lang="en-US" smtClean="0" sz="3600">
                <a:solidFill>
                  <a:schemeClr val="bg1"/>
                </a:solidFill>
              </a:rPr>
              <a:t>Conclusions </a:t>
            </a:r>
          </a:p>
          <a:p>
            <a:pPr>
              <a:buClrTx/>
              <a:buFont typeface="Arial"/>
              <a:buChar char="•"/>
            </a:pPr>
            <a:endParaRPr dirty="0" lang="en-US" smtClean="0" sz="2400"/>
          </a:p>
        </p:txBody>
      </p:sp>
      <p:sp>
        <p:nvSpPr>
          <p:cNvPr id="3" name="TextBox 2"/>
          <p:cNvSpPr txBox="1"/>
          <p:nvPr/>
        </p:nvSpPr>
        <p:spPr>
          <a:xfrm>
            <a:off x="457200" y="1219200"/>
            <a:ext cx="5029200" cy="4431983"/>
          </a:xfrm>
          <a:prstGeom prst="rect">
            <a:avLst/>
          </a:prstGeom>
          <a:noFill/>
        </p:spPr>
        <p:txBody>
          <a:bodyPr numCol="1" rtlCol="0" wrap="square">
            <a:spAutoFit/>
          </a:bodyPr>
          <a:lstStyle/>
          <a:p>
            <a:pPr>
              <a:buClr>
                <a:schemeClr val="tx1"/>
              </a:buClr>
              <a:buFont typeface="Arial"/>
              <a:buChar char="•"/>
            </a:pPr>
            <a:r>
              <a:rPr dirty="0" lang="en-US" sz="2400"/>
              <a:t>The focus of LDC should not be to get teachers to incorporate ELA standards into their lessons</a:t>
            </a:r>
          </a:p>
          <a:p>
            <a:pPr>
              <a:buClr>
                <a:schemeClr val="tx1"/>
              </a:buClr>
              <a:buFont typeface="Arial"/>
              <a:buChar char="•"/>
            </a:pPr>
            <a:r>
              <a:rPr dirty="0" lang="en-US" sz="2400"/>
              <a:t>Instead, it is essential to recognize </a:t>
            </a:r>
            <a:r>
              <a:rPr lang="en-US" sz="2400"/>
              <a:t>and </a:t>
            </a:r>
            <a:r>
              <a:rPr lang="en-US" smtClean="0" sz="2400"/>
              <a:t> </a:t>
            </a:r>
            <a:r>
              <a:rPr dirty="0" lang="en-US" sz="2400"/>
              <a:t>understand the specialized </a:t>
            </a:r>
            <a:r>
              <a:rPr lang="en-US" sz="2400"/>
              <a:t>ways </a:t>
            </a:r>
            <a:r>
              <a:rPr lang="en-US" smtClean="0" sz="2400"/>
              <a:t>language </a:t>
            </a:r>
            <a:r>
              <a:rPr dirty="0" lang="en-US" sz="2400"/>
              <a:t>and literacy are used in the disciplines                        and to help teachers to induct </a:t>
            </a:r>
            <a:r>
              <a:rPr lang="en-US" sz="2400"/>
              <a:t>students </a:t>
            </a:r>
            <a:r>
              <a:rPr lang="en-US" smtClean="0" sz="2400"/>
              <a:t> </a:t>
            </a:r>
            <a:r>
              <a:rPr dirty="0" lang="en-US" sz="2400"/>
              <a:t>into these practices while </a:t>
            </a:r>
            <a:r>
              <a:rPr lang="en-US" sz="2400"/>
              <a:t>focused </a:t>
            </a:r>
            <a:r>
              <a:rPr lang="en-US" smtClean="0" sz="2400"/>
              <a:t>on content </a:t>
            </a:r>
            <a:r>
              <a:rPr dirty="0" lang="en-US" sz="2400"/>
              <a:t>knowledge</a:t>
            </a:r>
          </a:p>
          <a:p>
            <a:pPr>
              <a:buClr>
                <a:schemeClr val="tx1"/>
              </a:buClr>
              <a:buFont typeface="Arial"/>
              <a:buChar char="•"/>
            </a:pPr>
            <a:r>
              <a:rPr dirty="0" lang="en-US" sz="2400">
                <a:solidFill>
                  <a:srgbClr val="000000"/>
                </a:solidFill>
              </a:rPr>
              <a:t>Literature is a discipline, too</a:t>
            </a:r>
            <a:r>
              <a:rPr b="1" dirty="0" lang="en-US" sz="2400">
                <a:solidFill>
                  <a:schemeClr val="bg1"/>
                </a:solidFill>
              </a:rPr>
              <a:t> </a:t>
            </a:r>
          </a:p>
          <a:p>
            <a:endParaRPr dirty="0" lang="en-US"/>
          </a:p>
        </p:txBody>
      </p:sp>
    </p:spTree>
    <p:extLst>
      <p:ext uri="{BB962C8B-B14F-4D97-AF65-F5344CB8AC3E}">
        <p14:creationId xmlns:p14="http://schemas.microsoft.com/office/powerpoint/2010/main" xmlns="" val="2614234292"/>
      </p:ext>
    </p:extLst>
  </p:cSld>
  <p:clrMapOvr>
    <a:masterClrMapping/>
  </p:clrMapOvr>
  <p:timing>
    <p:tnLst>
      <p:par>
        <p:cTn dur="indefinite" id="1" nodeType="tmRoot" restart="never"/>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idx="10" sz="quarter" type="body"/>
          </p:nvPr>
        </p:nvSpPr>
        <p:spPr>
          <a:xfrm>
            <a:off x="467544" y="500042"/>
            <a:ext cx="8280920" cy="1071570"/>
          </a:xfrm>
        </p:spPr>
        <p:txBody>
          <a:bodyPr numCol="1">
            <a:noAutofit/>
          </a:bodyPr>
          <a:lstStyle/>
          <a:p>
            <a:pPr>
              <a:buNone/>
            </a:pPr>
            <a:r>
              <a:rPr altLang="zh-CN" b="1" dirty="0" lang="en-US" smtClean="0" sz="3600">
                <a:solidFill>
                  <a:schemeClr val="bg1"/>
                </a:solidFill>
              </a:rPr>
              <a:t>Many </a:t>
            </a:r>
            <a:r>
              <a:rPr altLang="zh-CN" b="1" dirty="0" lang="en-US" smtClean="0" sz="3600">
                <a:solidFill>
                  <a:schemeClr val="bg1"/>
                </a:solidFill>
              </a:rPr>
              <a:t>Changes </a:t>
            </a:r>
            <a:r>
              <a:rPr altLang="zh-CN" b="1" dirty="0" lang="en-US" smtClean="0" sz="3600">
                <a:solidFill>
                  <a:schemeClr val="bg1"/>
                </a:solidFill>
              </a:rPr>
              <a:t>D</a:t>
            </a:r>
            <a:r>
              <a:rPr altLang="zh-CN" b="1" dirty="0" lang="en-US" smtClean="0" sz="3600">
                <a:solidFill>
                  <a:schemeClr val="bg1"/>
                </a:solidFill>
              </a:rPr>
              <a:t>ue </a:t>
            </a:r>
            <a:r>
              <a:rPr altLang="zh-CN" b="1" dirty="0" lang="en-US" smtClean="0" sz="3600">
                <a:solidFill>
                  <a:schemeClr val="bg1"/>
                </a:solidFill>
              </a:rPr>
              <a:t>to Common Core</a:t>
            </a:r>
            <a:endParaRPr b="1" dirty="0" lang="zh-CN" sz="3600">
              <a:solidFill>
                <a:schemeClr val="bg1"/>
              </a:solidFill>
            </a:endParaRPr>
          </a:p>
        </p:txBody>
      </p:sp>
      <p:sp>
        <p:nvSpPr>
          <p:cNvPr id="3" name="TextBox 2"/>
          <p:cNvSpPr txBox="1"/>
          <p:nvPr/>
        </p:nvSpPr>
        <p:spPr>
          <a:xfrm>
            <a:off x="1143000" y="1676400"/>
            <a:ext cx="5517232" cy="3323987"/>
          </a:xfrm>
          <a:prstGeom prst="rect">
            <a:avLst/>
          </a:prstGeom>
          <a:noFill/>
        </p:spPr>
        <p:txBody>
          <a:bodyPr numCol="1" rtlCol="0" wrap="square">
            <a:spAutoFit/>
          </a:bodyPr>
          <a:lstStyle/>
          <a:p>
            <a:pPr indent="-342900" marL="342900">
              <a:buFont typeface="Arial"/>
              <a:buChar char="•"/>
            </a:pPr>
            <a:r>
              <a:rPr dirty="0" lang="en-US" sz="2400"/>
              <a:t>Challenging texts</a:t>
            </a:r>
          </a:p>
          <a:p>
            <a:pPr indent="-342900" marL="342900">
              <a:buFont typeface="Arial"/>
              <a:buChar char="•"/>
            </a:pPr>
            <a:r>
              <a:rPr dirty="0" lang="en-US" sz="2400"/>
              <a:t>Close reading</a:t>
            </a:r>
          </a:p>
          <a:p>
            <a:pPr indent="-342900" marL="342900">
              <a:buFont typeface="Arial"/>
              <a:buChar char="•"/>
            </a:pPr>
            <a:r>
              <a:rPr dirty="0" lang="en-US" sz="2400"/>
              <a:t>Writing from sources</a:t>
            </a:r>
          </a:p>
          <a:p>
            <a:pPr indent="-342900" marL="342900">
              <a:buFont typeface="Arial"/>
              <a:buChar char="•"/>
            </a:pPr>
            <a:r>
              <a:rPr dirty="0" lang="en-US" sz="2400"/>
              <a:t>Informational text</a:t>
            </a:r>
          </a:p>
          <a:p>
            <a:pPr indent="-342900" marL="342900">
              <a:buFont typeface="Arial"/>
              <a:buChar char="•"/>
            </a:pPr>
            <a:r>
              <a:rPr dirty="0" lang="en-US" sz="2400"/>
              <a:t>Multiple texts</a:t>
            </a:r>
          </a:p>
          <a:p>
            <a:pPr indent="-342900" marL="342900">
              <a:buFont typeface="Arial"/>
              <a:buChar char="•"/>
            </a:pPr>
            <a:r>
              <a:rPr dirty="0" lang="en-US" sz="2400"/>
              <a:t>Argument</a:t>
            </a:r>
          </a:p>
          <a:p>
            <a:pPr indent="-342900" marL="342900">
              <a:buFont typeface="Arial"/>
              <a:buChar char="•"/>
            </a:pPr>
            <a:r>
              <a:rPr dirty="0" lang="en-US" sz="2400"/>
              <a:t>Embedded technology</a:t>
            </a:r>
          </a:p>
          <a:p>
            <a:pPr indent="-342900" marL="342900">
              <a:buFont typeface="Arial"/>
              <a:buChar char="•"/>
            </a:pPr>
            <a:r>
              <a:rPr dirty="0" lang="en-US" sz="2400"/>
              <a:t>Disciplinary literacy</a:t>
            </a:r>
          </a:p>
          <a:p>
            <a:endParaRPr dirty="0" lang="en-US"/>
          </a:p>
        </p:txBody>
      </p:sp>
    </p:spTree>
    <p:extLst>
      <p:ext uri="{BB962C8B-B14F-4D97-AF65-F5344CB8AC3E}">
        <p14:creationId xmlns:p14="http://schemas.microsoft.com/office/powerpoint/2010/main" xmlns="" val="983815950"/>
      </p:ext>
    </p:extLst>
  </p:cSld>
  <p:clrMapOvr>
    <a:masterClrMapping/>
  </p:clrMapOvr>
  <p:transition>
    <p:comb/>
  </p:transition>
  <p:timing>
    <p:tnLst>
      <p:par>
        <p:cTn dur="indefinite" id="1" nodeType="tmRoot" restart="never"/>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533400" y="428604"/>
            <a:ext cx="7010400" cy="1785937"/>
          </a:xfrm>
        </p:spPr>
        <p:txBody>
          <a:bodyPr numCol="1"/>
          <a:lstStyle/>
          <a:p>
            <a:pPr indent="0" marL="0">
              <a:buNone/>
            </a:pPr>
            <a:r>
              <a:rPr b="1" dirty="0" lang="en-US" smtClean="0" sz="3600">
                <a:solidFill>
                  <a:schemeClr val="bg1"/>
                </a:solidFill>
              </a:rPr>
              <a:t>Content Area Literacy</a:t>
            </a:r>
          </a:p>
          <a:p>
            <a:endParaRPr dirty="0" lang="en-US" sz="2400"/>
          </a:p>
          <a:p>
            <a:pPr>
              <a:buClrTx/>
              <a:buFont charset="2" typeface="Wingdings"/>
              <a:buChar char="§"/>
            </a:pPr>
            <a:r>
              <a:rPr dirty="0" lang="en-US" smtClean="0" sz="2400"/>
              <a:t>Content area literacy has long championed the idea of “every teacher a teacher of reading”</a:t>
            </a:r>
          </a:p>
          <a:p>
            <a:pPr>
              <a:buClrTx/>
              <a:buFont charset="2" typeface="Wingdings"/>
              <a:buChar char="§"/>
            </a:pPr>
            <a:r>
              <a:rPr dirty="0" lang="en-US" smtClean="0" sz="2400"/>
              <a:t>Basically, the approach emphasizes       teaching English Language Arts with        content texts   </a:t>
            </a:r>
            <a:endParaRPr b="1" dirty="0" lang="en-US" smtClean="0" sz="3600">
              <a:solidFill>
                <a:schemeClr val="bg1"/>
              </a:solidFill>
            </a:endParaRPr>
          </a:p>
          <a:p>
            <a:pPr indent="0" marL="0">
              <a:buNone/>
            </a:pPr>
            <a:endParaRPr b="1" dirty="0" lang="en-US" sz="3600">
              <a:solidFill>
                <a:schemeClr val="bg1"/>
              </a:solidFill>
            </a:endParaRPr>
          </a:p>
          <a:p>
            <a:pPr indent="0" marL="0">
              <a:buNone/>
            </a:pPr>
            <a:endParaRPr b="1" dirty="0" lang="en-US" smtClean="0" sz="3600">
              <a:solidFill>
                <a:schemeClr val="bg1"/>
              </a:solidFill>
            </a:endParaRPr>
          </a:p>
          <a:p>
            <a:pPr indent="0" marL="0">
              <a:buNone/>
            </a:pPr>
            <a:endParaRPr b="1" dirty="0" lang="en-US" sz="3600">
              <a:solidFill>
                <a:schemeClr val="bg1"/>
              </a:solidFill>
            </a:endParaRPr>
          </a:p>
        </p:txBody>
      </p:sp>
    </p:spTree>
    <p:extLst>
      <p:ext uri="{BB962C8B-B14F-4D97-AF65-F5344CB8AC3E}">
        <p14:creationId xmlns:p14="http://schemas.microsoft.com/office/powerpoint/2010/main" xmlns="" val="2841754414"/>
      </p:ext>
    </p:extLst>
  </p:cSld>
  <p:clrMapOvr>
    <a:masterClrMapping/>
  </p:clrMapOvr>
  <p:timing>
    <p:tnLst>
      <p:par>
        <p:cTn dur="indefinite" id="1" nodeType="tmRoot" restart="never"/>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391400" cy="1019195"/>
          </a:xfrm>
        </p:spPr>
        <p:txBody>
          <a:bodyPr numCol="1"/>
          <a:lstStyle/>
          <a:p>
            <a:pPr indent="0" marL="0">
              <a:buNone/>
            </a:pPr>
            <a:r>
              <a:rPr b="1" dirty="0" lang="en-US" smtClean="0" sz="3600">
                <a:solidFill>
                  <a:schemeClr val="bg1"/>
                </a:solidFill>
              </a:rPr>
              <a:t>Disciplinary Literacy</a:t>
            </a:r>
          </a:p>
          <a:p>
            <a:pPr indent="0" marL="0">
              <a:buNone/>
            </a:pPr>
            <a:endParaRPr b="1" dirty="0" lang="en-US" smtClean="0">
              <a:solidFill>
                <a:srgbClr val="0D0D0D"/>
              </a:solidFill>
            </a:endParaRPr>
          </a:p>
          <a:p>
            <a:pPr>
              <a:buClr>
                <a:schemeClr val="tx1"/>
              </a:buClr>
              <a:buFont charset="2" typeface="Wingdings"/>
              <a:buChar char="§"/>
            </a:pPr>
            <a:r>
              <a:rPr dirty="0" lang="en-US" smtClean="0" sz="2400"/>
              <a:t>Disciplinary Literacy is a completely different concept</a:t>
            </a:r>
          </a:p>
          <a:p>
            <a:pPr>
              <a:buClr>
                <a:schemeClr val="tx1"/>
              </a:buClr>
              <a:buFont charset="2" typeface="Wingdings"/>
              <a:buChar char="§"/>
            </a:pPr>
            <a:r>
              <a:rPr dirty="0" lang="en-US" smtClean="0" sz="2400"/>
              <a:t>It is not about bringing ELA standards,           methods, or approaches to the subject              area classroom</a:t>
            </a:r>
            <a:endParaRPr dirty="0" lang="en-US" sz="2400"/>
          </a:p>
          <a:p>
            <a:pPr>
              <a:buClr>
                <a:schemeClr val="tx1"/>
              </a:buClr>
              <a:buFont charset="2" typeface="Wingdings"/>
              <a:buChar char="§"/>
            </a:pPr>
            <a:r>
              <a:rPr dirty="0" lang="en-US" sz="2400"/>
              <a:t>Each discipline </a:t>
            </a:r>
            <a:r>
              <a:rPr dirty="0" lang="en-US" smtClean="0" sz="2400"/>
              <a:t>has </a:t>
            </a:r>
            <a:r>
              <a:rPr dirty="0" lang="en-US" sz="2400"/>
              <a:t>its own </a:t>
            </a:r>
            <a:r>
              <a:rPr dirty="0" lang="en-US" smtClean="0" sz="2400"/>
              <a:t>ways of                    using text to create, disseminate, and                  evaluate knowledge and it is this that the             new standards are asking us to teach</a:t>
            </a:r>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155872696"/>
      </p:ext>
    </p:extLst>
  </p:cSld>
  <p:clrMapOvr>
    <a:masterClrMapping/>
  </p:clrMapOvr>
  <p:timing>
    <p:tnLst>
      <p:par>
        <p:cTn dur="indefinite" id="1" nodeType="tmRoot" restart="never"/>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1066800" y="304800"/>
            <a:ext cx="4572000" cy="3276600"/>
          </a:xfrm>
        </p:spPr>
        <p:txBody>
          <a:bodyPr numCol="1"/>
          <a:lstStyle/>
          <a:p>
            <a:pPr indent="0" marL="0">
              <a:buNone/>
            </a:pPr>
            <a:r>
              <a:rPr dirty="0" lang="en-US" smtClean="0" sz="5400"/>
              <a:t>How do you conceptualize LDC? </a:t>
            </a:r>
          </a:p>
          <a:p>
            <a:pPr indent="0" marL="0">
              <a:buNone/>
            </a:pPr>
            <a:r>
              <a:rPr dirty="0" lang="en-US" smtClean="0" sz="5400"/>
              <a:t>What makes you think that?</a:t>
            </a:r>
            <a:endParaRPr dirty="0" lang="en-US" sz="5400"/>
          </a:p>
        </p:txBody>
      </p:sp>
    </p:spTree>
    <p:extLst>
      <p:ext uri="{BB962C8B-B14F-4D97-AF65-F5344CB8AC3E}">
        <p14:creationId xmlns:p14="http://schemas.microsoft.com/office/powerpoint/2010/main" xmlns="" val="2681170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391400" cy="1019195"/>
          </a:xfrm>
        </p:spPr>
        <p:txBody>
          <a:bodyPr numCol="1"/>
          <a:lstStyle/>
          <a:p>
            <a:pPr indent="0" marL="0">
              <a:buNone/>
            </a:pPr>
            <a:r>
              <a:rPr b="1" dirty="0" lang="en-US" smtClean="0" sz="3600">
                <a:solidFill>
                  <a:schemeClr val="bg1"/>
                </a:solidFill>
              </a:rPr>
              <a:t>Sources of Disciplinary Literacy</a:t>
            </a:r>
          </a:p>
          <a:p>
            <a:pPr indent="0" marL="0">
              <a:buNone/>
            </a:pPr>
            <a:endParaRPr b="1" dirty="0" lang="en-US" smtClean="0">
              <a:solidFill>
                <a:srgbClr val="0D0D0D"/>
              </a:solidFill>
            </a:endParaRPr>
          </a:p>
          <a:p>
            <a:r>
              <a:rPr dirty="0" lang="en-US" sz="2400"/>
              <a:t>Studies that compare expert readers with </a:t>
            </a:r>
            <a:endParaRPr dirty="0" lang="en-US" smtClean="0" sz="2400"/>
          </a:p>
          <a:p>
            <a:pPr indent="0" marL="0">
              <a:buNone/>
            </a:pPr>
            <a:r>
              <a:rPr dirty="0" lang="en-US" smtClean="0" sz="2400"/>
              <a:t>    novices </a:t>
            </a:r>
            <a:r>
              <a:rPr dirty="0" lang="en-US" sz="2400"/>
              <a:t>(</a:t>
            </a:r>
            <a:r>
              <a:rPr dirty="0" err="1" lang="en-US" sz="2400"/>
              <a:t>Bazerman</a:t>
            </a:r>
            <a:r>
              <a:rPr dirty="0" lang="en-US" sz="2400"/>
              <a:t>, 1985; </a:t>
            </a:r>
            <a:r>
              <a:rPr dirty="0" err="1" lang="en-US" sz="2400"/>
              <a:t>Geisler</a:t>
            </a:r>
            <a:r>
              <a:rPr dirty="0" lang="en-US" sz="2400"/>
              <a:t>, 1994; </a:t>
            </a:r>
            <a:endParaRPr dirty="0" lang="en-US" smtClean="0" sz="2400"/>
          </a:p>
          <a:p>
            <a:pPr indent="0" marL="0">
              <a:buNone/>
            </a:pPr>
            <a:r>
              <a:rPr dirty="0" lang="en-US" sz="2400"/>
              <a:t> </a:t>
            </a:r>
            <a:r>
              <a:rPr dirty="0" lang="en-US" smtClean="0" sz="2400"/>
              <a:t>   </a:t>
            </a:r>
            <a:r>
              <a:rPr dirty="0" err="1" lang="en-US" smtClean="0" sz="2400"/>
              <a:t>Wineburg</a:t>
            </a:r>
            <a:r>
              <a:rPr dirty="0" lang="en-US" sz="2400"/>
              <a:t>, </a:t>
            </a:r>
            <a:r>
              <a:rPr dirty="0" lang="en-US" smtClean="0" sz="2400"/>
              <a:t>1991</a:t>
            </a:r>
            <a:r>
              <a:rPr dirty="0" lang="en-US" sz="2400"/>
              <a:t>, etc.)</a:t>
            </a:r>
          </a:p>
          <a:p>
            <a:r>
              <a:rPr dirty="0" lang="en-US" sz="2400"/>
              <a:t>Functional linguistics analyses of </a:t>
            </a:r>
            <a:r>
              <a:rPr dirty="0" lang="en-US" smtClean="0" sz="2400"/>
              <a:t>the                        specialized literacy/language</a:t>
            </a:r>
          </a:p>
          <a:p>
            <a:pPr indent="0" marL="0">
              <a:buNone/>
            </a:pPr>
            <a:r>
              <a:rPr dirty="0" lang="en-US" sz="2400"/>
              <a:t> </a:t>
            </a:r>
            <a:r>
              <a:rPr dirty="0" lang="en-US" smtClean="0" sz="2400"/>
              <a:t>   practices used in the disciplines</a:t>
            </a:r>
          </a:p>
          <a:p>
            <a:pPr indent="0" marL="0">
              <a:buNone/>
            </a:pPr>
            <a:r>
              <a:rPr dirty="0" lang="en-US" sz="2400"/>
              <a:t> </a:t>
            </a:r>
            <a:r>
              <a:rPr dirty="0" lang="en-US" smtClean="0" sz="2400"/>
              <a:t>   (</a:t>
            </a:r>
            <a:r>
              <a:rPr dirty="0" lang="en-US" sz="2400"/>
              <a:t>Fang, 2004</a:t>
            </a:r>
            <a:r>
              <a:rPr dirty="0" lang="en-US" smtClean="0" sz="2400"/>
              <a:t>; </a:t>
            </a:r>
            <a:r>
              <a:rPr dirty="0" err="1" lang="en-US" smtClean="0" sz="2400"/>
              <a:t>Halliday</a:t>
            </a:r>
            <a:r>
              <a:rPr dirty="0" lang="en-US" sz="2400"/>
              <a:t>, 1998</a:t>
            </a:r>
            <a:r>
              <a:rPr dirty="0" lang="en-US" smtClean="0" sz="2400"/>
              <a:t>;</a:t>
            </a:r>
          </a:p>
          <a:p>
            <a:pPr indent="0" marL="0">
              <a:buNone/>
            </a:pPr>
            <a:r>
              <a:rPr dirty="0" lang="en-US" sz="2400"/>
              <a:t> </a:t>
            </a:r>
            <a:r>
              <a:rPr dirty="0" lang="en-US" smtClean="0" sz="2400"/>
              <a:t>   </a:t>
            </a:r>
            <a:r>
              <a:rPr dirty="0" err="1" lang="en-US" sz="2400"/>
              <a:t>Schleppegrell</a:t>
            </a:r>
            <a:r>
              <a:rPr dirty="0" lang="en-US" sz="2400"/>
              <a:t>, </a:t>
            </a:r>
            <a:r>
              <a:rPr dirty="0" lang="en-US" smtClean="0" sz="2400"/>
              <a:t>2004, etc.)</a:t>
            </a:r>
            <a:endParaRPr dirty="0" lang="en-US" sz="2400"/>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754694945"/>
      </p:ext>
    </p:extLst>
  </p:cSld>
  <p:clrMapOvr>
    <a:masterClrMapping/>
  </p:clrMapOvr>
  <p:timing>
    <p:tnLst>
      <p:par>
        <p:cTn dur="indefinite" id="1" nodeType="tmRoot" restart="never"/>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0" sz="quarter" type="body"/>
          </p:nvPr>
        </p:nvSpPr>
        <p:spPr>
          <a:xfrm>
            <a:off x="457200" y="428605"/>
            <a:ext cx="7391400" cy="1019195"/>
          </a:xfrm>
        </p:spPr>
        <p:txBody>
          <a:bodyPr numCol="1"/>
          <a:lstStyle/>
          <a:p>
            <a:pPr indent="0" marL="0">
              <a:buNone/>
            </a:pPr>
            <a:r>
              <a:rPr b="1" dirty="0" lang="en-US" smtClean="0" sz="3600">
                <a:solidFill>
                  <a:schemeClr val="bg1"/>
                </a:solidFill>
              </a:rPr>
              <a:t>Example of Expert Reader Study</a:t>
            </a:r>
          </a:p>
          <a:p>
            <a:pPr>
              <a:buClr>
                <a:schemeClr val="tx1"/>
              </a:buClr>
              <a:buFont charset="2" typeface="Wingdings"/>
              <a:buChar char="§"/>
            </a:pPr>
            <a:endParaRPr b="1" dirty="0" lang="en-US" smtClean="0" sz="2400"/>
          </a:p>
          <a:p>
            <a:pPr indent="0" marL="0">
              <a:buClr>
                <a:schemeClr val="tx1"/>
              </a:buClr>
              <a:buNone/>
            </a:pPr>
            <a:r>
              <a:rPr dirty="0" err="1" lang="en-US" smtClean="0" sz="2400"/>
              <a:t>Wineburg’s</a:t>
            </a:r>
            <a:r>
              <a:rPr dirty="0" lang="en-US" smtClean="0" sz="2400"/>
              <a:t> study of history reading:</a:t>
            </a:r>
            <a:endParaRPr dirty="0" lang="en-US" sz="2400"/>
          </a:p>
          <a:p>
            <a:pPr>
              <a:buClr>
                <a:schemeClr val="tx1"/>
              </a:buClr>
              <a:buFont charset="2" typeface="Wingdings"/>
              <a:buChar char="§"/>
            </a:pPr>
            <a:r>
              <a:rPr b="1" dirty="0" lang="en-US" smtClean="0" sz="2400"/>
              <a:t>Sourcing</a:t>
            </a:r>
            <a:r>
              <a:rPr b="1" dirty="0" lang="en-US" sz="2400"/>
              <a:t>: </a:t>
            </a:r>
            <a:r>
              <a:rPr dirty="0" lang="en-US" sz="2400"/>
              <a:t>considering the author and </a:t>
            </a:r>
            <a:r>
              <a:rPr dirty="0" lang="en-US" smtClean="0" sz="2400"/>
              <a:t>           author </a:t>
            </a:r>
            <a:r>
              <a:rPr dirty="0" lang="en-US" sz="2400"/>
              <a:t>perspective</a:t>
            </a:r>
          </a:p>
          <a:p>
            <a:pPr>
              <a:buClr>
                <a:schemeClr val="tx1"/>
              </a:buClr>
              <a:buFont charset="2" typeface="Wingdings"/>
              <a:buChar char="§"/>
            </a:pPr>
            <a:r>
              <a:rPr b="1" dirty="0" lang="en-US" sz="2400"/>
              <a:t>Contextualizing</a:t>
            </a:r>
            <a:r>
              <a:rPr dirty="0" lang="en-US" sz="2400"/>
              <a:t>: placing </a:t>
            </a:r>
            <a:r>
              <a:rPr dirty="0" lang="en-US" smtClean="0" sz="2400"/>
              <a:t>documents                </a:t>
            </a:r>
            <a:r>
              <a:rPr dirty="0" lang="en-US" sz="2400"/>
              <a:t>within </a:t>
            </a:r>
            <a:r>
              <a:rPr dirty="0" lang="en-US" smtClean="0" sz="2400"/>
              <a:t>their </a:t>
            </a:r>
            <a:r>
              <a:rPr dirty="0" lang="en-US" sz="2400"/>
              <a:t>historical period and place</a:t>
            </a:r>
          </a:p>
          <a:p>
            <a:pPr>
              <a:buClr>
                <a:schemeClr val="tx1"/>
              </a:buClr>
              <a:buFont charset="2" typeface="Wingdings"/>
              <a:buChar char="§"/>
            </a:pPr>
            <a:r>
              <a:rPr b="1" dirty="0" lang="en-US" sz="2400"/>
              <a:t>Corroboration:</a:t>
            </a:r>
            <a:r>
              <a:rPr dirty="0" lang="en-US" sz="2400"/>
              <a:t> evaluating information </a:t>
            </a:r>
            <a:r>
              <a:rPr dirty="0" lang="en-US" smtClean="0" sz="2400"/>
              <a:t>            across </a:t>
            </a:r>
            <a:r>
              <a:rPr dirty="0" lang="en-US" sz="2400"/>
              <a:t>sources </a:t>
            </a:r>
          </a:p>
          <a:p>
            <a:pPr>
              <a:buClr>
                <a:schemeClr val="tx1"/>
              </a:buClr>
              <a:buFont charset="2" typeface="Wingdings"/>
              <a:buChar char="§"/>
            </a:pPr>
            <a:endParaRPr dirty="0" lang="en-US" sz="2400">
              <a:solidFill>
                <a:schemeClr val="tx1">
                  <a:lumMod val="95000"/>
                  <a:lumOff val="5000"/>
                </a:schemeClr>
              </a:solidFill>
            </a:endParaRPr>
          </a:p>
          <a:p>
            <a:pPr indent="0" marL="0">
              <a:buNone/>
            </a:pPr>
            <a:r>
              <a:rPr b="1" dirty="0" lang="en-US" smtClean="0">
                <a:solidFill>
                  <a:schemeClr val="bg1"/>
                </a:solidFill>
              </a:rPr>
              <a:t> </a:t>
            </a:r>
            <a:endParaRPr b="1" dirty="0" lang="en-US">
              <a:solidFill>
                <a:schemeClr val="bg1"/>
              </a:solidFill>
            </a:endParaRPr>
          </a:p>
        </p:txBody>
      </p:sp>
    </p:spTree>
    <p:extLst>
      <p:ext uri="{BB962C8B-B14F-4D97-AF65-F5344CB8AC3E}">
        <p14:creationId xmlns:p14="http://schemas.microsoft.com/office/powerpoint/2010/main" xmlns="" val="3865500466"/>
      </p:ext>
    </p:extLst>
  </p:cSld>
  <p:clrMapOvr>
    <a:masterClrMapping/>
  </p:clrMapOvr>
  <p:timing>
    <p:tnLst>
      <p:par>
        <p:cTn dur="indefinite" id="1" nodeType="tmRoot" restart="never"/>
      </p:par>
    </p:tnLst>
  </p:timing>
</p:sld>
</file>

<file path=ppt/theme/theme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extraClrSchemeLst/>
</a:theme>
</file>

<file path=ppt/theme/theme2.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accent1="accent1" accent2="accent2" accent3="accent3" accent4="accent4" accent5="accent5" accent6="accent6" bg1="dk2" bg2="dk1" folHlink="folHlink" hlink="hlink" tx1="lt1" tx2="lt2"/>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accent1="accent1" accent2="accent2" accent3="accent3" accent4="accent4" accent5="accent5" accent6="accent6" bg1="dk2" bg2="dk1" folHlink="folHlink" hlink="hlink" tx1="lt1" tx2="lt2"/>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accent1="accent1" accent2="accent2" accent3="accent3" accent4="accent4" accent5="accent5" accent6="accent6" bg1="dk2" bg2="dk1" folHlink="folHlink" hlink="hlink" tx1="lt1" tx2="lt2"/>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accent1="accent1" accent2="accent2" accent3="accent3" accent4="accent4" accent5="accent5" accent6="accent6" bg1="dk2" bg2="dk1" folHlink="folHlink" hlink="hlink" tx1="lt1" tx2="lt2"/>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accent1="accent1" accent2="accent2" accent3="accent3" accent4="accent4" accent5="accent5" accent6="accent6" bg1="dk2" bg2="dk1" folHlink="folHlink" hlink="hlink" tx1="lt1" tx2="lt2"/>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accent1="accent1" accent2="accent2" accent3="accent3" accent4="accent4" accent5="accent5" accent6="accent6" bg1="dk2" bg2="dk1" folHlink="folHlink" hlink="hlink" tx1="lt1" tx2="lt2"/>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accent1="accent1" accent2="accent2" accent3="accent3" accent4="accent4" accent5="accent5" accent6="accent6" bg1="lt1" bg2="lt2" folHlink="folHlink" hlink="hlink" tx1="dk1" tx2="dk2"/>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accent1="accent1" accent2="accent2" accent3="accent3" accent4="accent4" accent5="accent5" accent6="accent6" bg1="lt1" bg2="lt2" folHlink="folHlink" hlink="hlink" tx1="dk1" tx2="dk2"/>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accent1="accent1" accent2="accent2" accent3="accent3" accent4="accent4" accent5="accent5" accent6="accent6" bg1="lt1" bg2="lt2" folHlink="folHlink" hlink="hlink" tx1="dk1" tx2="dk2"/>
    </a:extraClrScheme>
  </a:extraClrSchemeLst>
</a:theme>
</file>

<file path=docProps/app.xml><?xml version="1.0" encoding="utf-8"?>
<Properties xmlns="http://schemas.openxmlformats.org/officeDocument/2006/extended-properties" xmlns:vt="http://schemas.openxmlformats.org/officeDocument/2006/docPropsVTypes">
  <Template>Edge</Template>
  <Company>University of Illinois at Chicago</Company>
  <Words>3033</Words>
  <Paragraphs>321</Paragraphs>
  <Slides>37</Slides>
  <Notes>5</Notes>
  <TotalTime>1532</TotalTime>
  <HiddenSlides>0</HiddenSlides>
  <MMClips>0</MMClips>
  <ScaleCrop>false</ScaleCrop>
  <HeadingPairs>
    <vt:vector baseType="variant" size="6">
      <vt:variant>
        <vt:lpstr>Theme</vt:lpstr>
      </vt:variant>
      <vt:variant>
        <vt:i4>1</vt:i4>
      </vt:variant>
      <vt:variant>
        <vt:lpstr>Embedded OLE Servers</vt:lpstr>
      </vt:variant>
      <vt:variant>
        <vt:i4>1</vt:i4>
      </vt:variant>
      <vt:variant>
        <vt:lpstr>Slide Titles</vt:lpstr>
      </vt:variant>
      <vt:variant>
        <vt:i4>37</vt:i4>
      </vt:variant>
    </vt:vector>
  </HeadingPairs>
  <TitlesOfParts>
    <vt:vector baseType="lpstr" size="39">
      <vt:lpstr>Edge</vt:lpstr>
      <vt:lpstr>Microsoft Draw Drawing</vt:lpstr>
      <vt:lpstr>Slide 1</vt:lpstr>
      <vt:lpstr>Slide 2</vt:lpstr>
      <vt:lpstr>Slide 3</vt:lpstr>
      <vt:lpstr>Slide 4</vt:lpstr>
      <vt:lpstr>Slide 5</vt:lpstr>
      <vt:lpstr>Slide 6</vt:lpstr>
      <vt:lpstr>Slide 7</vt:lpstr>
      <vt:lpstr>Slide 8</vt:lpstr>
      <vt:lpstr>Chemistry Note-taking</vt:lpstr>
      <vt:lpstr>Slide 10</vt:lpstr>
      <vt:lpstr>Slide 11</vt:lpstr>
      <vt:lpstr>Slide 12</vt:lpstr>
      <vt:lpstr>Slide 13</vt:lpstr>
      <vt:lpstr>Slide 14</vt:lpstr>
      <vt:lpstr>Slide 15</vt:lpstr>
      <vt:lpstr>Character Change Chart</vt:lpstr>
      <vt:lpstr>History Events Chart</vt:lpstr>
      <vt:lpstr>Slide 18</vt:lpstr>
      <vt:lpstr>Slide 19</vt:lpstr>
      <vt:lpstr>Slide 20</vt:lpstr>
      <vt:lpstr>History Reading (Fang &amp; Schleppergrel)</vt:lpstr>
      <vt:lpstr>Slide 22</vt:lpstr>
      <vt:lpstr>Slide 23</vt:lpstr>
      <vt:lpstr>Slide 24</vt:lpstr>
      <vt:lpstr>Slide 25</vt:lpstr>
      <vt:lpstr>Slide 26</vt:lpstr>
      <vt:lpstr>Literacy in History/Social Studies</vt:lpstr>
      <vt:lpstr>Literacy in Science/Technical Subjects</vt:lpstr>
      <vt:lpstr>Literacy in Literature</vt:lpstr>
      <vt:lpstr>Slide 30</vt:lpstr>
      <vt:lpstr>Slide 31</vt:lpstr>
      <vt:lpstr>Slide 32</vt:lpstr>
      <vt:lpstr>Some History Literacy Resources</vt:lpstr>
      <vt:lpstr>Sam Wineburg, Daisy Martin, &amp; Chauncey Monte-Sano</vt:lpstr>
      <vt:lpstr>Thomas Foster</vt:lpstr>
      <vt:lpstr>Slide 36</vt:lpstr>
      <vt:lpstr>Slide 37</vt:lpstr>
    </vt:vector>
  </TitlesOfParts>
  <LinksUpToDate>false</LinksUpToDate>
  <SharedDoc>false</SharedDoc>
  <HyperlinksChanged>false</HyperlinksChanged>
  <Application>Microsoft Office PowerPoint</Application>
  <AppVersion>12.0000</AppVersion>
  <PresentationFormat>On-screen Show (4:3)</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2008-03-20T12:58:45Z</dcterms:created>
  <dc:creator>Timothy Shanahan</dc:creator>
  <cp:lastModifiedBy>Jeremy Richardson</cp:lastModifiedBy>
  <cp:lastPrinted>2014-10-14T23:10:59Z</cp:lastPrinted>
  <dcterms:modified xsi:type="dcterms:W3CDTF">2014-11-05T16:09:22Z</dcterms:modified>
  <cp:revision>112</cp:revision>
  <dc:title>Disciplinary Literacy for Adolescents:   Rethinking Content-Area Literacy</dc:title>
</cp:coreProperties>
</file>