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5" r:id="rId4"/>
    <p:sldId id="266" r:id="rId5"/>
    <p:sldId id="285" r:id="rId6"/>
    <p:sldId id="268" r:id="rId7"/>
    <p:sldId id="288" r:id="rId8"/>
    <p:sldId id="289" r:id="rId9"/>
    <p:sldId id="267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6" r:id="rId18"/>
    <p:sldId id="294" r:id="rId19"/>
    <p:sldId id="290" r:id="rId20"/>
    <p:sldId id="276" r:id="rId21"/>
    <p:sldId id="275" r:id="rId22"/>
    <p:sldId id="274" r:id="rId23"/>
    <p:sldId id="273" r:id="rId24"/>
    <p:sldId id="270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64" y="-8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83D36-DE3B-48F6-8BF6-0A130DCB0B56}" type="datetimeFigureOut">
              <a:rPr lang="en-US" smtClean="0">
                <a:solidFill>
                  <a:srgbClr val="DFDCB7"/>
                </a:solidFill>
              </a:rPr>
              <a:pPr/>
              <a:t>5/1/2012</a:t>
            </a:fld>
            <a:endParaRPr lang="en-US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45947-C9F1-4E34-AA12-B4675A0A48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907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83D36-DE3B-48F6-8BF6-0A130DCB0B56}" type="datetimeFigureOut">
              <a:rPr lang="en-US" smtClean="0">
                <a:solidFill>
                  <a:srgbClr val="DFDCB7"/>
                </a:solidFill>
              </a:rPr>
              <a:pPr/>
              <a:t>5/1/2012</a:t>
            </a:fld>
            <a:endParaRPr lang="en-US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45947-C9F1-4E34-AA12-B4675A0A48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646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83D36-DE3B-48F6-8BF6-0A130DCB0B56}" type="datetimeFigureOut">
              <a:rPr lang="en-US" smtClean="0">
                <a:solidFill>
                  <a:srgbClr val="DFDCB7"/>
                </a:solidFill>
              </a:rPr>
              <a:pPr/>
              <a:t>5/1/2012</a:t>
            </a:fld>
            <a:endParaRPr lang="en-US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45947-C9F1-4E34-AA12-B4675A0A48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316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83D36-DE3B-48F6-8BF6-0A130DCB0B56}" type="datetimeFigureOut">
              <a:rPr lang="en-US" smtClean="0">
                <a:solidFill>
                  <a:srgbClr val="DFDCB7"/>
                </a:solidFill>
              </a:rPr>
              <a:pPr/>
              <a:t>5/1/2012</a:t>
            </a:fld>
            <a:endParaRPr lang="en-US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45947-C9F1-4E34-AA12-B4675A0A48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033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83D36-DE3B-48F6-8BF6-0A130DCB0B56}" type="datetimeFigureOut">
              <a:rPr lang="en-US" smtClean="0">
                <a:solidFill>
                  <a:srgbClr val="DFDCB7"/>
                </a:solidFill>
              </a:rPr>
              <a:pPr/>
              <a:t>5/1/2012</a:t>
            </a:fld>
            <a:endParaRPr lang="en-US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45947-C9F1-4E34-AA12-B4675A0A48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799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83D36-DE3B-48F6-8BF6-0A130DCB0B56}" type="datetimeFigureOut">
              <a:rPr lang="en-US" smtClean="0">
                <a:solidFill>
                  <a:srgbClr val="DFDCB7"/>
                </a:solidFill>
              </a:rPr>
              <a:pPr/>
              <a:t>5/1/2012</a:t>
            </a:fld>
            <a:endParaRPr lang="en-US">
              <a:solidFill>
                <a:srgbClr val="DFDCB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45947-C9F1-4E34-AA12-B4675A0A48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454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83D36-DE3B-48F6-8BF6-0A130DCB0B56}" type="datetimeFigureOut">
              <a:rPr lang="en-US" smtClean="0">
                <a:solidFill>
                  <a:srgbClr val="DFDCB7"/>
                </a:solidFill>
              </a:rPr>
              <a:pPr/>
              <a:t>5/1/2012</a:t>
            </a:fld>
            <a:endParaRPr lang="en-US">
              <a:solidFill>
                <a:srgbClr val="DFDCB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45947-C9F1-4E34-AA12-B4675A0A48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106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83D36-DE3B-48F6-8BF6-0A130DCB0B56}" type="datetimeFigureOut">
              <a:rPr lang="en-US" smtClean="0">
                <a:solidFill>
                  <a:srgbClr val="DFDCB7"/>
                </a:solidFill>
              </a:rPr>
              <a:pPr/>
              <a:t>5/1/2012</a:t>
            </a:fld>
            <a:endParaRPr lang="en-US">
              <a:solidFill>
                <a:srgbClr val="DFDCB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45947-C9F1-4E34-AA12-B4675A0A48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793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83D36-DE3B-48F6-8BF6-0A130DCB0B56}" type="datetimeFigureOut">
              <a:rPr lang="en-US" smtClean="0">
                <a:solidFill>
                  <a:srgbClr val="DFDCB7"/>
                </a:solidFill>
              </a:rPr>
              <a:pPr/>
              <a:t>5/1/2012</a:t>
            </a:fld>
            <a:endParaRPr lang="en-US">
              <a:solidFill>
                <a:srgbClr val="DFDCB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45947-C9F1-4E34-AA12-B4675A0A48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10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83D36-DE3B-48F6-8BF6-0A130DCB0B56}" type="datetimeFigureOut">
              <a:rPr lang="en-US" smtClean="0">
                <a:solidFill>
                  <a:srgbClr val="DFDCB7"/>
                </a:solidFill>
              </a:rPr>
              <a:pPr/>
              <a:t>5/1/2012</a:t>
            </a:fld>
            <a:endParaRPr lang="en-US">
              <a:solidFill>
                <a:srgbClr val="DFDCB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45947-C9F1-4E34-AA12-B4675A0A48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240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83D36-DE3B-48F6-8BF6-0A130DCB0B56}" type="datetimeFigureOut">
              <a:rPr lang="en-US" smtClean="0">
                <a:solidFill>
                  <a:srgbClr val="DFDCB7"/>
                </a:solidFill>
              </a:rPr>
              <a:pPr/>
              <a:t>5/1/2012</a:t>
            </a:fld>
            <a:endParaRPr lang="en-US">
              <a:solidFill>
                <a:srgbClr val="DFDCB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245947-C9F1-4E34-AA12-B4675A0A48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357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4245947-C9F1-4E34-AA12-B4675A0A48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60C83D36-DE3B-48F6-8BF6-0A130DCB0B56}" type="datetimeFigureOut">
              <a:rPr lang="en-US" smtClean="0">
                <a:solidFill>
                  <a:srgbClr val="DFDCB7"/>
                </a:solidFill>
              </a:rPr>
              <a:pPr/>
              <a:t>5/1/2012</a:t>
            </a:fld>
            <a:endParaRPr lang="en-US">
              <a:solidFill>
                <a:srgbClr val="DFDC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80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docs.google.com/a/iu28.org/spreadsheet/viewform?formkey=dExITWN1T09POTRmLU8xSnlBVmR5LVE6MQ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wmf"/><Relationship Id="rId4" Type="http://schemas.openxmlformats.org/officeDocument/2006/relationships/image" Target="../media/image4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docs.google.com/a/iu28.org/spreadsheet/viewform?formkey=dElKaUZjVnc2TWMyamcwRno0VGs3elE6MQ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wmf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429000"/>
            <a:ext cx="2212258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295400"/>
            <a:ext cx="7543800" cy="2593975"/>
          </a:xfrm>
        </p:spPr>
        <p:txBody>
          <a:bodyPr/>
          <a:lstStyle/>
          <a:p>
            <a:r>
              <a:rPr lang="en-US" sz="7200" dirty="0" smtClean="0"/>
              <a:t>The Reflective Practitioner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4343400"/>
            <a:ext cx="6461760" cy="1066800"/>
          </a:xfrm>
        </p:spPr>
        <p:txBody>
          <a:bodyPr>
            <a:normAutofit/>
          </a:bodyPr>
          <a:lstStyle/>
          <a:p>
            <a:r>
              <a:rPr lang="en-US" sz="5400" i="1" dirty="0" smtClean="0"/>
              <a:t>PIIC Style</a:t>
            </a:r>
            <a:endParaRPr lang="en-US" sz="5400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0"/>
            <a:ext cx="1760677" cy="1505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46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609600"/>
            <a:ext cx="7620000" cy="1143000"/>
          </a:xfrm>
        </p:spPr>
        <p:txBody>
          <a:bodyPr/>
          <a:lstStyle/>
          <a:p>
            <a:r>
              <a:rPr lang="en-US" sz="4000" dirty="0" smtClean="0"/>
              <a:t>Promoting reflection through</a:t>
            </a:r>
            <a:br>
              <a:rPr lang="en-US" sz="4000" dirty="0" smtClean="0"/>
            </a:br>
            <a:r>
              <a:rPr lang="en-US" sz="4000" dirty="0" smtClean="0"/>
              <a:t>effective questioning.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819400"/>
            <a:ext cx="7620000" cy="35814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sz="3200" dirty="0" smtClean="0"/>
              <a:t>The questions should be designed to help the  person being coached to:</a:t>
            </a:r>
          </a:p>
          <a:p>
            <a:r>
              <a:rPr lang="en-US" sz="3200" dirty="0" smtClean="0"/>
              <a:t>Articulate the goal or outcome that is expected.</a:t>
            </a:r>
          </a:p>
          <a:p>
            <a:r>
              <a:rPr lang="en-US" sz="3200" dirty="0" smtClean="0"/>
              <a:t>Examine what has  already been done or the plan for accomplishing that goal.</a:t>
            </a:r>
          </a:p>
          <a:p>
            <a:r>
              <a:rPr lang="en-US" sz="3200" dirty="0" smtClean="0"/>
              <a:t>Evaluate the action or the plan to ensure it will lead to that outcome.</a:t>
            </a:r>
          </a:p>
          <a:p>
            <a:r>
              <a:rPr lang="en-US" sz="3200" dirty="0" smtClean="0"/>
              <a:t>Plan the next steps.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0"/>
            <a:ext cx="1760677" cy="1505353"/>
          </a:xfrm>
          <a:prstGeom prst="rect">
            <a:avLst/>
          </a:prstGeom>
        </p:spPr>
      </p:pic>
      <p:pic>
        <p:nvPicPr>
          <p:cNvPr id="7" name="Picture 2" descr="C:\Users\J Gabborin\AppData\Local\Microsoft\Windows\Temporary Internet Files\Content.IE5\LQWGTP7X\MC900072674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02506"/>
            <a:ext cx="647700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751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609600"/>
            <a:ext cx="7620000" cy="1143000"/>
          </a:xfrm>
        </p:spPr>
        <p:txBody>
          <a:bodyPr/>
          <a:lstStyle/>
          <a:p>
            <a:r>
              <a:rPr lang="en-US" sz="4000" dirty="0" smtClean="0"/>
              <a:t>Promoting reflection through</a:t>
            </a:r>
            <a:br>
              <a:rPr lang="en-US" sz="4000" dirty="0" smtClean="0"/>
            </a:br>
            <a:r>
              <a:rPr lang="en-US" sz="4000" dirty="0" smtClean="0"/>
              <a:t>effective questioning.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819400"/>
            <a:ext cx="7620000" cy="3581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/>
              <a:t>To be most effective questions should:</a:t>
            </a:r>
          </a:p>
          <a:p>
            <a:r>
              <a:rPr lang="en-US" sz="3200" dirty="0" smtClean="0"/>
              <a:t>Be open ended.</a:t>
            </a:r>
          </a:p>
          <a:p>
            <a:r>
              <a:rPr lang="en-US" sz="3200" dirty="0" smtClean="0"/>
              <a:t>Be non-judgmental.</a:t>
            </a:r>
          </a:p>
          <a:p>
            <a:r>
              <a:rPr lang="en-US" sz="3200" dirty="0" smtClean="0"/>
              <a:t>Be simple, short and specific.</a:t>
            </a:r>
          </a:p>
          <a:p>
            <a:r>
              <a:rPr lang="en-US" sz="3200" dirty="0" smtClean="0"/>
              <a:t>Reflect the language of the person being coached.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0"/>
            <a:ext cx="1760677" cy="1505353"/>
          </a:xfrm>
          <a:prstGeom prst="rect">
            <a:avLst/>
          </a:prstGeom>
        </p:spPr>
      </p:pic>
      <p:pic>
        <p:nvPicPr>
          <p:cNvPr id="7" name="Picture 2" descr="C:\Users\J Gabborin\AppData\Local\Microsoft\Windows\Temporary Internet Files\Content.IE5\LQWGTP7X\MC900072674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02506"/>
            <a:ext cx="647700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751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609600"/>
            <a:ext cx="7620000" cy="1143000"/>
          </a:xfrm>
        </p:spPr>
        <p:txBody>
          <a:bodyPr/>
          <a:lstStyle/>
          <a:p>
            <a:r>
              <a:rPr lang="en-US" sz="4000" dirty="0" smtClean="0"/>
              <a:t>Promoting reflection through</a:t>
            </a:r>
            <a:br>
              <a:rPr lang="en-US" sz="4000" dirty="0" smtClean="0"/>
            </a:br>
            <a:r>
              <a:rPr lang="en-US" sz="4000" dirty="0" smtClean="0"/>
              <a:t>effective questioning.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133600"/>
            <a:ext cx="7620000" cy="42672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3200" dirty="0" smtClean="0"/>
              <a:t>Open ended questions require more than a “Yes”, “No”, or other simple answer.</a:t>
            </a:r>
          </a:p>
          <a:p>
            <a:pPr>
              <a:buNone/>
            </a:pPr>
            <a:endParaRPr lang="en-US" sz="3200" dirty="0" smtClean="0"/>
          </a:p>
          <a:p>
            <a:pPr>
              <a:buNone/>
            </a:pPr>
            <a:r>
              <a:rPr lang="en-US" sz="3200" dirty="0" smtClean="0"/>
              <a:t>If you do not get the information you want with a general question be more specific, “What happened when you……?” </a:t>
            </a:r>
          </a:p>
          <a:p>
            <a:pPr>
              <a:buNone/>
            </a:pPr>
            <a:endParaRPr lang="en-US" sz="3200" dirty="0" smtClean="0"/>
          </a:p>
          <a:p>
            <a:pPr>
              <a:buNone/>
            </a:pPr>
            <a:r>
              <a:rPr lang="en-US" sz="3200" dirty="0" smtClean="0"/>
              <a:t>You can always follow up with “Why do you think…. ?” or “How…..?”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0"/>
            <a:ext cx="1760677" cy="1505353"/>
          </a:xfrm>
          <a:prstGeom prst="rect">
            <a:avLst/>
          </a:prstGeom>
        </p:spPr>
      </p:pic>
      <p:pic>
        <p:nvPicPr>
          <p:cNvPr id="7" name="Picture 2" descr="C:\Users\J Gabborin\AppData\Local\Microsoft\Windows\Temporary Internet Files\Content.IE5\LQWGTP7X\MC900072674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02506"/>
            <a:ext cx="647700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751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609600"/>
            <a:ext cx="7620000" cy="1143000"/>
          </a:xfrm>
        </p:spPr>
        <p:txBody>
          <a:bodyPr/>
          <a:lstStyle/>
          <a:p>
            <a:r>
              <a:rPr lang="en-US" sz="4000" dirty="0" smtClean="0"/>
              <a:t>Promoting reflection through</a:t>
            </a:r>
            <a:br>
              <a:rPr lang="en-US" sz="4000" dirty="0" smtClean="0"/>
            </a:br>
            <a:r>
              <a:rPr lang="en-US" sz="4000" dirty="0" smtClean="0"/>
              <a:t>effective questioning.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988256"/>
            <a:ext cx="7620000" cy="4412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/>
              <a:t>Non-judgmental questions reflect a neutral observation by coach.</a:t>
            </a:r>
          </a:p>
          <a:p>
            <a:pPr>
              <a:buNone/>
            </a:pPr>
            <a:endParaRPr lang="en-US" sz="3200" dirty="0" smtClean="0"/>
          </a:p>
          <a:p>
            <a:pPr>
              <a:buNone/>
            </a:pPr>
            <a:r>
              <a:rPr lang="en-US" sz="3200" dirty="0" smtClean="0"/>
              <a:t>They do not infer a right or wrong answer.</a:t>
            </a:r>
          </a:p>
          <a:p>
            <a:pPr>
              <a:buNone/>
            </a:pPr>
            <a:endParaRPr lang="en-US" sz="3200" dirty="0" smtClean="0"/>
          </a:p>
          <a:p>
            <a:pPr>
              <a:buNone/>
            </a:pPr>
            <a:r>
              <a:rPr lang="en-US" sz="3200" dirty="0" smtClean="0"/>
              <a:t>Are delivered in a neutral tone of voice and body language.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0"/>
            <a:ext cx="1760677" cy="1505353"/>
          </a:xfrm>
          <a:prstGeom prst="rect">
            <a:avLst/>
          </a:prstGeom>
        </p:spPr>
      </p:pic>
      <p:pic>
        <p:nvPicPr>
          <p:cNvPr id="7" name="Picture 2" descr="C:\Users\J Gabborin\AppData\Local\Microsoft\Windows\Temporary Internet Files\Content.IE5\LQWGTP7X\MC900072674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02506"/>
            <a:ext cx="647700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751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609600"/>
            <a:ext cx="7620000" cy="1143000"/>
          </a:xfrm>
        </p:spPr>
        <p:txBody>
          <a:bodyPr/>
          <a:lstStyle/>
          <a:p>
            <a:r>
              <a:rPr lang="en-US" sz="4000" dirty="0" smtClean="0"/>
              <a:t>Promoting reflection through</a:t>
            </a:r>
            <a:br>
              <a:rPr lang="en-US" sz="4000" dirty="0" smtClean="0"/>
            </a:br>
            <a:r>
              <a:rPr lang="en-US" sz="4000" dirty="0" smtClean="0"/>
              <a:t>effective questioning.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362200"/>
            <a:ext cx="7620000" cy="4038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/>
              <a:t>Long, complex questions confuse the person being coached and complicate the coaching process.</a:t>
            </a:r>
          </a:p>
          <a:p>
            <a:pPr>
              <a:buNone/>
            </a:pPr>
            <a:endParaRPr lang="en-US" sz="3200" dirty="0" smtClean="0"/>
          </a:p>
          <a:p>
            <a:pPr>
              <a:buNone/>
            </a:pPr>
            <a:r>
              <a:rPr lang="en-US" sz="3200" dirty="0" smtClean="0"/>
              <a:t>Short, simple, specific, well-structured questions can be extremely powerful and encourage self evaluation.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0"/>
            <a:ext cx="1760677" cy="1505353"/>
          </a:xfrm>
          <a:prstGeom prst="rect">
            <a:avLst/>
          </a:prstGeom>
        </p:spPr>
      </p:pic>
      <p:pic>
        <p:nvPicPr>
          <p:cNvPr id="7" name="Picture 2" descr="C:\Users\J Gabborin\AppData\Local\Microsoft\Windows\Temporary Internet Files\Content.IE5\LQWGTP7X\MC900072674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02506"/>
            <a:ext cx="647700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751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609600"/>
            <a:ext cx="7620000" cy="1143000"/>
          </a:xfrm>
        </p:spPr>
        <p:txBody>
          <a:bodyPr/>
          <a:lstStyle/>
          <a:p>
            <a:r>
              <a:rPr lang="en-US" sz="4000" dirty="0" smtClean="0"/>
              <a:t>Promoting reflection through</a:t>
            </a:r>
            <a:br>
              <a:rPr lang="en-US" sz="4000" dirty="0" smtClean="0"/>
            </a:br>
            <a:r>
              <a:rPr lang="en-US" sz="4000" dirty="0" smtClean="0"/>
              <a:t>effective questioning.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209800"/>
            <a:ext cx="7620000" cy="4191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/>
              <a:t>Listen carefully to the language used in the environment.  Using different language can render your questions “un-hearable.”</a:t>
            </a:r>
          </a:p>
          <a:p>
            <a:pPr>
              <a:buNone/>
            </a:pPr>
            <a:r>
              <a:rPr lang="en-US" sz="3200" dirty="0" smtClean="0"/>
              <a:t> </a:t>
            </a:r>
          </a:p>
          <a:p>
            <a:pPr>
              <a:buNone/>
            </a:pPr>
            <a:r>
              <a:rPr lang="en-US" sz="3200" dirty="0" smtClean="0"/>
              <a:t>Using familiar language can help the person being coached connect to the question.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0"/>
            <a:ext cx="1760677" cy="1505353"/>
          </a:xfrm>
          <a:prstGeom prst="rect">
            <a:avLst/>
          </a:prstGeom>
        </p:spPr>
      </p:pic>
      <p:pic>
        <p:nvPicPr>
          <p:cNvPr id="7" name="Picture 2" descr="C:\Users\J Gabborin\AppData\Local\Microsoft\Windows\Temporary Internet Files\Content.IE5\LQWGTP7X\MC900072674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02506"/>
            <a:ext cx="647700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751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609600"/>
            <a:ext cx="7620000" cy="1143000"/>
          </a:xfrm>
        </p:spPr>
        <p:txBody>
          <a:bodyPr/>
          <a:lstStyle/>
          <a:p>
            <a:r>
              <a:rPr lang="en-US" sz="4000" dirty="0" smtClean="0"/>
              <a:t>Promoting reflection through</a:t>
            </a:r>
            <a:br>
              <a:rPr lang="en-US" sz="4000" dirty="0" smtClean="0"/>
            </a:br>
            <a:r>
              <a:rPr lang="en-US" sz="4000" dirty="0" smtClean="0"/>
              <a:t>effective questioning.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590800"/>
            <a:ext cx="7620000" cy="3810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4000" b="1" i="1" dirty="0" smtClean="0"/>
              <a:t>LISTEN</a:t>
            </a:r>
            <a:r>
              <a:rPr lang="en-US" sz="3200" dirty="0" smtClean="0"/>
              <a:t> to the answers to your questions. </a:t>
            </a:r>
          </a:p>
          <a:p>
            <a:pPr>
              <a:buNone/>
            </a:pPr>
            <a:endParaRPr lang="en-US" sz="3200" dirty="0" smtClean="0"/>
          </a:p>
          <a:p>
            <a:pPr>
              <a:buNone/>
            </a:pPr>
            <a:r>
              <a:rPr lang="en-US" sz="3200" dirty="0" smtClean="0"/>
              <a:t>Don’t be guilty of formulating the next question without paying attention to the answer to the first question.  You will miss the opportunity for great follow-up inquiries.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0"/>
            <a:ext cx="1760677" cy="1505353"/>
          </a:xfrm>
          <a:prstGeom prst="rect">
            <a:avLst/>
          </a:prstGeom>
        </p:spPr>
      </p:pic>
      <p:pic>
        <p:nvPicPr>
          <p:cNvPr id="7" name="Picture 2" descr="C:\Users\J Gabborin\AppData\Local\Microsoft\Windows\Temporary Internet Files\Content.IE5\LQWGTP7X\MC900072674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02506"/>
            <a:ext cx="647700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751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609600"/>
            <a:ext cx="7620000" cy="1143000"/>
          </a:xfrm>
        </p:spPr>
        <p:txBody>
          <a:bodyPr/>
          <a:lstStyle/>
          <a:p>
            <a:r>
              <a:rPr lang="en-US" sz="4000" dirty="0" smtClean="0"/>
              <a:t>Reflective Questions</a:t>
            </a:r>
            <a:endParaRPr lang="en-US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819400"/>
            <a:ext cx="7620000" cy="3581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b="1" i="1" dirty="0" smtClean="0"/>
              <a:t>At your table: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3600" dirty="0" smtClean="0"/>
              <a:t>What are 3 questions you could ask, as a coach, to help Holly deepen her reflection?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0"/>
            <a:ext cx="1760677" cy="1505353"/>
          </a:xfrm>
          <a:prstGeom prst="rect">
            <a:avLst/>
          </a:prstGeom>
        </p:spPr>
      </p:pic>
      <p:pic>
        <p:nvPicPr>
          <p:cNvPr id="7" name="Picture 2" descr="C:\Users\J Gabborin\AppData\Local\Microsoft\Windows\Temporary Internet Files\Content.IE5\LQWGTP7X\MC900072674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02506"/>
            <a:ext cx="647700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220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609600"/>
            <a:ext cx="7620000" cy="1143000"/>
          </a:xfrm>
        </p:spPr>
        <p:txBody>
          <a:bodyPr/>
          <a:lstStyle/>
          <a:p>
            <a:r>
              <a:rPr lang="en-US" sz="4000" dirty="0" smtClean="0"/>
              <a:t>Coaching Scenarios</a:t>
            </a:r>
            <a:endParaRPr lang="en-US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819400"/>
            <a:ext cx="7620000" cy="3581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Each table will receive a scenario</a:t>
            </a:r>
          </a:p>
          <a:p>
            <a:r>
              <a:rPr lang="en-US" sz="3200" dirty="0" smtClean="0"/>
              <a:t>Choose a</a:t>
            </a:r>
          </a:p>
          <a:p>
            <a:pPr lvl="1"/>
            <a:r>
              <a:rPr lang="en-US" sz="3000" dirty="0" smtClean="0"/>
              <a:t>Time keeper</a:t>
            </a:r>
          </a:p>
          <a:p>
            <a:pPr lvl="1"/>
            <a:r>
              <a:rPr lang="en-US" sz="3000" dirty="0" smtClean="0"/>
              <a:t>Recorder</a:t>
            </a:r>
          </a:p>
          <a:p>
            <a:pPr lvl="1"/>
            <a:r>
              <a:rPr lang="en-US" sz="3000" dirty="0" smtClean="0"/>
              <a:t>Reporter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0"/>
            <a:ext cx="1760677" cy="1505353"/>
          </a:xfrm>
          <a:prstGeom prst="rect">
            <a:avLst/>
          </a:prstGeom>
        </p:spPr>
      </p:pic>
      <p:pic>
        <p:nvPicPr>
          <p:cNvPr id="7" name="Picture 2" descr="C:\Users\J Gabborin\AppData\Local\Microsoft\Windows\Temporary Internet Files\Content.IE5\LQWGTP7X\MC900072674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02506"/>
            <a:ext cx="647700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807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609600"/>
            <a:ext cx="7620000" cy="1143000"/>
          </a:xfrm>
        </p:spPr>
        <p:txBody>
          <a:bodyPr/>
          <a:lstStyle/>
          <a:p>
            <a:r>
              <a:rPr lang="en-US" sz="4000" dirty="0" smtClean="0"/>
              <a:t>Coaching Scenarios</a:t>
            </a:r>
            <a:endParaRPr lang="en-US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819400"/>
            <a:ext cx="7620000" cy="3581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Read the scenario from a </a:t>
            </a:r>
            <a:r>
              <a:rPr lang="en-US" sz="3200" b="1" i="1" dirty="0" smtClean="0"/>
              <a:t>coach’s</a:t>
            </a:r>
            <a:r>
              <a:rPr lang="en-US" sz="3200" dirty="0" smtClean="0"/>
              <a:t> point of view.</a:t>
            </a:r>
          </a:p>
          <a:p>
            <a:r>
              <a:rPr lang="en-US" sz="3200" dirty="0" smtClean="0"/>
              <a:t>As a group, complete the template.</a:t>
            </a:r>
          </a:p>
          <a:p>
            <a:r>
              <a:rPr lang="en-US" sz="3200" dirty="0" smtClean="0"/>
              <a:t>Be prepared to report out if your scenario is chosen.</a:t>
            </a:r>
          </a:p>
          <a:p>
            <a:r>
              <a:rPr lang="en-US" sz="3200" dirty="0" smtClean="0"/>
              <a:t>Debriefing 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0"/>
            <a:ext cx="1760677" cy="1505353"/>
          </a:xfrm>
          <a:prstGeom prst="rect">
            <a:avLst/>
          </a:prstGeom>
        </p:spPr>
      </p:pic>
      <p:pic>
        <p:nvPicPr>
          <p:cNvPr id="7" name="Picture 2" descr="C:\Users\J Gabborin\AppData\Local\Microsoft\Windows\Temporary Internet Files\Content.IE5\LQWGTP7X\MC900072674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02506"/>
            <a:ext cx="647700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528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609600"/>
            <a:ext cx="7620000" cy="1143000"/>
          </a:xfrm>
        </p:spPr>
        <p:txBody>
          <a:bodyPr/>
          <a:lstStyle/>
          <a:p>
            <a:r>
              <a:rPr lang="en-US" sz="5400" dirty="0" smtClean="0"/>
              <a:t>Please Do Now</a:t>
            </a:r>
            <a:endParaRPr lang="en-US" sz="5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209800"/>
            <a:ext cx="7620000" cy="4191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When using                                    :</a:t>
            </a:r>
          </a:p>
          <a:p>
            <a:endParaRPr lang="en-US" sz="3200" dirty="0" smtClean="0"/>
          </a:p>
          <a:p>
            <a:pPr lvl="1"/>
            <a:r>
              <a:rPr lang="en-US" sz="3000" dirty="0" smtClean="0"/>
              <a:t>What do you find the easiest?</a:t>
            </a:r>
          </a:p>
          <a:p>
            <a:pPr lvl="1"/>
            <a:endParaRPr lang="en-US" sz="3000" dirty="0" smtClean="0"/>
          </a:p>
          <a:p>
            <a:pPr lvl="1"/>
            <a:r>
              <a:rPr lang="en-US" sz="3000" dirty="0" smtClean="0"/>
              <a:t>What do you struggle with?</a:t>
            </a:r>
          </a:p>
          <a:p>
            <a:pPr lvl="1"/>
            <a:endParaRPr lang="en-US" sz="3000" dirty="0"/>
          </a:p>
          <a:p>
            <a:pPr lvl="1"/>
            <a:r>
              <a:rPr lang="en-US" sz="3200" dirty="0" smtClean="0">
                <a:hlinkClick r:id="rId2"/>
              </a:rPr>
              <a:t>Please Do Now - Online Form</a:t>
            </a:r>
            <a:endParaRPr lang="en-US" sz="3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0"/>
            <a:ext cx="1760677" cy="1505353"/>
          </a:xfrm>
          <a:prstGeom prst="rect">
            <a:avLst/>
          </a:prstGeom>
        </p:spPr>
      </p:pic>
      <p:pic>
        <p:nvPicPr>
          <p:cNvPr id="1026" name="Picture 2" descr="C:\Users\J Gabborin\AppData\Local\Microsoft\Windows\Temporary Internet Files\Content.IE5\LQWGTP7X\MC900072674[1]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02506"/>
            <a:ext cx="647700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2819400" y="2220854"/>
            <a:ext cx="340253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i="1" cap="all" spc="0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REFLECTIVE PRACTICE</a:t>
            </a:r>
            <a:endParaRPr lang="en-US" sz="2800" b="1" cap="all" spc="0" dirty="0">
              <a:ln w="0">
                <a:solidFill>
                  <a:schemeClr val="tx1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" name="Picture 2" descr="C:\Users\J Gabborin\AppData\Local\Microsoft\Windows\Temporary Internet Files\Content.IE5\117NU59R\MC900442094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5257800"/>
            <a:ext cx="1851025" cy="113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777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609600"/>
            <a:ext cx="7620000" cy="1143000"/>
          </a:xfrm>
        </p:spPr>
        <p:txBody>
          <a:bodyPr/>
          <a:lstStyle/>
          <a:p>
            <a:r>
              <a:rPr lang="en-US" sz="5400" dirty="0" smtClean="0"/>
              <a:t>Scenario 1</a:t>
            </a:r>
            <a:endParaRPr lang="en-US" sz="5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2209800"/>
            <a:ext cx="8001000" cy="4191000"/>
          </a:xfrm>
        </p:spPr>
        <p:txBody>
          <a:bodyPr>
            <a:normAutofit fontScale="77500" lnSpcReduction="20000"/>
          </a:bodyPr>
          <a:lstStyle/>
          <a:p>
            <a:pPr marL="114300" indent="0">
              <a:buNone/>
            </a:pPr>
            <a:r>
              <a:rPr lang="en-US" sz="3200" dirty="0" smtClean="0"/>
              <a:t>Colin the </a:t>
            </a:r>
            <a:r>
              <a:rPr lang="en-US" sz="3200" dirty="0"/>
              <a:t>coach has been working with a high school social studies teacher who has been somewhat reluctant to engage in the BDA process.  The teacher had given his junior social studies class an assignment to create a book to read to fourth grade students on some aspect of Franklin D Roosevelt’s presidency.  </a:t>
            </a:r>
            <a:endParaRPr lang="en-US" sz="3200" dirty="0" smtClean="0"/>
          </a:p>
          <a:p>
            <a:pPr marL="114300" indent="0">
              <a:buNone/>
            </a:pPr>
            <a:r>
              <a:rPr lang="en-US" sz="3200" dirty="0" smtClean="0"/>
              <a:t>The </a:t>
            </a:r>
            <a:r>
              <a:rPr lang="en-US" sz="3200" dirty="0"/>
              <a:t>day before the teacher is to take his students to the fourth grade to read their stories, he contacts </a:t>
            </a:r>
            <a:r>
              <a:rPr lang="en-US" sz="3200" dirty="0" smtClean="0"/>
              <a:t>Colin </a:t>
            </a:r>
            <a:r>
              <a:rPr lang="en-US" sz="3200" dirty="0"/>
              <a:t>and asks </a:t>
            </a:r>
            <a:r>
              <a:rPr lang="en-US" sz="3200" dirty="0" smtClean="0"/>
              <a:t>him </a:t>
            </a:r>
            <a:r>
              <a:rPr lang="en-US" sz="3200" dirty="0"/>
              <a:t>how he should prepare his students for their trip to the elementary school.</a:t>
            </a:r>
          </a:p>
          <a:p>
            <a:pPr marL="114300" indent="0">
              <a:buNone/>
            </a:pPr>
            <a:r>
              <a:rPr lang="en-US" sz="3200" dirty="0" smtClean="0"/>
              <a:t>Colin </a:t>
            </a:r>
            <a:r>
              <a:rPr lang="en-US" sz="3200" dirty="0"/>
              <a:t>has not been part of this project, what should he do?</a:t>
            </a:r>
          </a:p>
          <a:p>
            <a:pPr marL="114300" indent="0">
              <a:buNone/>
            </a:pP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0"/>
            <a:ext cx="1760677" cy="1505353"/>
          </a:xfrm>
          <a:prstGeom prst="rect">
            <a:avLst/>
          </a:prstGeom>
        </p:spPr>
      </p:pic>
      <p:pic>
        <p:nvPicPr>
          <p:cNvPr id="7" name="Picture 2" descr="C:\Users\J Gabborin\AppData\Local\Microsoft\Windows\Temporary Internet Files\Content.IE5\LQWGTP7X\MC900072674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02506"/>
            <a:ext cx="647700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899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609600"/>
            <a:ext cx="7620000" cy="1143000"/>
          </a:xfrm>
        </p:spPr>
        <p:txBody>
          <a:bodyPr/>
          <a:lstStyle/>
          <a:p>
            <a:r>
              <a:rPr lang="en-US" sz="5400" dirty="0" smtClean="0"/>
              <a:t>Scenario 2</a:t>
            </a:r>
            <a:endParaRPr lang="en-US" sz="5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2209800"/>
            <a:ext cx="8001000" cy="4191000"/>
          </a:xfrm>
        </p:spPr>
        <p:txBody>
          <a:bodyPr>
            <a:normAutofit fontScale="85000" lnSpcReduction="10000"/>
          </a:bodyPr>
          <a:lstStyle/>
          <a:p>
            <a:pPr marL="114300" indent="0">
              <a:buNone/>
            </a:pPr>
            <a:r>
              <a:rPr lang="en-US" sz="3200" dirty="0"/>
              <a:t>Mark is working with a bright, energetic, young teacher named Anthony. Anthony appreciates having an instructional coach and frequently requests that </a:t>
            </a:r>
            <a:r>
              <a:rPr lang="en-US" sz="3200" dirty="0" smtClean="0"/>
              <a:t>Mark visits </a:t>
            </a:r>
            <a:r>
              <a:rPr lang="en-US" sz="3200" dirty="0"/>
              <a:t>his classroom as part of the BDA cycle.  </a:t>
            </a:r>
            <a:endParaRPr lang="en-US" sz="3200" dirty="0" smtClean="0"/>
          </a:p>
          <a:p>
            <a:pPr marL="114300" indent="0">
              <a:buNone/>
            </a:pPr>
            <a:r>
              <a:rPr lang="en-US" sz="3200" dirty="0" smtClean="0"/>
              <a:t>Mark uses </a:t>
            </a:r>
            <a:r>
              <a:rPr lang="en-US" sz="3200" dirty="0"/>
              <a:t>questioning to have Anthony reflect on his own practice. Anthony, however, is not secure, and constantly asks Mark, “How am I doing?” </a:t>
            </a:r>
            <a:endParaRPr lang="en-US" sz="3200" dirty="0" smtClean="0"/>
          </a:p>
          <a:p>
            <a:pPr marL="114300" indent="0">
              <a:buNone/>
            </a:pPr>
            <a:r>
              <a:rPr lang="en-US" sz="3200" dirty="0" smtClean="0"/>
              <a:t>How </a:t>
            </a:r>
            <a:r>
              <a:rPr lang="en-US" sz="3200" dirty="0"/>
              <a:t>can Mark help Anthony become a more reflective and less dependent practitioner</a:t>
            </a:r>
            <a:r>
              <a:rPr lang="en-US" sz="3200" dirty="0" smtClean="0"/>
              <a:t>?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0"/>
            <a:ext cx="1760677" cy="1505353"/>
          </a:xfrm>
          <a:prstGeom prst="rect">
            <a:avLst/>
          </a:prstGeom>
        </p:spPr>
      </p:pic>
      <p:pic>
        <p:nvPicPr>
          <p:cNvPr id="7" name="Picture 2" descr="C:\Users\J Gabborin\AppData\Local\Microsoft\Windows\Temporary Internet Files\Content.IE5\LQWGTP7X\MC900072674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02506"/>
            <a:ext cx="647700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32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609600"/>
            <a:ext cx="7620000" cy="1143000"/>
          </a:xfrm>
        </p:spPr>
        <p:txBody>
          <a:bodyPr/>
          <a:lstStyle/>
          <a:p>
            <a:r>
              <a:rPr lang="en-US" sz="5400" dirty="0" smtClean="0"/>
              <a:t>Scenario 3</a:t>
            </a:r>
            <a:endParaRPr lang="en-US" sz="5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2209800"/>
            <a:ext cx="8001000" cy="4191000"/>
          </a:xfrm>
        </p:spPr>
        <p:txBody>
          <a:bodyPr>
            <a:normAutofit fontScale="85000" lnSpcReduction="10000"/>
          </a:bodyPr>
          <a:lstStyle/>
          <a:p>
            <a:pPr marL="114300" indent="0">
              <a:buNone/>
            </a:pPr>
            <a:r>
              <a:rPr lang="en-US" sz="3200" dirty="0"/>
              <a:t>Dave, a secondary instructional coach, recently provided the science department with a professional development on incorporating literacy strategies into their lessons. </a:t>
            </a:r>
            <a:endParaRPr lang="en-US" sz="3200" dirty="0" smtClean="0"/>
          </a:p>
          <a:p>
            <a:pPr marL="114300" indent="0">
              <a:buNone/>
            </a:pPr>
            <a:r>
              <a:rPr lang="en-US" sz="3200" dirty="0" smtClean="0"/>
              <a:t>It </a:t>
            </a:r>
            <a:r>
              <a:rPr lang="en-US" sz="3200" dirty="0"/>
              <a:t>bombed! He had a number of technology glitches, the strategies he presented were not grade-level appropriate, and he was unaware of the prior knowledge of the department members. </a:t>
            </a:r>
            <a:endParaRPr lang="en-US" sz="3200" dirty="0" smtClean="0"/>
          </a:p>
          <a:p>
            <a:pPr marL="114300" indent="0">
              <a:buNone/>
            </a:pPr>
            <a:r>
              <a:rPr lang="en-US" sz="3200" dirty="0" smtClean="0"/>
              <a:t>How </a:t>
            </a:r>
            <a:r>
              <a:rPr lang="en-US" sz="3200" dirty="0"/>
              <a:t>can reflective practices help Dave regain his </a:t>
            </a:r>
            <a:r>
              <a:rPr lang="en-US" sz="3200" i="1" dirty="0"/>
              <a:t>Coaching Mojo</a:t>
            </a:r>
            <a:r>
              <a:rPr lang="en-US" sz="3200" dirty="0"/>
              <a:t>?</a:t>
            </a:r>
          </a:p>
          <a:p>
            <a:pPr marL="114300" indent="0">
              <a:buNone/>
            </a:pP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0"/>
            <a:ext cx="1760677" cy="1505353"/>
          </a:xfrm>
          <a:prstGeom prst="rect">
            <a:avLst/>
          </a:prstGeom>
        </p:spPr>
      </p:pic>
      <p:pic>
        <p:nvPicPr>
          <p:cNvPr id="7" name="Picture 2" descr="C:\Users\J Gabborin\AppData\Local\Microsoft\Windows\Temporary Internet Files\Content.IE5\LQWGTP7X\MC900072674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02506"/>
            <a:ext cx="647700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907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609600"/>
            <a:ext cx="7620000" cy="1143000"/>
          </a:xfrm>
        </p:spPr>
        <p:txBody>
          <a:bodyPr/>
          <a:lstStyle/>
          <a:p>
            <a:r>
              <a:rPr lang="en-US" sz="5400" dirty="0" smtClean="0"/>
              <a:t>Scenario 4</a:t>
            </a:r>
            <a:endParaRPr lang="en-US" sz="5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2209800"/>
            <a:ext cx="8001000" cy="4191000"/>
          </a:xfrm>
        </p:spPr>
        <p:txBody>
          <a:bodyPr>
            <a:normAutofit fontScale="85000" lnSpcReduction="20000"/>
          </a:bodyPr>
          <a:lstStyle/>
          <a:p>
            <a:pPr marL="114300" indent="0">
              <a:buNone/>
            </a:pPr>
            <a:r>
              <a:rPr lang="en-US" sz="3200" dirty="0"/>
              <a:t>Janet is a full-time K-12 coach for the Rocky Road School District. In the past 2 years, she has been able to form great relationships with her teachers, provide excellent professional training, and </a:t>
            </a:r>
            <a:r>
              <a:rPr lang="en-US" sz="3200" dirty="0" smtClean="0"/>
              <a:t>is currently </a:t>
            </a:r>
            <a:r>
              <a:rPr lang="en-US" sz="3200" dirty="0"/>
              <a:t>in constant demand to work with teachers in the BDA cycle. </a:t>
            </a:r>
            <a:endParaRPr lang="en-US" sz="3200" dirty="0" smtClean="0"/>
          </a:p>
          <a:p>
            <a:pPr marL="114300" indent="0">
              <a:buNone/>
            </a:pPr>
            <a:r>
              <a:rPr lang="en-US" sz="3200" dirty="0" smtClean="0"/>
              <a:t>She </a:t>
            </a:r>
            <a:r>
              <a:rPr lang="en-US" sz="3200" dirty="0"/>
              <a:t>is so in-demand that it has become very difficult for her to respond to teachers as quickly as she would like. </a:t>
            </a:r>
            <a:endParaRPr lang="en-US" sz="3200" dirty="0" smtClean="0"/>
          </a:p>
          <a:p>
            <a:pPr marL="114300" indent="0">
              <a:buNone/>
            </a:pPr>
            <a:r>
              <a:rPr lang="en-US" sz="3200" dirty="0" smtClean="0"/>
              <a:t>What </a:t>
            </a:r>
            <a:r>
              <a:rPr lang="en-US" sz="3200" dirty="0"/>
              <a:t>can she do to handle the demands of her increasing workload?</a:t>
            </a:r>
          </a:p>
          <a:p>
            <a:pPr marL="114300" indent="0">
              <a:buNone/>
            </a:pP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0"/>
            <a:ext cx="1760677" cy="1505353"/>
          </a:xfrm>
          <a:prstGeom prst="rect">
            <a:avLst/>
          </a:prstGeom>
        </p:spPr>
      </p:pic>
      <p:pic>
        <p:nvPicPr>
          <p:cNvPr id="7" name="Picture 2" descr="C:\Users\J Gabborin\AppData\Local\Microsoft\Windows\Temporary Internet Files\Content.IE5\LQWGTP7X\MC900072674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02506"/>
            <a:ext cx="647700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086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609600"/>
            <a:ext cx="7620000" cy="1143000"/>
          </a:xfrm>
        </p:spPr>
        <p:txBody>
          <a:bodyPr/>
          <a:lstStyle/>
          <a:p>
            <a:r>
              <a:rPr lang="en-US" sz="5400" dirty="0" smtClean="0"/>
              <a:t>Ticket out the Door</a:t>
            </a:r>
            <a:endParaRPr lang="en-US" sz="5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209800"/>
            <a:ext cx="7620000" cy="4191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What are 3 things you will take home from this presentation?</a:t>
            </a:r>
          </a:p>
          <a:p>
            <a:endParaRPr lang="en-US" sz="3200" dirty="0"/>
          </a:p>
          <a:p>
            <a:r>
              <a:rPr lang="en-US" sz="3200" dirty="0"/>
              <a:t>How will you use these when working with teachers / coaches? </a:t>
            </a:r>
            <a:endParaRPr lang="en-US" sz="3200" dirty="0" smtClean="0"/>
          </a:p>
          <a:p>
            <a:pPr marL="411480" lvl="1" indent="0">
              <a:buNone/>
            </a:pPr>
            <a:endParaRPr lang="en-US" sz="3000" dirty="0"/>
          </a:p>
          <a:p>
            <a:r>
              <a:rPr lang="en-US" sz="3000" dirty="0" smtClean="0">
                <a:hlinkClick r:id="rId2"/>
              </a:rPr>
              <a:t>Ticket out the Door- Online Form</a:t>
            </a:r>
            <a:endParaRPr lang="en-US" sz="3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0"/>
            <a:ext cx="1760677" cy="1505353"/>
          </a:xfrm>
          <a:prstGeom prst="rect">
            <a:avLst/>
          </a:prstGeom>
        </p:spPr>
      </p:pic>
      <p:pic>
        <p:nvPicPr>
          <p:cNvPr id="1026" name="Picture 2" descr="C:\Users\J Gabborin\AppData\Local\Microsoft\Windows\Temporary Internet Files\Content.IE5\LQWGTP7X\MC900072674[1]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02506"/>
            <a:ext cx="647700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J Gabborin\AppData\Local\Microsoft\Windows\Temporary Internet Files\Content.IE5\117NU59R\MC900442094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5257800"/>
            <a:ext cx="1851025" cy="113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119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609600"/>
            <a:ext cx="7620000" cy="1143000"/>
          </a:xfrm>
        </p:spPr>
        <p:txBody>
          <a:bodyPr/>
          <a:lstStyle/>
          <a:p>
            <a:r>
              <a:rPr lang="en-US" sz="5400" dirty="0" smtClean="0"/>
              <a:t>Session Goals</a:t>
            </a:r>
            <a:endParaRPr lang="en-US" sz="5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209800"/>
            <a:ext cx="7620000" cy="4191000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Identify those elements that comprise an effective reflection, and plan next-steps.</a:t>
            </a:r>
          </a:p>
          <a:p>
            <a:endParaRPr lang="en-US" sz="3200" dirty="0" smtClean="0"/>
          </a:p>
          <a:p>
            <a:r>
              <a:rPr lang="en-US" sz="3200" dirty="0" smtClean="0"/>
              <a:t>Employ strategies to deepen reflective questioning.</a:t>
            </a:r>
          </a:p>
          <a:p>
            <a:endParaRPr lang="en-US" sz="3200" dirty="0" smtClean="0"/>
          </a:p>
          <a:p>
            <a:r>
              <a:rPr lang="en-US" sz="3200" dirty="0" smtClean="0"/>
              <a:t> Apply reflective strategies to real-life scenarios.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0"/>
            <a:ext cx="1760677" cy="1505353"/>
          </a:xfrm>
          <a:prstGeom prst="rect">
            <a:avLst/>
          </a:prstGeom>
        </p:spPr>
      </p:pic>
      <p:pic>
        <p:nvPicPr>
          <p:cNvPr id="7" name="Picture 2" descr="C:\Users\J Gabborin\AppData\Local\Microsoft\Windows\Temporary Internet Files\Content.IE5\LQWGTP7X\MC900072674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02506"/>
            <a:ext cx="647700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965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609600"/>
            <a:ext cx="7620000" cy="1143000"/>
          </a:xfrm>
        </p:spPr>
        <p:txBody>
          <a:bodyPr/>
          <a:lstStyle/>
          <a:p>
            <a:r>
              <a:rPr lang="en-US" sz="5400" dirty="0" smtClean="0"/>
              <a:t>2 minutes:</a:t>
            </a:r>
            <a:endParaRPr lang="en-US" sz="5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81000" y="2819400"/>
            <a:ext cx="7696200" cy="35814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List  </a:t>
            </a:r>
            <a:r>
              <a:rPr lang="en-US" sz="5400" b="1" u="sng" dirty="0" smtClean="0"/>
              <a:t>3</a:t>
            </a:r>
            <a:r>
              <a:rPr lang="en-US" sz="5400" dirty="0" smtClean="0"/>
              <a:t> </a:t>
            </a:r>
            <a:r>
              <a:rPr lang="en-US" sz="5400" i="1" dirty="0" smtClean="0"/>
              <a:t>effective practices</a:t>
            </a:r>
            <a:r>
              <a:rPr lang="en-US" sz="5400" dirty="0" smtClean="0"/>
              <a:t> you saw in this reflection.</a:t>
            </a:r>
            <a:endParaRPr lang="en-US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0"/>
            <a:ext cx="1760677" cy="1505353"/>
          </a:xfrm>
          <a:prstGeom prst="rect">
            <a:avLst/>
          </a:prstGeom>
        </p:spPr>
      </p:pic>
      <p:pic>
        <p:nvPicPr>
          <p:cNvPr id="7" name="Picture 2" descr="C:\Users\J Gabborin\AppData\Local\Microsoft\Windows\Temporary Internet Files\Content.IE5\LQWGTP7X\MC900072674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02506"/>
            <a:ext cx="647700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881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609600"/>
            <a:ext cx="7620000" cy="1143000"/>
          </a:xfrm>
        </p:spPr>
        <p:txBody>
          <a:bodyPr/>
          <a:lstStyle/>
          <a:p>
            <a:r>
              <a:rPr lang="en-US" sz="5400" dirty="0" smtClean="0"/>
              <a:t>3 minutes:</a:t>
            </a:r>
            <a:endParaRPr lang="en-US" sz="5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819400"/>
            <a:ext cx="7620000" cy="35814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Turn and share with a partner. </a:t>
            </a:r>
          </a:p>
          <a:p>
            <a:r>
              <a:rPr lang="en-US" sz="4400" dirty="0" smtClean="0"/>
              <a:t>As a pair: Choose one practice to share with your table.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0"/>
            <a:ext cx="1760677" cy="1505353"/>
          </a:xfrm>
          <a:prstGeom prst="rect">
            <a:avLst/>
          </a:prstGeom>
        </p:spPr>
      </p:pic>
      <p:pic>
        <p:nvPicPr>
          <p:cNvPr id="7" name="Picture 2" descr="C:\Users\J Gabborin\AppData\Local\Microsoft\Windows\Temporary Internet Files\Content.IE5\LQWGTP7X\MC900072674[1]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02506"/>
            <a:ext cx="647700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314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609600"/>
            <a:ext cx="7620000" cy="1143000"/>
          </a:xfrm>
        </p:spPr>
        <p:txBody>
          <a:bodyPr/>
          <a:lstStyle/>
          <a:p>
            <a:r>
              <a:rPr lang="en-US" sz="5400" dirty="0" smtClean="0"/>
              <a:t>5 minutes:</a:t>
            </a:r>
            <a:endParaRPr lang="en-US" sz="5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819400"/>
            <a:ext cx="7620000" cy="35814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As a table, choose one practice to share out.</a:t>
            </a:r>
            <a:endParaRPr lang="en-US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0"/>
            <a:ext cx="1760677" cy="1505353"/>
          </a:xfrm>
          <a:prstGeom prst="rect">
            <a:avLst/>
          </a:prstGeom>
        </p:spPr>
      </p:pic>
      <p:pic>
        <p:nvPicPr>
          <p:cNvPr id="7" name="Picture 2" descr="C:\Users\J Gabborin\AppData\Local\Microsoft\Windows\Temporary Internet Files\Content.IE5\LQWGTP7X\MC900072674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02506"/>
            <a:ext cx="647700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7809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609600"/>
            <a:ext cx="7620000" cy="1143000"/>
          </a:xfrm>
        </p:spPr>
        <p:txBody>
          <a:bodyPr/>
          <a:lstStyle/>
          <a:p>
            <a:r>
              <a:rPr lang="en-US" sz="5400" dirty="0" smtClean="0"/>
              <a:t>5 minutes:</a:t>
            </a:r>
            <a:endParaRPr lang="en-US" sz="5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819400"/>
            <a:ext cx="7620000" cy="3581400"/>
          </a:xfrm>
        </p:spPr>
        <p:txBody>
          <a:bodyPr>
            <a:normAutofit fontScale="77500" lnSpcReduction="20000"/>
          </a:bodyPr>
          <a:lstStyle/>
          <a:p>
            <a:r>
              <a:rPr lang="en-US" sz="5400" dirty="0" smtClean="0"/>
              <a:t>Take a minute to reflect and imagine you are Holly’s coach. </a:t>
            </a:r>
          </a:p>
          <a:p>
            <a:r>
              <a:rPr lang="en-US" sz="5400" dirty="0" smtClean="0"/>
              <a:t>As Holly’s coach, what would be your next steps in working with her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0"/>
            <a:ext cx="1760677" cy="1505353"/>
          </a:xfrm>
          <a:prstGeom prst="rect">
            <a:avLst/>
          </a:prstGeom>
        </p:spPr>
      </p:pic>
      <p:pic>
        <p:nvPicPr>
          <p:cNvPr id="7" name="Picture 2" descr="C:\Users\J Gabborin\AppData\Local\Microsoft\Windows\Temporary Internet Files\Content.IE5\LQWGTP7X\MC900072674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02506"/>
            <a:ext cx="647700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04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609600"/>
            <a:ext cx="7620000" cy="1143000"/>
          </a:xfrm>
        </p:spPr>
        <p:txBody>
          <a:bodyPr/>
          <a:lstStyle/>
          <a:p>
            <a:r>
              <a:rPr lang="en-US" sz="5400" dirty="0" smtClean="0"/>
              <a:t>5 minutes:</a:t>
            </a:r>
            <a:endParaRPr lang="en-US" sz="5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819400"/>
            <a:ext cx="7620000" cy="35814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Discuss at </a:t>
            </a:r>
            <a:r>
              <a:rPr lang="en-US" sz="5400" dirty="0"/>
              <a:t>your table</a:t>
            </a:r>
          </a:p>
          <a:p>
            <a:r>
              <a:rPr lang="en-US" sz="5400" dirty="0"/>
              <a:t>Popcorn </a:t>
            </a:r>
            <a:r>
              <a:rPr lang="en-US" sz="5400" dirty="0" smtClean="0"/>
              <a:t>out the coach’s </a:t>
            </a:r>
            <a:r>
              <a:rPr lang="en-US" sz="5400" i="1" dirty="0" smtClean="0"/>
              <a:t>next steps</a:t>
            </a:r>
            <a:r>
              <a:rPr lang="en-US" sz="5400" dirty="0" smtClean="0"/>
              <a:t>.</a:t>
            </a:r>
            <a:endParaRPr lang="en-US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0"/>
            <a:ext cx="1760677" cy="1505353"/>
          </a:xfrm>
          <a:prstGeom prst="rect">
            <a:avLst/>
          </a:prstGeom>
        </p:spPr>
      </p:pic>
      <p:pic>
        <p:nvPicPr>
          <p:cNvPr id="7" name="Picture 2" descr="C:\Users\J Gabborin\AppData\Local\Microsoft\Windows\Temporary Internet Files\Content.IE5\LQWGTP7X\MC900072674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02506"/>
            <a:ext cx="647700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685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609600"/>
            <a:ext cx="7620000" cy="1143000"/>
          </a:xfrm>
        </p:spPr>
        <p:txBody>
          <a:bodyPr/>
          <a:lstStyle/>
          <a:p>
            <a:r>
              <a:rPr lang="en-US" sz="3600" dirty="0" smtClean="0"/>
              <a:t>How can a Coach promote</a:t>
            </a:r>
            <a:br>
              <a:rPr lang="en-US" sz="3600" dirty="0" smtClean="0"/>
            </a:br>
            <a:r>
              <a:rPr lang="en-US" sz="3600" dirty="0" smtClean="0"/>
              <a:t>reflective practice?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819400"/>
            <a:ext cx="7620000" cy="3581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/>
              <a:t>One way that a Coach can encourage and support reflective practice is through the use of effective questioning techniques.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0"/>
            <a:ext cx="1760677" cy="1505353"/>
          </a:xfrm>
          <a:prstGeom prst="rect">
            <a:avLst/>
          </a:prstGeom>
        </p:spPr>
      </p:pic>
      <p:pic>
        <p:nvPicPr>
          <p:cNvPr id="7" name="Picture 2" descr="C:\Users\J Gabborin\AppData\Local\Microsoft\Windows\Temporary Internet Files\Content.IE5\LQWGTP7X\MC900072674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02506"/>
            <a:ext cx="647700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751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1677</TotalTime>
  <Words>936</Words>
  <Application>Microsoft Office PowerPoint</Application>
  <PresentationFormat>On-screen Show (4:3)</PresentationFormat>
  <Paragraphs>105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Adjacency</vt:lpstr>
      <vt:lpstr>The Reflective Practitioner</vt:lpstr>
      <vt:lpstr>Please Do Now</vt:lpstr>
      <vt:lpstr>Session Goals</vt:lpstr>
      <vt:lpstr>2 minutes:</vt:lpstr>
      <vt:lpstr>3 minutes:</vt:lpstr>
      <vt:lpstr>5 minutes:</vt:lpstr>
      <vt:lpstr>5 minutes:</vt:lpstr>
      <vt:lpstr>5 minutes:</vt:lpstr>
      <vt:lpstr>How can a Coach promote reflective practice? </vt:lpstr>
      <vt:lpstr>Promoting reflection through effective questioning. </vt:lpstr>
      <vt:lpstr>Promoting reflection through effective questioning. </vt:lpstr>
      <vt:lpstr>Promoting reflection through effective questioning. </vt:lpstr>
      <vt:lpstr>Promoting reflection through effective questioning. </vt:lpstr>
      <vt:lpstr>Promoting reflection through effective questioning. </vt:lpstr>
      <vt:lpstr>Promoting reflection through effective questioning. </vt:lpstr>
      <vt:lpstr>Promoting reflection through effective questioning. </vt:lpstr>
      <vt:lpstr>Reflective Questions</vt:lpstr>
      <vt:lpstr>Coaching Scenarios</vt:lpstr>
      <vt:lpstr>Coaching Scenarios</vt:lpstr>
      <vt:lpstr>Scenario 1</vt:lpstr>
      <vt:lpstr>Scenario 2</vt:lpstr>
      <vt:lpstr>Scenario 3</vt:lpstr>
      <vt:lpstr>Scenario 4</vt:lpstr>
      <vt:lpstr>Ticket out the Door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Reflective Practitioner</dc:title>
  <dc:creator>J Gabborin</dc:creator>
  <cp:lastModifiedBy>J Gabborin</cp:lastModifiedBy>
  <cp:revision>110</cp:revision>
  <dcterms:created xsi:type="dcterms:W3CDTF">2012-02-28T16:13:41Z</dcterms:created>
  <dcterms:modified xsi:type="dcterms:W3CDTF">2012-05-01T14:32:40Z</dcterms:modified>
</cp:coreProperties>
</file>