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40.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95"/>
  </p:notesMasterIdLst>
  <p:handoutMasterIdLst>
    <p:handoutMasterId r:id="rId96"/>
  </p:handoutMasterIdLst>
  <p:sldIdLst>
    <p:sldId id="600" r:id="rId5"/>
    <p:sldId id="323" r:id="rId6"/>
    <p:sldId id="324" r:id="rId7"/>
    <p:sldId id="611" r:id="rId8"/>
    <p:sldId id="469" r:id="rId9"/>
    <p:sldId id="612" r:id="rId10"/>
    <p:sldId id="613" r:id="rId11"/>
    <p:sldId id="614" r:id="rId12"/>
    <p:sldId id="658" r:id="rId13"/>
    <p:sldId id="639" r:id="rId14"/>
    <p:sldId id="633" r:id="rId15"/>
    <p:sldId id="604" r:id="rId16"/>
    <p:sldId id="367" r:id="rId17"/>
    <p:sldId id="285" r:id="rId18"/>
    <p:sldId id="477" r:id="rId19"/>
    <p:sldId id="660" r:id="rId20"/>
    <p:sldId id="538" r:id="rId21"/>
    <p:sldId id="536" r:id="rId22"/>
    <p:sldId id="661" r:id="rId23"/>
    <p:sldId id="662" r:id="rId24"/>
    <p:sldId id="616" r:id="rId25"/>
    <p:sldId id="617" r:id="rId26"/>
    <p:sldId id="665" r:id="rId27"/>
    <p:sldId id="643" r:id="rId28"/>
    <p:sldId id="618" r:id="rId29"/>
    <p:sldId id="605" r:id="rId30"/>
    <p:sldId id="640" r:id="rId31"/>
    <p:sldId id="474" r:id="rId32"/>
    <p:sldId id="305" r:id="rId33"/>
    <p:sldId id="308" r:id="rId34"/>
    <p:sldId id="551" r:id="rId35"/>
    <p:sldId id="419" r:id="rId36"/>
    <p:sldId id="698" r:id="rId37"/>
    <p:sldId id="699" r:id="rId38"/>
    <p:sldId id="700" r:id="rId39"/>
    <p:sldId id="701" r:id="rId40"/>
    <p:sldId id="702" r:id="rId41"/>
    <p:sldId id="703" r:id="rId42"/>
    <p:sldId id="642" r:id="rId43"/>
    <p:sldId id="670" r:id="rId44"/>
    <p:sldId id="671" r:id="rId45"/>
    <p:sldId id="672" r:id="rId46"/>
    <p:sldId id="673" r:id="rId47"/>
    <p:sldId id="674" r:id="rId48"/>
    <p:sldId id="675" r:id="rId49"/>
    <p:sldId id="676" r:id="rId50"/>
    <p:sldId id="560" r:id="rId51"/>
    <p:sldId id="561" r:id="rId52"/>
    <p:sldId id="568" r:id="rId53"/>
    <p:sldId id="704" r:id="rId54"/>
    <p:sldId id="547" r:id="rId55"/>
    <p:sldId id="689" r:id="rId56"/>
    <p:sldId id="608" r:id="rId57"/>
    <p:sldId id="705" r:id="rId58"/>
    <p:sldId id="648" r:id="rId59"/>
    <p:sldId id="435" r:id="rId60"/>
    <p:sldId id="390" r:id="rId61"/>
    <p:sldId id="496" r:id="rId62"/>
    <p:sldId id="579" r:id="rId63"/>
    <p:sldId id="466" r:id="rId64"/>
    <p:sldId id="414" r:id="rId65"/>
    <p:sldId id="580" r:id="rId66"/>
    <p:sldId id="677" r:id="rId67"/>
    <p:sldId id="492" r:id="rId68"/>
    <p:sldId id="620" r:id="rId69"/>
    <p:sldId id="508" r:id="rId70"/>
    <p:sldId id="684" r:id="rId71"/>
    <p:sldId id="621" r:id="rId72"/>
    <p:sldId id="632" r:id="rId73"/>
    <p:sldId id="706" r:id="rId74"/>
    <p:sldId id="707" r:id="rId75"/>
    <p:sldId id="397" r:id="rId76"/>
    <p:sldId id="708" r:id="rId77"/>
    <p:sldId id="523" r:id="rId78"/>
    <p:sldId id="524" r:id="rId79"/>
    <p:sldId id="709" r:id="rId80"/>
    <p:sldId id="296" r:id="rId81"/>
    <p:sldId id="623" r:id="rId82"/>
    <p:sldId id="467" r:id="rId83"/>
    <p:sldId id="638" r:id="rId84"/>
    <p:sldId id="678" r:id="rId85"/>
    <p:sldId id="711" r:id="rId86"/>
    <p:sldId id="358" r:id="rId87"/>
    <p:sldId id="497" r:id="rId88"/>
    <p:sldId id="499" r:id="rId89"/>
    <p:sldId id="500" r:id="rId90"/>
    <p:sldId id="501" r:id="rId91"/>
    <p:sldId id="502" r:id="rId92"/>
    <p:sldId id="503" r:id="rId93"/>
    <p:sldId id="635" r:id="rId94"/>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userDrawn="1">
          <p15:clr>
            <a:srgbClr val="A4A3A4"/>
          </p15:clr>
        </p15:guide>
        <p15:guide id="2" pos="2208"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Evidence To Action 1" initials="ETA1" lastIdx="95" clrIdx="0"/>
  <p:cmAuthor id="1" name="Jennifer Kurtz" initials="JK" lastIdx="43" clrIdx="1">
    <p:extLst/>
  </p:cmAuthor>
  <p:cmAuthor id="2" name="Jennifer Ross" initials="JR" lastIdx="29" clrIdx="2"/>
  <p:cmAuthor id="3" name="Joan Perekupka" initials="JP" lastIdx="4" clrIdx="3"/>
  <p:cmAuthor id="4" name="Kristen Lewald" initials="KL" lastIdx="3"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F2929"/>
    <a:srgbClr val="27AD27"/>
    <a:srgbClr val="0F48DA"/>
    <a:srgbClr val="E8E63C"/>
    <a:srgbClr val="A0D4F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567" autoAdjust="0"/>
    <p:restoredTop sz="77794" autoAdjust="0"/>
  </p:normalViewPr>
  <p:slideViewPr>
    <p:cSldViewPr>
      <p:cViewPr varScale="1">
        <p:scale>
          <a:sx n="71" d="100"/>
          <a:sy n="71" d="100"/>
        </p:scale>
        <p:origin x="936" y="60"/>
      </p:cViewPr>
      <p:guideLst>
        <p:guide orient="horz" pos="2160"/>
        <p:guide pos="2880"/>
      </p:guideLst>
    </p:cSldViewPr>
  </p:slideViewPr>
  <p:outlineViewPr>
    <p:cViewPr>
      <p:scale>
        <a:sx n="33" d="100"/>
        <a:sy n="33" d="100"/>
      </p:scale>
      <p:origin x="0" y="-44021"/>
    </p:cViewPr>
  </p:outlineViewPr>
  <p:notesTextViewPr>
    <p:cViewPr>
      <p:scale>
        <a:sx n="1" d="1"/>
        <a:sy n="1" d="1"/>
      </p:scale>
      <p:origin x="0" y="0"/>
    </p:cViewPr>
  </p:notesTextViewPr>
  <p:sorterViewPr>
    <p:cViewPr varScale="1">
      <p:scale>
        <a:sx n="1" d="1"/>
        <a:sy n="1" d="1"/>
      </p:scale>
      <p:origin x="0" y="0"/>
    </p:cViewPr>
  </p:sorterViewPr>
  <p:notesViewPr>
    <p:cSldViewPr>
      <p:cViewPr varScale="1">
        <p:scale>
          <a:sx n="78" d="100"/>
          <a:sy n="78" d="100"/>
        </p:scale>
        <p:origin x="1932" y="84"/>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slide" Target="slides/slide64.xml"/><Relationship Id="rId76" Type="http://schemas.openxmlformats.org/officeDocument/2006/relationships/slide" Target="slides/slide72.xml"/><Relationship Id="rId84" Type="http://schemas.openxmlformats.org/officeDocument/2006/relationships/slide" Target="slides/slide80.xml"/><Relationship Id="rId89" Type="http://schemas.openxmlformats.org/officeDocument/2006/relationships/slide" Target="slides/slide85.xml"/><Relationship Id="rId97" Type="http://schemas.openxmlformats.org/officeDocument/2006/relationships/commentAuthors" Target="commentAuthors.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slide" Target="slides/slide88.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slide" Target="slides/slide70.xml"/><Relationship Id="rId79" Type="http://schemas.openxmlformats.org/officeDocument/2006/relationships/slide" Target="slides/slide75.xml"/><Relationship Id="rId87" Type="http://schemas.openxmlformats.org/officeDocument/2006/relationships/slide" Target="slides/slide83.xml"/><Relationship Id="rId5" Type="http://schemas.openxmlformats.org/officeDocument/2006/relationships/slide" Target="slides/slide1.xml"/><Relationship Id="rId61" Type="http://schemas.openxmlformats.org/officeDocument/2006/relationships/slide" Target="slides/slide57.xml"/><Relationship Id="rId82" Type="http://schemas.openxmlformats.org/officeDocument/2006/relationships/slide" Target="slides/slide78.xml"/><Relationship Id="rId90" Type="http://schemas.openxmlformats.org/officeDocument/2006/relationships/slide" Target="slides/slide86.xml"/><Relationship Id="rId95" Type="http://schemas.openxmlformats.org/officeDocument/2006/relationships/notesMaster" Target="notesMasters/notesMaster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slide" Target="slides/slide73.xml"/><Relationship Id="rId100" Type="http://schemas.openxmlformats.org/officeDocument/2006/relationships/theme" Target="theme/theme1.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slide" Target="slides/slide76.xml"/><Relationship Id="rId85" Type="http://schemas.openxmlformats.org/officeDocument/2006/relationships/slide" Target="slides/slide81.xml"/><Relationship Id="rId93" Type="http://schemas.openxmlformats.org/officeDocument/2006/relationships/slide" Target="slides/slide89.xml"/><Relationship Id="rId98"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slide" Target="slides/slide79.xml"/><Relationship Id="rId88" Type="http://schemas.openxmlformats.org/officeDocument/2006/relationships/slide" Target="slides/slide84.xml"/><Relationship Id="rId91" Type="http://schemas.openxmlformats.org/officeDocument/2006/relationships/slide" Target="slides/slide87.xml"/><Relationship Id="rId96"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slide" Target="slides/slide82.xml"/><Relationship Id="rId94" Type="http://schemas.openxmlformats.org/officeDocument/2006/relationships/slide" Target="slides/slide90.xml"/><Relationship Id="rId99" Type="http://schemas.openxmlformats.org/officeDocument/2006/relationships/viewProps" Target="viewProps.xml"/><Relationship Id="rId10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2BD4122-3AB9-49DD-8D7D-B64AD7D76D23}"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4726AD30-7B83-465E-A90E-AD17B1C1BA0A}">
      <dgm:prSet phldrT="[Text]"/>
      <dgm:spPr/>
      <dgm:t>
        <a:bodyPr/>
        <a:lstStyle/>
        <a:p>
          <a:r>
            <a:rPr lang="en-US" dirty="0" smtClean="0"/>
            <a:t>What We Can’t Control</a:t>
          </a:r>
          <a:endParaRPr lang="en-US" dirty="0"/>
        </a:p>
      </dgm:t>
    </dgm:pt>
    <dgm:pt modelId="{CEB78970-A10E-4090-B590-FE553E73E267}" type="parTrans" cxnId="{046AF178-742C-4F87-99C0-F63E9C6438E7}">
      <dgm:prSet/>
      <dgm:spPr/>
      <dgm:t>
        <a:bodyPr/>
        <a:lstStyle/>
        <a:p>
          <a:endParaRPr lang="en-US"/>
        </a:p>
      </dgm:t>
    </dgm:pt>
    <dgm:pt modelId="{D7B6C2DB-7BA7-4589-A51B-D05C79E2C97A}" type="sibTrans" cxnId="{046AF178-742C-4F87-99C0-F63E9C6438E7}">
      <dgm:prSet/>
      <dgm:spPr/>
      <dgm:t>
        <a:bodyPr/>
        <a:lstStyle/>
        <a:p>
          <a:endParaRPr lang="en-US"/>
        </a:p>
      </dgm:t>
    </dgm:pt>
    <dgm:pt modelId="{A3A61667-13BD-4318-BFE8-4AC265A0C383}">
      <dgm:prSet phldrT="[Text]"/>
      <dgm:spPr/>
      <dgm:t>
        <a:bodyPr/>
        <a:lstStyle/>
        <a:p>
          <a:r>
            <a:rPr lang="en-US" dirty="0" smtClean="0"/>
            <a:t>What We CAN Control</a:t>
          </a:r>
          <a:endParaRPr lang="en-US" dirty="0"/>
        </a:p>
      </dgm:t>
    </dgm:pt>
    <dgm:pt modelId="{100D11EE-8989-418B-8C14-5D1A645CC37C}" type="parTrans" cxnId="{8CB0907B-1E06-48C4-8BD1-BA5874E99FAD}">
      <dgm:prSet/>
      <dgm:spPr/>
      <dgm:t>
        <a:bodyPr/>
        <a:lstStyle/>
        <a:p>
          <a:endParaRPr lang="en-US"/>
        </a:p>
      </dgm:t>
    </dgm:pt>
    <dgm:pt modelId="{64CC120B-855E-444C-9696-92228D4FAC68}" type="sibTrans" cxnId="{8CB0907B-1E06-48C4-8BD1-BA5874E99FAD}">
      <dgm:prSet/>
      <dgm:spPr/>
      <dgm:t>
        <a:bodyPr/>
        <a:lstStyle/>
        <a:p>
          <a:endParaRPr lang="en-US"/>
        </a:p>
      </dgm:t>
    </dgm:pt>
    <dgm:pt modelId="{5450E127-4155-442A-AA86-2874BE6F96D6}" type="pres">
      <dgm:prSet presAssocID="{E2BD4122-3AB9-49DD-8D7D-B64AD7D76D23}" presName="diagram" presStyleCnt="0">
        <dgm:presLayoutVars>
          <dgm:dir/>
          <dgm:resizeHandles val="exact"/>
        </dgm:presLayoutVars>
      </dgm:prSet>
      <dgm:spPr/>
      <dgm:t>
        <a:bodyPr/>
        <a:lstStyle/>
        <a:p>
          <a:endParaRPr lang="en-US"/>
        </a:p>
      </dgm:t>
    </dgm:pt>
    <dgm:pt modelId="{BE463D19-7713-4552-BA7B-1B4083811649}" type="pres">
      <dgm:prSet presAssocID="{4726AD30-7B83-465E-A90E-AD17B1C1BA0A}" presName="node" presStyleLbl="node1" presStyleIdx="0" presStyleCnt="2" custLinFactX="5000" custLinFactNeighborX="100000" custLinFactNeighborY="-39784">
        <dgm:presLayoutVars>
          <dgm:bulletEnabled val="1"/>
        </dgm:presLayoutVars>
      </dgm:prSet>
      <dgm:spPr/>
      <dgm:t>
        <a:bodyPr/>
        <a:lstStyle/>
        <a:p>
          <a:endParaRPr lang="en-US"/>
        </a:p>
      </dgm:t>
    </dgm:pt>
    <dgm:pt modelId="{B483F8B5-C6B6-4E79-8F76-E527EE8BEC55}" type="pres">
      <dgm:prSet presAssocID="{D7B6C2DB-7BA7-4589-A51B-D05C79E2C97A}" presName="sibTrans" presStyleCnt="0"/>
      <dgm:spPr/>
    </dgm:pt>
    <dgm:pt modelId="{425565C7-6492-4B4F-85E6-EAEFFA260BDE}" type="pres">
      <dgm:prSet presAssocID="{A3A61667-13BD-4318-BFE8-4AC265A0C383}" presName="node" presStyleLbl="node1" presStyleIdx="1" presStyleCnt="2" custLinFactX="-10026" custLinFactNeighborX="-100000" custLinFactNeighborY="-39784">
        <dgm:presLayoutVars>
          <dgm:bulletEnabled val="1"/>
        </dgm:presLayoutVars>
      </dgm:prSet>
      <dgm:spPr/>
      <dgm:t>
        <a:bodyPr/>
        <a:lstStyle/>
        <a:p>
          <a:endParaRPr lang="en-US"/>
        </a:p>
      </dgm:t>
    </dgm:pt>
  </dgm:ptLst>
  <dgm:cxnLst>
    <dgm:cxn modelId="{8CB0907B-1E06-48C4-8BD1-BA5874E99FAD}" srcId="{E2BD4122-3AB9-49DD-8D7D-B64AD7D76D23}" destId="{A3A61667-13BD-4318-BFE8-4AC265A0C383}" srcOrd="1" destOrd="0" parTransId="{100D11EE-8989-418B-8C14-5D1A645CC37C}" sibTransId="{64CC120B-855E-444C-9696-92228D4FAC68}"/>
    <dgm:cxn modelId="{F9FFCD97-1F8F-4516-8CB1-8657180E2AF5}" type="presOf" srcId="{A3A61667-13BD-4318-BFE8-4AC265A0C383}" destId="{425565C7-6492-4B4F-85E6-EAEFFA260BDE}" srcOrd="0" destOrd="0" presId="urn:microsoft.com/office/officeart/2005/8/layout/default"/>
    <dgm:cxn modelId="{088993F5-1006-4AAF-9143-F122D0F9F7BE}" type="presOf" srcId="{4726AD30-7B83-465E-A90E-AD17B1C1BA0A}" destId="{BE463D19-7713-4552-BA7B-1B4083811649}" srcOrd="0" destOrd="0" presId="urn:microsoft.com/office/officeart/2005/8/layout/default"/>
    <dgm:cxn modelId="{3372959D-5A8C-429E-A47A-5DE38EA2D636}" type="presOf" srcId="{E2BD4122-3AB9-49DD-8D7D-B64AD7D76D23}" destId="{5450E127-4155-442A-AA86-2874BE6F96D6}" srcOrd="0" destOrd="0" presId="urn:microsoft.com/office/officeart/2005/8/layout/default"/>
    <dgm:cxn modelId="{046AF178-742C-4F87-99C0-F63E9C6438E7}" srcId="{E2BD4122-3AB9-49DD-8D7D-B64AD7D76D23}" destId="{4726AD30-7B83-465E-A90E-AD17B1C1BA0A}" srcOrd="0" destOrd="0" parTransId="{CEB78970-A10E-4090-B590-FE553E73E267}" sibTransId="{D7B6C2DB-7BA7-4589-A51B-D05C79E2C97A}"/>
    <dgm:cxn modelId="{02F34132-72F6-4283-A3DB-4ED90C2A94E7}" type="presParOf" srcId="{5450E127-4155-442A-AA86-2874BE6F96D6}" destId="{BE463D19-7713-4552-BA7B-1B4083811649}" srcOrd="0" destOrd="0" presId="urn:microsoft.com/office/officeart/2005/8/layout/default"/>
    <dgm:cxn modelId="{C887BEDE-A47D-4AE8-861B-2984BA7FF2B2}" type="presParOf" srcId="{5450E127-4155-442A-AA86-2874BE6F96D6}" destId="{B483F8B5-C6B6-4E79-8F76-E527EE8BEC55}" srcOrd="1" destOrd="0" presId="urn:microsoft.com/office/officeart/2005/8/layout/default"/>
    <dgm:cxn modelId="{D879EA92-27F2-49B7-8ED9-43E8DBAF2AA4}" type="presParOf" srcId="{5450E127-4155-442A-AA86-2874BE6F96D6}" destId="{425565C7-6492-4B4F-85E6-EAEFFA260BDE}" srcOrd="2"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5D72E19C-21D8-474B-B9BE-1ACEC080A110}" type="doc">
      <dgm:prSet loTypeId="urn:microsoft.com/office/officeart/2005/8/layout/venn2" loCatId="relationship" qsTypeId="urn:microsoft.com/office/officeart/2005/8/quickstyle/simple1" qsCatId="simple" csTypeId="urn:microsoft.com/office/officeart/2005/8/colors/colorful2" csCatId="colorful" phldr="1"/>
      <dgm:spPr/>
      <dgm:t>
        <a:bodyPr/>
        <a:lstStyle/>
        <a:p>
          <a:endParaRPr lang="en-US"/>
        </a:p>
      </dgm:t>
    </dgm:pt>
    <dgm:pt modelId="{B71E7F3E-F2FD-4064-8ECD-D2D381D81C6F}">
      <dgm:prSet phldrT="[Text]" custT="1"/>
      <dgm:spPr>
        <a:xfrm>
          <a:off x="914400" y="0"/>
          <a:ext cx="3784600" cy="3784600"/>
        </a:xfrm>
      </dgm:spPr>
      <dgm:t>
        <a:bodyPr/>
        <a:lstStyle/>
        <a:p>
          <a:pPr algn="ctr"/>
          <a:r>
            <a:rPr lang="en-US" sz="1600" b="1" dirty="0" smtClean="0">
              <a:latin typeface="Arial"/>
              <a:ea typeface="+mn-ea"/>
              <a:cs typeface="+mn-cs"/>
            </a:rPr>
            <a:t>Value Added Report</a:t>
          </a:r>
          <a:endParaRPr lang="en-US" sz="1600" b="1" dirty="0">
            <a:latin typeface="Arial"/>
            <a:ea typeface="+mn-ea"/>
            <a:cs typeface="+mn-cs"/>
          </a:endParaRPr>
        </a:p>
      </dgm:t>
    </dgm:pt>
    <dgm:pt modelId="{5694A6A8-C9AB-4F1C-A03E-BB63DBAAFA76}" type="parTrans" cxnId="{482FCED8-CC9E-4B7A-9398-B47CBD23A5CE}">
      <dgm:prSet/>
      <dgm:spPr/>
      <dgm:t>
        <a:bodyPr/>
        <a:lstStyle/>
        <a:p>
          <a:pPr algn="ctr"/>
          <a:endParaRPr lang="en-US"/>
        </a:p>
      </dgm:t>
    </dgm:pt>
    <dgm:pt modelId="{F6C3930F-B4FA-42AE-A87D-FD99B8FFED56}" type="sibTrans" cxnId="{482FCED8-CC9E-4B7A-9398-B47CBD23A5CE}">
      <dgm:prSet/>
      <dgm:spPr/>
      <dgm:t>
        <a:bodyPr/>
        <a:lstStyle/>
        <a:p>
          <a:pPr algn="ctr"/>
          <a:endParaRPr lang="en-US"/>
        </a:p>
      </dgm:t>
    </dgm:pt>
    <dgm:pt modelId="{6CE65A60-23D0-4113-A1FF-A10259735DDF}">
      <dgm:prSet phldrT="[Text]" custT="1"/>
      <dgm:spPr>
        <a:xfrm>
          <a:off x="1482089" y="1135379"/>
          <a:ext cx="2649220" cy="2649220"/>
        </a:xfrm>
      </dgm:spPr>
      <dgm:t>
        <a:bodyPr/>
        <a:lstStyle/>
        <a:p>
          <a:pPr algn="ctr"/>
          <a:r>
            <a:rPr lang="en-US" sz="1600" b="1" dirty="0" smtClean="0">
              <a:latin typeface="Arial"/>
              <a:ea typeface="+mn-ea"/>
              <a:cs typeface="+mn-cs"/>
            </a:rPr>
            <a:t>Diagnostic Report</a:t>
          </a:r>
          <a:endParaRPr lang="en-US" sz="1600" b="1" dirty="0">
            <a:latin typeface="Arial"/>
            <a:ea typeface="+mn-ea"/>
            <a:cs typeface="+mn-cs"/>
          </a:endParaRPr>
        </a:p>
      </dgm:t>
    </dgm:pt>
    <dgm:pt modelId="{4D63A646-7244-4CD7-9D56-168066C6858C}" type="parTrans" cxnId="{EDE6AACC-EEE4-41FF-91F9-089C09EEAAD8}">
      <dgm:prSet/>
      <dgm:spPr/>
      <dgm:t>
        <a:bodyPr/>
        <a:lstStyle/>
        <a:p>
          <a:pPr algn="ctr"/>
          <a:endParaRPr lang="en-US"/>
        </a:p>
      </dgm:t>
    </dgm:pt>
    <dgm:pt modelId="{0981E595-9559-4EF2-8174-9EB528BBB223}" type="sibTrans" cxnId="{EDE6AACC-EEE4-41FF-91F9-089C09EEAAD8}">
      <dgm:prSet/>
      <dgm:spPr/>
      <dgm:t>
        <a:bodyPr/>
        <a:lstStyle/>
        <a:p>
          <a:pPr algn="ctr"/>
          <a:endParaRPr lang="en-US"/>
        </a:p>
      </dgm:t>
    </dgm:pt>
    <dgm:pt modelId="{B503E5BA-ECE4-429C-94ED-8504B137EB62}">
      <dgm:prSet phldrT="[Text]" custT="1"/>
      <dgm:spPr>
        <a:xfrm>
          <a:off x="1765934" y="1703070"/>
          <a:ext cx="2081530" cy="2081530"/>
        </a:xfrm>
      </dgm:spPr>
      <dgm:t>
        <a:bodyPr/>
        <a:lstStyle/>
        <a:p>
          <a:pPr algn="ctr"/>
          <a:r>
            <a:rPr lang="en-US" sz="1600" b="1" dirty="0" smtClean="0">
              <a:latin typeface="Arial"/>
              <a:ea typeface="+mn-ea"/>
              <a:cs typeface="+mn-cs"/>
            </a:rPr>
            <a:t>Teacher Reports</a:t>
          </a:r>
          <a:endParaRPr lang="en-US" sz="1600" b="1" dirty="0">
            <a:latin typeface="Arial"/>
            <a:ea typeface="+mn-ea"/>
            <a:cs typeface="+mn-cs"/>
          </a:endParaRPr>
        </a:p>
      </dgm:t>
    </dgm:pt>
    <dgm:pt modelId="{8BDB81A2-6F52-4959-A5BE-4BB020BD9484}" type="parTrans" cxnId="{2C636A27-C67A-4AF0-9206-621B711CFBB7}">
      <dgm:prSet/>
      <dgm:spPr/>
      <dgm:t>
        <a:bodyPr/>
        <a:lstStyle/>
        <a:p>
          <a:pPr algn="ctr"/>
          <a:endParaRPr lang="en-US"/>
        </a:p>
      </dgm:t>
    </dgm:pt>
    <dgm:pt modelId="{3C0AD877-F02F-4CBD-96FF-1AB566D099AE}" type="sibTrans" cxnId="{2C636A27-C67A-4AF0-9206-621B711CFBB7}">
      <dgm:prSet/>
      <dgm:spPr/>
      <dgm:t>
        <a:bodyPr/>
        <a:lstStyle/>
        <a:p>
          <a:pPr algn="ctr"/>
          <a:endParaRPr lang="en-US"/>
        </a:p>
      </dgm:t>
    </dgm:pt>
    <dgm:pt modelId="{8D5D88D7-79D7-42EF-8893-36241BEBF9AA}">
      <dgm:prSet phldrT="[Text]" custT="1"/>
      <dgm:spPr>
        <a:xfrm>
          <a:off x="2049780" y="2270760"/>
          <a:ext cx="1513840" cy="1513840"/>
        </a:xfrm>
      </dgm:spPr>
      <dgm:t>
        <a:bodyPr/>
        <a:lstStyle/>
        <a:p>
          <a:pPr algn="ctr"/>
          <a:r>
            <a:rPr lang="en-US" sz="1600" b="1" dirty="0" smtClean="0">
              <a:latin typeface="Arial"/>
              <a:ea typeface="+mn-ea"/>
              <a:cs typeface="+mn-cs"/>
            </a:rPr>
            <a:t>Student Projections</a:t>
          </a:r>
        </a:p>
      </dgm:t>
    </dgm:pt>
    <dgm:pt modelId="{9C6AD5AE-FA1E-4797-8A93-A76DBAF1B618}" type="parTrans" cxnId="{3601AEA3-AF6B-4F9A-8284-65156A1C5276}">
      <dgm:prSet/>
      <dgm:spPr/>
      <dgm:t>
        <a:bodyPr/>
        <a:lstStyle/>
        <a:p>
          <a:pPr algn="ctr"/>
          <a:endParaRPr lang="en-US"/>
        </a:p>
      </dgm:t>
    </dgm:pt>
    <dgm:pt modelId="{00F77165-233F-4948-8196-9C7409F75EBC}" type="sibTrans" cxnId="{3601AEA3-AF6B-4F9A-8284-65156A1C5276}">
      <dgm:prSet/>
      <dgm:spPr/>
      <dgm:t>
        <a:bodyPr/>
        <a:lstStyle/>
        <a:p>
          <a:pPr algn="ctr"/>
          <a:endParaRPr lang="en-US"/>
        </a:p>
      </dgm:t>
    </dgm:pt>
    <dgm:pt modelId="{D6720B4F-AE86-439D-8A0D-7FD8BE9F4362}" type="pres">
      <dgm:prSet presAssocID="{5D72E19C-21D8-474B-B9BE-1ACEC080A110}" presName="Name0" presStyleCnt="0">
        <dgm:presLayoutVars>
          <dgm:chMax val="7"/>
          <dgm:resizeHandles val="exact"/>
        </dgm:presLayoutVars>
      </dgm:prSet>
      <dgm:spPr/>
      <dgm:t>
        <a:bodyPr/>
        <a:lstStyle/>
        <a:p>
          <a:endParaRPr lang="en-US"/>
        </a:p>
      </dgm:t>
    </dgm:pt>
    <dgm:pt modelId="{D5640174-E72A-4504-B80E-85015A836D92}" type="pres">
      <dgm:prSet presAssocID="{5D72E19C-21D8-474B-B9BE-1ACEC080A110}" presName="comp1" presStyleCnt="0"/>
      <dgm:spPr/>
      <dgm:t>
        <a:bodyPr/>
        <a:lstStyle/>
        <a:p>
          <a:endParaRPr lang="en-US"/>
        </a:p>
      </dgm:t>
    </dgm:pt>
    <dgm:pt modelId="{A1F1D8C4-1396-4058-89F6-647ABBF14B20}" type="pres">
      <dgm:prSet presAssocID="{5D72E19C-21D8-474B-B9BE-1ACEC080A110}" presName="circle1" presStyleLbl="node1" presStyleIdx="0" presStyleCnt="4"/>
      <dgm:spPr>
        <a:prstGeom prst="ellipse">
          <a:avLst/>
        </a:prstGeom>
      </dgm:spPr>
      <dgm:t>
        <a:bodyPr/>
        <a:lstStyle/>
        <a:p>
          <a:endParaRPr lang="en-US"/>
        </a:p>
      </dgm:t>
    </dgm:pt>
    <dgm:pt modelId="{08004F91-6ABE-4384-8CDE-7A59AA279BBA}" type="pres">
      <dgm:prSet presAssocID="{5D72E19C-21D8-474B-B9BE-1ACEC080A110}" presName="c1text" presStyleLbl="node1" presStyleIdx="0" presStyleCnt="4">
        <dgm:presLayoutVars>
          <dgm:bulletEnabled val="1"/>
        </dgm:presLayoutVars>
      </dgm:prSet>
      <dgm:spPr/>
      <dgm:t>
        <a:bodyPr/>
        <a:lstStyle/>
        <a:p>
          <a:endParaRPr lang="en-US"/>
        </a:p>
      </dgm:t>
    </dgm:pt>
    <dgm:pt modelId="{0F42C978-18C2-4EAB-BD9E-7D33A1920384}" type="pres">
      <dgm:prSet presAssocID="{5D72E19C-21D8-474B-B9BE-1ACEC080A110}" presName="comp2" presStyleCnt="0"/>
      <dgm:spPr/>
      <dgm:t>
        <a:bodyPr/>
        <a:lstStyle/>
        <a:p>
          <a:endParaRPr lang="en-US"/>
        </a:p>
      </dgm:t>
    </dgm:pt>
    <dgm:pt modelId="{3836E413-BBB5-4E04-9278-C1703FC70C19}" type="pres">
      <dgm:prSet presAssocID="{5D72E19C-21D8-474B-B9BE-1ACEC080A110}" presName="circle2" presStyleLbl="node1" presStyleIdx="1" presStyleCnt="4" custScaleX="104305"/>
      <dgm:spPr>
        <a:prstGeom prst="ellipse">
          <a:avLst/>
        </a:prstGeom>
      </dgm:spPr>
      <dgm:t>
        <a:bodyPr/>
        <a:lstStyle/>
        <a:p>
          <a:endParaRPr lang="en-US"/>
        </a:p>
      </dgm:t>
    </dgm:pt>
    <dgm:pt modelId="{FCDFAAC5-899A-4E46-9C76-9F38FAAAA719}" type="pres">
      <dgm:prSet presAssocID="{5D72E19C-21D8-474B-B9BE-1ACEC080A110}" presName="c2text" presStyleLbl="node1" presStyleIdx="1" presStyleCnt="4">
        <dgm:presLayoutVars>
          <dgm:bulletEnabled val="1"/>
        </dgm:presLayoutVars>
      </dgm:prSet>
      <dgm:spPr/>
      <dgm:t>
        <a:bodyPr/>
        <a:lstStyle/>
        <a:p>
          <a:endParaRPr lang="en-US"/>
        </a:p>
      </dgm:t>
    </dgm:pt>
    <dgm:pt modelId="{B903B014-1940-46C7-AA2B-AA9CCD2CF69C}" type="pres">
      <dgm:prSet presAssocID="{5D72E19C-21D8-474B-B9BE-1ACEC080A110}" presName="comp3" presStyleCnt="0"/>
      <dgm:spPr/>
      <dgm:t>
        <a:bodyPr/>
        <a:lstStyle/>
        <a:p>
          <a:endParaRPr lang="en-US"/>
        </a:p>
      </dgm:t>
    </dgm:pt>
    <dgm:pt modelId="{7845B162-EE22-4A56-AC23-CBB5C0B0CDD9}" type="pres">
      <dgm:prSet presAssocID="{5D72E19C-21D8-474B-B9BE-1ACEC080A110}" presName="circle3" presStyleLbl="node1" presStyleIdx="2" presStyleCnt="4"/>
      <dgm:spPr>
        <a:prstGeom prst="ellipse">
          <a:avLst/>
        </a:prstGeom>
      </dgm:spPr>
      <dgm:t>
        <a:bodyPr/>
        <a:lstStyle/>
        <a:p>
          <a:endParaRPr lang="en-US"/>
        </a:p>
      </dgm:t>
    </dgm:pt>
    <dgm:pt modelId="{628A14A4-F5BD-4BF8-AFFF-D4F4053A45B5}" type="pres">
      <dgm:prSet presAssocID="{5D72E19C-21D8-474B-B9BE-1ACEC080A110}" presName="c3text" presStyleLbl="node1" presStyleIdx="2" presStyleCnt="4">
        <dgm:presLayoutVars>
          <dgm:bulletEnabled val="1"/>
        </dgm:presLayoutVars>
      </dgm:prSet>
      <dgm:spPr/>
      <dgm:t>
        <a:bodyPr/>
        <a:lstStyle/>
        <a:p>
          <a:endParaRPr lang="en-US"/>
        </a:p>
      </dgm:t>
    </dgm:pt>
    <dgm:pt modelId="{F9AC869A-19A3-4101-BAA3-252F50C67F5B}" type="pres">
      <dgm:prSet presAssocID="{5D72E19C-21D8-474B-B9BE-1ACEC080A110}" presName="comp4" presStyleCnt="0"/>
      <dgm:spPr/>
      <dgm:t>
        <a:bodyPr/>
        <a:lstStyle/>
        <a:p>
          <a:endParaRPr lang="en-US"/>
        </a:p>
      </dgm:t>
    </dgm:pt>
    <dgm:pt modelId="{6B7B0327-9516-4692-B632-C161F60863EF}" type="pres">
      <dgm:prSet presAssocID="{5D72E19C-21D8-474B-B9BE-1ACEC080A110}" presName="circle4" presStyleLbl="node1" presStyleIdx="3" presStyleCnt="4" custScaleX="107463"/>
      <dgm:spPr>
        <a:prstGeom prst="ellipse">
          <a:avLst/>
        </a:prstGeom>
      </dgm:spPr>
      <dgm:t>
        <a:bodyPr/>
        <a:lstStyle/>
        <a:p>
          <a:endParaRPr lang="en-US"/>
        </a:p>
      </dgm:t>
    </dgm:pt>
    <dgm:pt modelId="{D1E26B7B-8178-4EC9-8C82-73C3416112CB}" type="pres">
      <dgm:prSet presAssocID="{5D72E19C-21D8-474B-B9BE-1ACEC080A110}" presName="c4text" presStyleLbl="node1" presStyleIdx="3" presStyleCnt="4">
        <dgm:presLayoutVars>
          <dgm:bulletEnabled val="1"/>
        </dgm:presLayoutVars>
      </dgm:prSet>
      <dgm:spPr/>
      <dgm:t>
        <a:bodyPr/>
        <a:lstStyle/>
        <a:p>
          <a:endParaRPr lang="en-US"/>
        </a:p>
      </dgm:t>
    </dgm:pt>
  </dgm:ptLst>
  <dgm:cxnLst>
    <dgm:cxn modelId="{926555E4-6650-4E93-9372-3A7D8CC00817}" type="presOf" srcId="{8D5D88D7-79D7-42EF-8893-36241BEBF9AA}" destId="{6B7B0327-9516-4692-B632-C161F60863EF}" srcOrd="0" destOrd="0" presId="urn:microsoft.com/office/officeart/2005/8/layout/venn2"/>
    <dgm:cxn modelId="{3E85B4B2-A554-46BA-A47B-383873C1B354}" type="presOf" srcId="{B503E5BA-ECE4-429C-94ED-8504B137EB62}" destId="{7845B162-EE22-4A56-AC23-CBB5C0B0CDD9}" srcOrd="0" destOrd="0" presId="urn:microsoft.com/office/officeart/2005/8/layout/venn2"/>
    <dgm:cxn modelId="{333B6C9C-4AE5-4243-84E1-3C1397CC7B83}" type="presOf" srcId="{B503E5BA-ECE4-429C-94ED-8504B137EB62}" destId="{628A14A4-F5BD-4BF8-AFFF-D4F4053A45B5}" srcOrd="1" destOrd="0" presId="urn:microsoft.com/office/officeart/2005/8/layout/venn2"/>
    <dgm:cxn modelId="{3601AEA3-AF6B-4F9A-8284-65156A1C5276}" srcId="{5D72E19C-21D8-474B-B9BE-1ACEC080A110}" destId="{8D5D88D7-79D7-42EF-8893-36241BEBF9AA}" srcOrd="3" destOrd="0" parTransId="{9C6AD5AE-FA1E-4797-8A93-A76DBAF1B618}" sibTransId="{00F77165-233F-4948-8196-9C7409F75EBC}"/>
    <dgm:cxn modelId="{5A3E9CA9-4F67-417A-8E87-40A73D346799}" type="presOf" srcId="{B71E7F3E-F2FD-4064-8ECD-D2D381D81C6F}" destId="{08004F91-6ABE-4384-8CDE-7A59AA279BBA}" srcOrd="1" destOrd="0" presId="urn:microsoft.com/office/officeart/2005/8/layout/venn2"/>
    <dgm:cxn modelId="{482FCED8-CC9E-4B7A-9398-B47CBD23A5CE}" srcId="{5D72E19C-21D8-474B-B9BE-1ACEC080A110}" destId="{B71E7F3E-F2FD-4064-8ECD-D2D381D81C6F}" srcOrd="0" destOrd="0" parTransId="{5694A6A8-C9AB-4F1C-A03E-BB63DBAAFA76}" sibTransId="{F6C3930F-B4FA-42AE-A87D-FD99B8FFED56}"/>
    <dgm:cxn modelId="{EDE6AACC-EEE4-41FF-91F9-089C09EEAAD8}" srcId="{5D72E19C-21D8-474B-B9BE-1ACEC080A110}" destId="{6CE65A60-23D0-4113-A1FF-A10259735DDF}" srcOrd="1" destOrd="0" parTransId="{4D63A646-7244-4CD7-9D56-168066C6858C}" sibTransId="{0981E595-9559-4EF2-8174-9EB528BBB223}"/>
    <dgm:cxn modelId="{7B4B62BD-D9D7-4FC8-B52C-46919DBCB3D5}" type="presOf" srcId="{B71E7F3E-F2FD-4064-8ECD-D2D381D81C6F}" destId="{A1F1D8C4-1396-4058-89F6-647ABBF14B20}" srcOrd="0" destOrd="0" presId="urn:microsoft.com/office/officeart/2005/8/layout/venn2"/>
    <dgm:cxn modelId="{B9F62F7D-362A-479E-88BE-92A16E2C2D96}" type="presOf" srcId="{8D5D88D7-79D7-42EF-8893-36241BEBF9AA}" destId="{D1E26B7B-8178-4EC9-8C82-73C3416112CB}" srcOrd="1" destOrd="0" presId="urn:microsoft.com/office/officeart/2005/8/layout/venn2"/>
    <dgm:cxn modelId="{54005FB1-35CD-4EFC-9389-3AF023456F47}" type="presOf" srcId="{6CE65A60-23D0-4113-A1FF-A10259735DDF}" destId="{3836E413-BBB5-4E04-9278-C1703FC70C19}" srcOrd="0" destOrd="0" presId="urn:microsoft.com/office/officeart/2005/8/layout/venn2"/>
    <dgm:cxn modelId="{2C636A27-C67A-4AF0-9206-621B711CFBB7}" srcId="{5D72E19C-21D8-474B-B9BE-1ACEC080A110}" destId="{B503E5BA-ECE4-429C-94ED-8504B137EB62}" srcOrd="2" destOrd="0" parTransId="{8BDB81A2-6F52-4959-A5BE-4BB020BD9484}" sibTransId="{3C0AD877-F02F-4CBD-96FF-1AB566D099AE}"/>
    <dgm:cxn modelId="{2E4F7916-0049-45AF-8D3C-EEF43923BB2F}" type="presOf" srcId="{6CE65A60-23D0-4113-A1FF-A10259735DDF}" destId="{FCDFAAC5-899A-4E46-9C76-9F38FAAAA719}" srcOrd="1" destOrd="0" presId="urn:microsoft.com/office/officeart/2005/8/layout/venn2"/>
    <dgm:cxn modelId="{CC808812-0A44-40B2-ACE5-F9A5A9DD18D2}" type="presOf" srcId="{5D72E19C-21D8-474B-B9BE-1ACEC080A110}" destId="{D6720B4F-AE86-439D-8A0D-7FD8BE9F4362}" srcOrd="0" destOrd="0" presId="urn:microsoft.com/office/officeart/2005/8/layout/venn2"/>
    <dgm:cxn modelId="{49703A97-2804-4B49-A84D-991C9854107A}" type="presParOf" srcId="{D6720B4F-AE86-439D-8A0D-7FD8BE9F4362}" destId="{D5640174-E72A-4504-B80E-85015A836D92}" srcOrd="0" destOrd="0" presId="urn:microsoft.com/office/officeart/2005/8/layout/venn2"/>
    <dgm:cxn modelId="{0EBFE472-0359-4424-BBBD-72C6CFDB2C5C}" type="presParOf" srcId="{D5640174-E72A-4504-B80E-85015A836D92}" destId="{A1F1D8C4-1396-4058-89F6-647ABBF14B20}" srcOrd="0" destOrd="0" presId="urn:microsoft.com/office/officeart/2005/8/layout/venn2"/>
    <dgm:cxn modelId="{343D29BA-C421-4EF6-928A-EC3061F02334}" type="presParOf" srcId="{D5640174-E72A-4504-B80E-85015A836D92}" destId="{08004F91-6ABE-4384-8CDE-7A59AA279BBA}" srcOrd="1" destOrd="0" presId="urn:microsoft.com/office/officeart/2005/8/layout/venn2"/>
    <dgm:cxn modelId="{2CBDE277-3158-4193-8DD7-6D741E9FF54C}" type="presParOf" srcId="{D6720B4F-AE86-439D-8A0D-7FD8BE9F4362}" destId="{0F42C978-18C2-4EAB-BD9E-7D33A1920384}" srcOrd="1" destOrd="0" presId="urn:microsoft.com/office/officeart/2005/8/layout/venn2"/>
    <dgm:cxn modelId="{85B52223-2C3E-4CFA-AA66-C4357056A6E1}" type="presParOf" srcId="{0F42C978-18C2-4EAB-BD9E-7D33A1920384}" destId="{3836E413-BBB5-4E04-9278-C1703FC70C19}" srcOrd="0" destOrd="0" presId="urn:microsoft.com/office/officeart/2005/8/layout/venn2"/>
    <dgm:cxn modelId="{01AAF582-2D6D-44FA-9B7D-EBC4ACCD3DC8}" type="presParOf" srcId="{0F42C978-18C2-4EAB-BD9E-7D33A1920384}" destId="{FCDFAAC5-899A-4E46-9C76-9F38FAAAA719}" srcOrd="1" destOrd="0" presId="urn:microsoft.com/office/officeart/2005/8/layout/venn2"/>
    <dgm:cxn modelId="{890AB2B9-A0CD-4957-81F0-28A7DE128F19}" type="presParOf" srcId="{D6720B4F-AE86-439D-8A0D-7FD8BE9F4362}" destId="{B903B014-1940-46C7-AA2B-AA9CCD2CF69C}" srcOrd="2" destOrd="0" presId="urn:microsoft.com/office/officeart/2005/8/layout/venn2"/>
    <dgm:cxn modelId="{F7EC5B44-C9EA-4A15-8452-B880DDCFAA1A}" type="presParOf" srcId="{B903B014-1940-46C7-AA2B-AA9CCD2CF69C}" destId="{7845B162-EE22-4A56-AC23-CBB5C0B0CDD9}" srcOrd="0" destOrd="0" presId="urn:microsoft.com/office/officeart/2005/8/layout/venn2"/>
    <dgm:cxn modelId="{AA113D7E-DA4A-4B27-B006-18A4E896F2A7}" type="presParOf" srcId="{B903B014-1940-46C7-AA2B-AA9CCD2CF69C}" destId="{628A14A4-F5BD-4BF8-AFFF-D4F4053A45B5}" srcOrd="1" destOrd="0" presId="urn:microsoft.com/office/officeart/2005/8/layout/venn2"/>
    <dgm:cxn modelId="{A77B5CD8-99A8-4935-A992-00B2B3771660}" type="presParOf" srcId="{D6720B4F-AE86-439D-8A0D-7FD8BE9F4362}" destId="{F9AC869A-19A3-4101-BAA3-252F50C67F5B}" srcOrd="3" destOrd="0" presId="urn:microsoft.com/office/officeart/2005/8/layout/venn2"/>
    <dgm:cxn modelId="{30EA6FF4-A389-4ECB-8243-FCC5D326E509}" type="presParOf" srcId="{F9AC869A-19A3-4101-BAA3-252F50C67F5B}" destId="{6B7B0327-9516-4692-B632-C161F60863EF}" srcOrd="0" destOrd="0" presId="urn:microsoft.com/office/officeart/2005/8/layout/venn2"/>
    <dgm:cxn modelId="{9216B013-BE8C-45B3-9D44-65C1615EA68D}" type="presParOf" srcId="{F9AC869A-19A3-4101-BAA3-252F50C67F5B}" destId="{D1E26B7B-8178-4EC9-8C82-73C3416112CB}" srcOrd="1" destOrd="0" presId="urn:microsoft.com/office/officeart/2005/8/layout/ven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233EEB45-8793-4A60-BF05-475D7B9C69BB}" type="doc">
      <dgm:prSet loTypeId="urn:microsoft.com/office/officeart/2005/8/layout/vList5" loCatId="list" qsTypeId="urn:microsoft.com/office/officeart/2005/8/quickstyle/simple4" qsCatId="simple" csTypeId="urn:microsoft.com/office/officeart/2005/8/colors/colorful3" csCatId="colorful" phldr="1"/>
      <dgm:spPr/>
      <dgm:t>
        <a:bodyPr/>
        <a:lstStyle/>
        <a:p>
          <a:endParaRPr lang="en-US"/>
        </a:p>
      </dgm:t>
    </dgm:pt>
    <dgm:pt modelId="{D7514EDB-7993-41FB-AD4A-079A8B3BABB0}">
      <dgm:prSet phldrT="[Text]"/>
      <dgm:spPr/>
      <dgm:t>
        <a:bodyPr/>
        <a:lstStyle/>
        <a:p>
          <a:pPr algn="l"/>
          <a:r>
            <a:rPr lang="en-US" dirty="0" smtClean="0"/>
            <a:t>Part 2: </a:t>
          </a:r>
          <a:r>
            <a:rPr lang="en-US" b="1" dirty="0" smtClean="0"/>
            <a:t>Identifying Students in Need of Interventions and Enrichments</a:t>
          </a:r>
          <a:endParaRPr lang="en-US" b="1" dirty="0"/>
        </a:p>
      </dgm:t>
    </dgm:pt>
    <dgm:pt modelId="{A14AFC04-F6D0-460E-8032-F1CEB03E3B4A}" type="parTrans" cxnId="{4D4F52F9-D496-4357-8E8D-68B1AC686605}">
      <dgm:prSet/>
      <dgm:spPr/>
      <dgm:t>
        <a:bodyPr/>
        <a:lstStyle/>
        <a:p>
          <a:endParaRPr lang="en-US"/>
        </a:p>
      </dgm:t>
    </dgm:pt>
    <dgm:pt modelId="{0F11ADB0-971B-4B9E-B012-4D5359081508}" type="sibTrans" cxnId="{4D4F52F9-D496-4357-8E8D-68B1AC686605}">
      <dgm:prSet/>
      <dgm:spPr/>
      <dgm:t>
        <a:bodyPr/>
        <a:lstStyle/>
        <a:p>
          <a:endParaRPr lang="en-US"/>
        </a:p>
      </dgm:t>
    </dgm:pt>
    <dgm:pt modelId="{1348C7EF-D3D8-4AEF-BDE0-487C80E6B33C}">
      <dgm:prSet phldrT="[Text]" custT="1"/>
      <dgm:spPr/>
      <dgm:t>
        <a:bodyPr/>
        <a:lstStyle/>
        <a:p>
          <a:r>
            <a:rPr lang="en-US" sz="1800" dirty="0" smtClean="0"/>
            <a:t>Thursday, 11/19/2015, 2:00-3:30 PM</a:t>
          </a:r>
          <a:endParaRPr lang="en-US" sz="1800" dirty="0"/>
        </a:p>
      </dgm:t>
    </dgm:pt>
    <dgm:pt modelId="{12A879A0-0C7E-4012-B2B2-9EA2928A0A5F}" type="parTrans" cxnId="{FDA0A9C1-A487-4B95-A9CA-90C857002A3A}">
      <dgm:prSet/>
      <dgm:spPr/>
      <dgm:t>
        <a:bodyPr/>
        <a:lstStyle/>
        <a:p>
          <a:endParaRPr lang="en-US"/>
        </a:p>
      </dgm:t>
    </dgm:pt>
    <dgm:pt modelId="{AD4AD5BE-B4A9-4CD6-BBBC-5C7AD9719FA3}" type="sibTrans" cxnId="{FDA0A9C1-A487-4B95-A9CA-90C857002A3A}">
      <dgm:prSet/>
      <dgm:spPr/>
      <dgm:t>
        <a:bodyPr/>
        <a:lstStyle/>
        <a:p>
          <a:endParaRPr lang="en-US"/>
        </a:p>
      </dgm:t>
    </dgm:pt>
    <dgm:pt modelId="{29342B77-7556-4F3E-87BC-248BD2B8A0A7}">
      <dgm:prSet phldrT="[Text]"/>
      <dgm:spPr/>
      <dgm:t>
        <a:bodyPr/>
        <a:lstStyle/>
        <a:p>
          <a:pPr algn="l"/>
          <a:r>
            <a:rPr lang="en-US" dirty="0" smtClean="0"/>
            <a:t>Part 3: </a:t>
          </a:r>
          <a:r>
            <a:rPr lang="en-US" b="1" dirty="0" smtClean="0"/>
            <a:t>Supporting Teachers with PVAAS Teacher Specific Reporting</a:t>
          </a:r>
          <a:endParaRPr lang="en-US" b="1" dirty="0"/>
        </a:p>
      </dgm:t>
    </dgm:pt>
    <dgm:pt modelId="{43C15A4A-807D-49E3-8B67-4228C288E6BA}" type="parTrans" cxnId="{0CD77892-1E40-4232-A97F-235366CBA7FC}">
      <dgm:prSet/>
      <dgm:spPr/>
      <dgm:t>
        <a:bodyPr/>
        <a:lstStyle/>
        <a:p>
          <a:endParaRPr lang="en-US"/>
        </a:p>
      </dgm:t>
    </dgm:pt>
    <dgm:pt modelId="{DDFFFC44-A1B4-4DD7-B03A-8EAA5C7F6FE8}" type="sibTrans" cxnId="{0CD77892-1E40-4232-A97F-235366CBA7FC}">
      <dgm:prSet/>
      <dgm:spPr/>
      <dgm:t>
        <a:bodyPr/>
        <a:lstStyle/>
        <a:p>
          <a:endParaRPr lang="en-US"/>
        </a:p>
      </dgm:t>
    </dgm:pt>
    <dgm:pt modelId="{51509189-4CCF-41DE-A625-7B9A53F7D4FB}">
      <dgm:prSet phldrT="[Text]" custT="1"/>
      <dgm:spPr/>
      <dgm:t>
        <a:bodyPr/>
        <a:lstStyle/>
        <a:p>
          <a:r>
            <a:rPr lang="en-US" sz="1800" dirty="0" smtClean="0"/>
            <a:t>Tuesday, 12/15/2015, 2:00-3:30 PM</a:t>
          </a:r>
          <a:endParaRPr lang="en-US" sz="1800" dirty="0"/>
        </a:p>
      </dgm:t>
    </dgm:pt>
    <dgm:pt modelId="{480FB981-9FEB-4CD4-9AB0-7FCD1CC72156}" type="parTrans" cxnId="{38284246-FBFD-4241-B4FD-FC137442EDB3}">
      <dgm:prSet/>
      <dgm:spPr/>
      <dgm:t>
        <a:bodyPr/>
        <a:lstStyle/>
        <a:p>
          <a:endParaRPr lang="en-US"/>
        </a:p>
      </dgm:t>
    </dgm:pt>
    <dgm:pt modelId="{7CC2E71D-4F41-497D-B823-2550A59DB540}" type="sibTrans" cxnId="{38284246-FBFD-4241-B4FD-FC137442EDB3}">
      <dgm:prSet/>
      <dgm:spPr/>
      <dgm:t>
        <a:bodyPr/>
        <a:lstStyle/>
        <a:p>
          <a:endParaRPr lang="en-US"/>
        </a:p>
      </dgm:t>
    </dgm:pt>
    <dgm:pt modelId="{F087033A-650D-4A67-BAEE-F8E809609646}">
      <dgm:prSet phldrT="[Text]" custT="1"/>
      <dgm:spPr/>
      <dgm:t>
        <a:bodyPr/>
        <a:lstStyle/>
        <a:p>
          <a:r>
            <a:rPr lang="en-US" sz="1800" dirty="0" smtClean="0"/>
            <a:t>Thursday, 12/17/2015, 8:30-10:00 AM</a:t>
          </a:r>
          <a:endParaRPr lang="en-US" sz="1800" dirty="0"/>
        </a:p>
      </dgm:t>
    </dgm:pt>
    <dgm:pt modelId="{7B7D5649-064F-4733-AAA7-841346F08F30}" type="parTrans" cxnId="{2C6DF8AB-6F14-48E6-B80C-6DD696EFEA24}">
      <dgm:prSet/>
      <dgm:spPr/>
      <dgm:t>
        <a:bodyPr/>
        <a:lstStyle/>
        <a:p>
          <a:endParaRPr lang="en-US"/>
        </a:p>
      </dgm:t>
    </dgm:pt>
    <dgm:pt modelId="{5C004F86-707B-4CC5-B6C7-124455961123}" type="sibTrans" cxnId="{2C6DF8AB-6F14-48E6-B80C-6DD696EFEA24}">
      <dgm:prSet/>
      <dgm:spPr/>
      <dgm:t>
        <a:bodyPr/>
        <a:lstStyle/>
        <a:p>
          <a:endParaRPr lang="en-US"/>
        </a:p>
      </dgm:t>
    </dgm:pt>
    <dgm:pt modelId="{DC0D9284-2ED5-4FE3-BCB9-31EA9D9E5330}">
      <dgm:prSet phldrT="[Text]"/>
      <dgm:spPr/>
      <dgm:t>
        <a:bodyPr/>
        <a:lstStyle/>
        <a:p>
          <a:pPr algn="l"/>
          <a:r>
            <a:rPr lang="en-US" dirty="0" smtClean="0"/>
            <a:t>Part 4: </a:t>
          </a:r>
          <a:r>
            <a:rPr lang="en-US" b="1" dirty="0" smtClean="0"/>
            <a:t>Evaluating the Effectiveness of Interventions and Enrichments</a:t>
          </a:r>
          <a:endParaRPr lang="en-US" b="1" dirty="0"/>
        </a:p>
      </dgm:t>
    </dgm:pt>
    <dgm:pt modelId="{6F9C4382-ACE0-4415-BD18-CB36F26049DC}" type="parTrans" cxnId="{D7A3066F-49A6-4B11-8E2C-5485EDB93755}">
      <dgm:prSet/>
      <dgm:spPr/>
      <dgm:t>
        <a:bodyPr/>
        <a:lstStyle/>
        <a:p>
          <a:endParaRPr lang="en-US"/>
        </a:p>
      </dgm:t>
    </dgm:pt>
    <dgm:pt modelId="{EB10E033-86EC-41DD-9090-2EA20F51A97B}" type="sibTrans" cxnId="{D7A3066F-49A6-4B11-8E2C-5485EDB93755}">
      <dgm:prSet/>
      <dgm:spPr/>
      <dgm:t>
        <a:bodyPr/>
        <a:lstStyle/>
        <a:p>
          <a:endParaRPr lang="en-US"/>
        </a:p>
      </dgm:t>
    </dgm:pt>
    <dgm:pt modelId="{A3DFFC34-F87C-4DEF-BA4C-FCBDD0F9E111}">
      <dgm:prSet phldrT="[Text]" custT="1"/>
      <dgm:spPr/>
      <dgm:t>
        <a:bodyPr/>
        <a:lstStyle/>
        <a:p>
          <a:r>
            <a:rPr lang="en-US" sz="1800" dirty="0" smtClean="0"/>
            <a:t>Tuesday, 1/26/2016, 2:00-3:30 PM</a:t>
          </a:r>
          <a:endParaRPr lang="en-US" sz="1800" dirty="0"/>
        </a:p>
      </dgm:t>
    </dgm:pt>
    <dgm:pt modelId="{98E20E26-5ED4-4F9E-8EC7-034DDFA53A45}" type="parTrans" cxnId="{E54EEF7A-F598-4EF2-A2BF-7BE49B685D8E}">
      <dgm:prSet/>
      <dgm:spPr/>
      <dgm:t>
        <a:bodyPr/>
        <a:lstStyle/>
        <a:p>
          <a:endParaRPr lang="en-US"/>
        </a:p>
      </dgm:t>
    </dgm:pt>
    <dgm:pt modelId="{57044E15-5443-42CF-81B0-6CDBC7B7C216}" type="sibTrans" cxnId="{E54EEF7A-F598-4EF2-A2BF-7BE49B685D8E}">
      <dgm:prSet/>
      <dgm:spPr/>
      <dgm:t>
        <a:bodyPr/>
        <a:lstStyle/>
        <a:p>
          <a:endParaRPr lang="en-US"/>
        </a:p>
      </dgm:t>
    </dgm:pt>
    <dgm:pt modelId="{ADA6E965-F67B-44C0-8058-C30A60072D5C}">
      <dgm:prSet phldrT="[Text]" custT="1"/>
      <dgm:spPr/>
      <dgm:t>
        <a:bodyPr/>
        <a:lstStyle/>
        <a:p>
          <a:r>
            <a:rPr lang="en-US" sz="1800" dirty="0" smtClean="0"/>
            <a:t>Thursday, 1/28/2016, 8:30-10:00 AM</a:t>
          </a:r>
          <a:endParaRPr lang="en-US" sz="1800" dirty="0"/>
        </a:p>
      </dgm:t>
    </dgm:pt>
    <dgm:pt modelId="{7FB70159-8A19-411D-9FA8-29F5A51CA744}" type="parTrans" cxnId="{15E6EF05-254F-40E4-B629-6E984BD9C589}">
      <dgm:prSet/>
      <dgm:spPr/>
      <dgm:t>
        <a:bodyPr/>
        <a:lstStyle/>
        <a:p>
          <a:endParaRPr lang="en-US"/>
        </a:p>
      </dgm:t>
    </dgm:pt>
    <dgm:pt modelId="{67BEE626-6EEB-4E49-8E99-B7A18C418DC1}" type="sibTrans" cxnId="{15E6EF05-254F-40E4-B629-6E984BD9C589}">
      <dgm:prSet/>
      <dgm:spPr/>
      <dgm:t>
        <a:bodyPr/>
        <a:lstStyle/>
        <a:p>
          <a:endParaRPr lang="en-US"/>
        </a:p>
      </dgm:t>
    </dgm:pt>
    <dgm:pt modelId="{691D1082-A92E-4321-AE42-DA2B43F90E55}">
      <dgm:prSet phldrT="[Text]" custT="1"/>
      <dgm:spPr/>
      <dgm:t>
        <a:bodyPr/>
        <a:lstStyle/>
        <a:p>
          <a:r>
            <a:rPr lang="en-US" sz="1800" dirty="0" smtClean="0"/>
            <a:t>Friday, 11/20/2015, 8:30-10:00 AM</a:t>
          </a:r>
          <a:endParaRPr lang="en-US" sz="1800" dirty="0"/>
        </a:p>
      </dgm:t>
    </dgm:pt>
    <dgm:pt modelId="{638579CC-962B-457D-87C5-DEFB72FAF699}" type="parTrans" cxnId="{2132836E-154D-4B32-BB75-189E33283BBD}">
      <dgm:prSet/>
      <dgm:spPr/>
      <dgm:t>
        <a:bodyPr/>
        <a:lstStyle/>
        <a:p>
          <a:endParaRPr lang="en-US"/>
        </a:p>
      </dgm:t>
    </dgm:pt>
    <dgm:pt modelId="{E108E7B8-8BED-47AC-BF03-0AC4B4DF6D33}" type="sibTrans" cxnId="{2132836E-154D-4B32-BB75-189E33283BBD}">
      <dgm:prSet/>
      <dgm:spPr/>
      <dgm:t>
        <a:bodyPr/>
        <a:lstStyle/>
        <a:p>
          <a:endParaRPr lang="en-US"/>
        </a:p>
      </dgm:t>
    </dgm:pt>
    <dgm:pt modelId="{99D51969-1B81-4B3D-A37B-60CD5DA5EF4D}" type="pres">
      <dgm:prSet presAssocID="{233EEB45-8793-4A60-BF05-475D7B9C69BB}" presName="Name0" presStyleCnt="0">
        <dgm:presLayoutVars>
          <dgm:dir/>
          <dgm:animLvl val="lvl"/>
          <dgm:resizeHandles val="exact"/>
        </dgm:presLayoutVars>
      </dgm:prSet>
      <dgm:spPr/>
      <dgm:t>
        <a:bodyPr/>
        <a:lstStyle/>
        <a:p>
          <a:endParaRPr lang="en-US"/>
        </a:p>
      </dgm:t>
    </dgm:pt>
    <dgm:pt modelId="{6489F52C-7E56-4106-B0FC-D812F0CAE268}" type="pres">
      <dgm:prSet presAssocID="{D7514EDB-7993-41FB-AD4A-079A8B3BABB0}" presName="linNode" presStyleCnt="0"/>
      <dgm:spPr/>
    </dgm:pt>
    <dgm:pt modelId="{15B3D4FB-39FF-4582-8EF8-04E96B94F352}" type="pres">
      <dgm:prSet presAssocID="{D7514EDB-7993-41FB-AD4A-079A8B3BABB0}" presName="parentText" presStyleLbl="node1" presStyleIdx="0" presStyleCnt="3" custScaleX="147222">
        <dgm:presLayoutVars>
          <dgm:chMax val="1"/>
          <dgm:bulletEnabled val="1"/>
        </dgm:presLayoutVars>
      </dgm:prSet>
      <dgm:spPr/>
      <dgm:t>
        <a:bodyPr/>
        <a:lstStyle/>
        <a:p>
          <a:endParaRPr lang="en-US"/>
        </a:p>
      </dgm:t>
    </dgm:pt>
    <dgm:pt modelId="{485D9717-5BD1-467C-9386-80055B6C4716}" type="pres">
      <dgm:prSet presAssocID="{D7514EDB-7993-41FB-AD4A-079A8B3BABB0}" presName="descendantText" presStyleLbl="alignAccFollowNode1" presStyleIdx="0" presStyleCnt="3">
        <dgm:presLayoutVars>
          <dgm:bulletEnabled val="1"/>
        </dgm:presLayoutVars>
      </dgm:prSet>
      <dgm:spPr/>
      <dgm:t>
        <a:bodyPr/>
        <a:lstStyle/>
        <a:p>
          <a:endParaRPr lang="en-US"/>
        </a:p>
      </dgm:t>
    </dgm:pt>
    <dgm:pt modelId="{68CC0583-10C1-4AFA-A61B-18F8A6168110}" type="pres">
      <dgm:prSet presAssocID="{0F11ADB0-971B-4B9E-B012-4D5359081508}" presName="sp" presStyleCnt="0"/>
      <dgm:spPr/>
    </dgm:pt>
    <dgm:pt modelId="{17510B4B-FC63-443C-85E4-F456EFF5783E}" type="pres">
      <dgm:prSet presAssocID="{29342B77-7556-4F3E-87BC-248BD2B8A0A7}" presName="linNode" presStyleCnt="0"/>
      <dgm:spPr/>
    </dgm:pt>
    <dgm:pt modelId="{28330361-EAC3-4068-A371-38781EF5A5DD}" type="pres">
      <dgm:prSet presAssocID="{29342B77-7556-4F3E-87BC-248BD2B8A0A7}" presName="parentText" presStyleLbl="node1" presStyleIdx="1" presStyleCnt="3" custScaleX="147222">
        <dgm:presLayoutVars>
          <dgm:chMax val="1"/>
          <dgm:bulletEnabled val="1"/>
        </dgm:presLayoutVars>
      </dgm:prSet>
      <dgm:spPr/>
      <dgm:t>
        <a:bodyPr/>
        <a:lstStyle/>
        <a:p>
          <a:endParaRPr lang="en-US"/>
        </a:p>
      </dgm:t>
    </dgm:pt>
    <dgm:pt modelId="{4909885F-C6B8-4DF6-8BEE-C7B7A9040204}" type="pres">
      <dgm:prSet presAssocID="{29342B77-7556-4F3E-87BC-248BD2B8A0A7}" presName="descendantText" presStyleLbl="alignAccFollowNode1" presStyleIdx="1" presStyleCnt="3">
        <dgm:presLayoutVars>
          <dgm:bulletEnabled val="1"/>
        </dgm:presLayoutVars>
      </dgm:prSet>
      <dgm:spPr/>
      <dgm:t>
        <a:bodyPr/>
        <a:lstStyle/>
        <a:p>
          <a:endParaRPr lang="en-US"/>
        </a:p>
      </dgm:t>
    </dgm:pt>
    <dgm:pt modelId="{35785993-6F0D-4CCD-9C75-CE2D5982261C}" type="pres">
      <dgm:prSet presAssocID="{DDFFFC44-A1B4-4DD7-B03A-8EAA5C7F6FE8}" presName="sp" presStyleCnt="0"/>
      <dgm:spPr/>
    </dgm:pt>
    <dgm:pt modelId="{46844A15-678E-4B94-89A8-E03345D9CA43}" type="pres">
      <dgm:prSet presAssocID="{DC0D9284-2ED5-4FE3-BCB9-31EA9D9E5330}" presName="linNode" presStyleCnt="0"/>
      <dgm:spPr/>
    </dgm:pt>
    <dgm:pt modelId="{A96819B2-FDD6-4D28-AD0B-C70E910B2529}" type="pres">
      <dgm:prSet presAssocID="{DC0D9284-2ED5-4FE3-BCB9-31EA9D9E5330}" presName="parentText" presStyleLbl="node1" presStyleIdx="2" presStyleCnt="3" custScaleX="147222">
        <dgm:presLayoutVars>
          <dgm:chMax val="1"/>
          <dgm:bulletEnabled val="1"/>
        </dgm:presLayoutVars>
      </dgm:prSet>
      <dgm:spPr/>
      <dgm:t>
        <a:bodyPr/>
        <a:lstStyle/>
        <a:p>
          <a:endParaRPr lang="en-US"/>
        </a:p>
      </dgm:t>
    </dgm:pt>
    <dgm:pt modelId="{FC5EB3BE-D16C-4128-A5BB-D4B2C904E97D}" type="pres">
      <dgm:prSet presAssocID="{DC0D9284-2ED5-4FE3-BCB9-31EA9D9E5330}" presName="descendantText" presStyleLbl="alignAccFollowNode1" presStyleIdx="2" presStyleCnt="3">
        <dgm:presLayoutVars>
          <dgm:bulletEnabled val="1"/>
        </dgm:presLayoutVars>
      </dgm:prSet>
      <dgm:spPr/>
      <dgm:t>
        <a:bodyPr/>
        <a:lstStyle/>
        <a:p>
          <a:endParaRPr lang="en-US"/>
        </a:p>
      </dgm:t>
    </dgm:pt>
  </dgm:ptLst>
  <dgm:cxnLst>
    <dgm:cxn modelId="{4D4F52F9-D496-4357-8E8D-68B1AC686605}" srcId="{233EEB45-8793-4A60-BF05-475D7B9C69BB}" destId="{D7514EDB-7993-41FB-AD4A-079A8B3BABB0}" srcOrd="0" destOrd="0" parTransId="{A14AFC04-F6D0-460E-8032-F1CEB03E3B4A}" sibTransId="{0F11ADB0-971B-4B9E-B012-4D5359081508}"/>
    <dgm:cxn modelId="{041B0928-5014-459D-BE04-458A1F5B94CD}" type="presOf" srcId="{ADA6E965-F67B-44C0-8058-C30A60072D5C}" destId="{FC5EB3BE-D16C-4128-A5BB-D4B2C904E97D}" srcOrd="0" destOrd="1" presId="urn:microsoft.com/office/officeart/2005/8/layout/vList5"/>
    <dgm:cxn modelId="{9022386E-E6BA-4577-8668-4A51941E4B20}" type="presOf" srcId="{29342B77-7556-4F3E-87BC-248BD2B8A0A7}" destId="{28330361-EAC3-4068-A371-38781EF5A5DD}" srcOrd="0" destOrd="0" presId="urn:microsoft.com/office/officeart/2005/8/layout/vList5"/>
    <dgm:cxn modelId="{2B68082D-A4EE-4FCA-B32B-F134B7AA84B2}" type="presOf" srcId="{51509189-4CCF-41DE-A625-7B9A53F7D4FB}" destId="{4909885F-C6B8-4DF6-8BEE-C7B7A9040204}" srcOrd="0" destOrd="0" presId="urn:microsoft.com/office/officeart/2005/8/layout/vList5"/>
    <dgm:cxn modelId="{D59CB92F-17B6-4F90-A92D-E076FF4247FF}" type="presOf" srcId="{DC0D9284-2ED5-4FE3-BCB9-31EA9D9E5330}" destId="{A96819B2-FDD6-4D28-AD0B-C70E910B2529}" srcOrd="0" destOrd="0" presId="urn:microsoft.com/office/officeart/2005/8/layout/vList5"/>
    <dgm:cxn modelId="{A759F5EF-57AE-4267-BAE4-122F1F7E3B97}" type="presOf" srcId="{691D1082-A92E-4321-AE42-DA2B43F90E55}" destId="{485D9717-5BD1-467C-9386-80055B6C4716}" srcOrd="0" destOrd="1" presId="urn:microsoft.com/office/officeart/2005/8/layout/vList5"/>
    <dgm:cxn modelId="{E54EEF7A-F598-4EF2-A2BF-7BE49B685D8E}" srcId="{DC0D9284-2ED5-4FE3-BCB9-31EA9D9E5330}" destId="{A3DFFC34-F87C-4DEF-BA4C-FCBDD0F9E111}" srcOrd="0" destOrd="0" parTransId="{98E20E26-5ED4-4F9E-8EC7-034DDFA53A45}" sibTransId="{57044E15-5443-42CF-81B0-6CDBC7B7C216}"/>
    <dgm:cxn modelId="{C8CE9AF1-9B18-4457-8C47-73CC992F8C85}" type="presOf" srcId="{D7514EDB-7993-41FB-AD4A-079A8B3BABB0}" destId="{15B3D4FB-39FF-4582-8EF8-04E96B94F352}" srcOrd="0" destOrd="0" presId="urn:microsoft.com/office/officeart/2005/8/layout/vList5"/>
    <dgm:cxn modelId="{2C6DF8AB-6F14-48E6-B80C-6DD696EFEA24}" srcId="{29342B77-7556-4F3E-87BC-248BD2B8A0A7}" destId="{F087033A-650D-4A67-BAEE-F8E809609646}" srcOrd="1" destOrd="0" parTransId="{7B7D5649-064F-4733-AAA7-841346F08F30}" sibTransId="{5C004F86-707B-4CC5-B6C7-124455961123}"/>
    <dgm:cxn modelId="{FDA0A9C1-A487-4B95-A9CA-90C857002A3A}" srcId="{D7514EDB-7993-41FB-AD4A-079A8B3BABB0}" destId="{1348C7EF-D3D8-4AEF-BDE0-487C80E6B33C}" srcOrd="0" destOrd="0" parTransId="{12A879A0-0C7E-4012-B2B2-9EA2928A0A5F}" sibTransId="{AD4AD5BE-B4A9-4CD6-BBBC-5C7AD9719FA3}"/>
    <dgm:cxn modelId="{D7A3066F-49A6-4B11-8E2C-5485EDB93755}" srcId="{233EEB45-8793-4A60-BF05-475D7B9C69BB}" destId="{DC0D9284-2ED5-4FE3-BCB9-31EA9D9E5330}" srcOrd="2" destOrd="0" parTransId="{6F9C4382-ACE0-4415-BD18-CB36F26049DC}" sibTransId="{EB10E033-86EC-41DD-9090-2EA20F51A97B}"/>
    <dgm:cxn modelId="{15E6EF05-254F-40E4-B629-6E984BD9C589}" srcId="{DC0D9284-2ED5-4FE3-BCB9-31EA9D9E5330}" destId="{ADA6E965-F67B-44C0-8058-C30A60072D5C}" srcOrd="1" destOrd="0" parTransId="{7FB70159-8A19-411D-9FA8-29F5A51CA744}" sibTransId="{67BEE626-6EEB-4E49-8E99-B7A18C418DC1}"/>
    <dgm:cxn modelId="{3E88B5CF-BBF4-4F4F-928F-77E581BDE82A}" type="presOf" srcId="{A3DFFC34-F87C-4DEF-BA4C-FCBDD0F9E111}" destId="{FC5EB3BE-D16C-4128-A5BB-D4B2C904E97D}" srcOrd="0" destOrd="0" presId="urn:microsoft.com/office/officeart/2005/8/layout/vList5"/>
    <dgm:cxn modelId="{74A1F167-D41B-4D69-9B17-FC9E11347387}" type="presOf" srcId="{1348C7EF-D3D8-4AEF-BDE0-487C80E6B33C}" destId="{485D9717-5BD1-467C-9386-80055B6C4716}" srcOrd="0" destOrd="0" presId="urn:microsoft.com/office/officeart/2005/8/layout/vList5"/>
    <dgm:cxn modelId="{0CD77892-1E40-4232-A97F-235366CBA7FC}" srcId="{233EEB45-8793-4A60-BF05-475D7B9C69BB}" destId="{29342B77-7556-4F3E-87BC-248BD2B8A0A7}" srcOrd="1" destOrd="0" parTransId="{43C15A4A-807D-49E3-8B67-4228C288E6BA}" sibTransId="{DDFFFC44-A1B4-4DD7-B03A-8EAA5C7F6FE8}"/>
    <dgm:cxn modelId="{4D94EC08-061B-4E50-9055-BF9DD07D77F5}" type="presOf" srcId="{233EEB45-8793-4A60-BF05-475D7B9C69BB}" destId="{99D51969-1B81-4B3D-A37B-60CD5DA5EF4D}" srcOrd="0" destOrd="0" presId="urn:microsoft.com/office/officeart/2005/8/layout/vList5"/>
    <dgm:cxn modelId="{38284246-FBFD-4241-B4FD-FC137442EDB3}" srcId="{29342B77-7556-4F3E-87BC-248BD2B8A0A7}" destId="{51509189-4CCF-41DE-A625-7B9A53F7D4FB}" srcOrd="0" destOrd="0" parTransId="{480FB981-9FEB-4CD4-9AB0-7FCD1CC72156}" sibTransId="{7CC2E71D-4F41-497D-B823-2550A59DB540}"/>
    <dgm:cxn modelId="{2132836E-154D-4B32-BB75-189E33283BBD}" srcId="{D7514EDB-7993-41FB-AD4A-079A8B3BABB0}" destId="{691D1082-A92E-4321-AE42-DA2B43F90E55}" srcOrd="1" destOrd="0" parTransId="{638579CC-962B-457D-87C5-DEFB72FAF699}" sibTransId="{E108E7B8-8BED-47AC-BF03-0AC4B4DF6D33}"/>
    <dgm:cxn modelId="{38B00F4A-9D65-4506-AAE0-D1428FBEF6D8}" type="presOf" srcId="{F087033A-650D-4A67-BAEE-F8E809609646}" destId="{4909885F-C6B8-4DF6-8BEE-C7B7A9040204}" srcOrd="0" destOrd="1" presId="urn:microsoft.com/office/officeart/2005/8/layout/vList5"/>
    <dgm:cxn modelId="{F8DB5C3C-F2B4-45F5-A5A6-A4DE7A550E97}" type="presParOf" srcId="{99D51969-1B81-4B3D-A37B-60CD5DA5EF4D}" destId="{6489F52C-7E56-4106-B0FC-D812F0CAE268}" srcOrd="0" destOrd="0" presId="urn:microsoft.com/office/officeart/2005/8/layout/vList5"/>
    <dgm:cxn modelId="{75EB9C06-BE2D-47DF-A427-C1D23121A678}" type="presParOf" srcId="{6489F52C-7E56-4106-B0FC-D812F0CAE268}" destId="{15B3D4FB-39FF-4582-8EF8-04E96B94F352}" srcOrd="0" destOrd="0" presId="urn:microsoft.com/office/officeart/2005/8/layout/vList5"/>
    <dgm:cxn modelId="{CC4D816A-74D1-4010-9CF8-3CFFC2BA5A0C}" type="presParOf" srcId="{6489F52C-7E56-4106-B0FC-D812F0CAE268}" destId="{485D9717-5BD1-467C-9386-80055B6C4716}" srcOrd="1" destOrd="0" presId="urn:microsoft.com/office/officeart/2005/8/layout/vList5"/>
    <dgm:cxn modelId="{72B564C5-925C-4965-B7F3-355FFA8DF69C}" type="presParOf" srcId="{99D51969-1B81-4B3D-A37B-60CD5DA5EF4D}" destId="{68CC0583-10C1-4AFA-A61B-18F8A6168110}" srcOrd="1" destOrd="0" presId="urn:microsoft.com/office/officeart/2005/8/layout/vList5"/>
    <dgm:cxn modelId="{71D94559-7C3A-4F61-AB91-DD5902EE2C0B}" type="presParOf" srcId="{99D51969-1B81-4B3D-A37B-60CD5DA5EF4D}" destId="{17510B4B-FC63-443C-85E4-F456EFF5783E}" srcOrd="2" destOrd="0" presId="urn:microsoft.com/office/officeart/2005/8/layout/vList5"/>
    <dgm:cxn modelId="{6C252ADD-C7F4-4FC7-8BD8-99434E77B749}" type="presParOf" srcId="{17510B4B-FC63-443C-85E4-F456EFF5783E}" destId="{28330361-EAC3-4068-A371-38781EF5A5DD}" srcOrd="0" destOrd="0" presId="urn:microsoft.com/office/officeart/2005/8/layout/vList5"/>
    <dgm:cxn modelId="{2AB9F171-46B2-466A-897C-8190D78397F8}" type="presParOf" srcId="{17510B4B-FC63-443C-85E4-F456EFF5783E}" destId="{4909885F-C6B8-4DF6-8BEE-C7B7A9040204}" srcOrd="1" destOrd="0" presId="urn:microsoft.com/office/officeart/2005/8/layout/vList5"/>
    <dgm:cxn modelId="{830F73F0-ECF4-4324-B23A-1352468FEF7C}" type="presParOf" srcId="{99D51969-1B81-4B3D-A37B-60CD5DA5EF4D}" destId="{35785993-6F0D-4CCD-9C75-CE2D5982261C}" srcOrd="3" destOrd="0" presId="urn:microsoft.com/office/officeart/2005/8/layout/vList5"/>
    <dgm:cxn modelId="{4EAB27D5-E268-42B2-8DA1-829E2F7F0575}" type="presParOf" srcId="{99D51969-1B81-4B3D-A37B-60CD5DA5EF4D}" destId="{46844A15-678E-4B94-89A8-E03345D9CA43}" srcOrd="4" destOrd="0" presId="urn:microsoft.com/office/officeart/2005/8/layout/vList5"/>
    <dgm:cxn modelId="{08DD4922-B13B-416F-814C-FC23828607AA}" type="presParOf" srcId="{46844A15-678E-4B94-89A8-E03345D9CA43}" destId="{A96819B2-FDD6-4D28-AD0B-C70E910B2529}" srcOrd="0" destOrd="0" presId="urn:microsoft.com/office/officeart/2005/8/layout/vList5"/>
    <dgm:cxn modelId="{9B89A79F-CB3F-4AD0-9F0F-B6AD5AEF3160}" type="presParOf" srcId="{46844A15-678E-4B94-89A8-E03345D9CA43}" destId="{FC5EB3BE-D16C-4128-A5BB-D4B2C904E97D}"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7437BF4-CB1F-4352-9EF0-1035BBE0E680}" type="doc">
      <dgm:prSet loTypeId="urn:microsoft.com/office/officeart/2005/8/layout/venn1" loCatId="relationship" qsTypeId="urn:microsoft.com/office/officeart/2005/8/quickstyle/simple1" qsCatId="simple" csTypeId="urn:microsoft.com/office/officeart/2005/8/colors/accent1_2" csCatId="accent1" phldr="1"/>
      <dgm:spPr/>
    </dgm:pt>
    <dgm:pt modelId="{4CE28C5C-9B72-43F7-B332-75E8D645A479}">
      <dgm:prSet phldrT="[Text]" custT="1"/>
      <dgm:spPr/>
      <dgm:t>
        <a:bodyPr/>
        <a:lstStyle/>
        <a:p>
          <a:r>
            <a:rPr lang="en-US" sz="1800" b="1" dirty="0" smtClean="0"/>
            <a:t>Curriculum</a:t>
          </a:r>
          <a:endParaRPr lang="en-US" sz="2600" b="1" dirty="0"/>
        </a:p>
      </dgm:t>
    </dgm:pt>
    <dgm:pt modelId="{869C8F89-10F9-4E77-91F5-DFA7344574D3}" type="parTrans" cxnId="{D4DE185F-05A3-439E-BB1C-BBB00B607CB6}">
      <dgm:prSet/>
      <dgm:spPr/>
      <dgm:t>
        <a:bodyPr/>
        <a:lstStyle/>
        <a:p>
          <a:endParaRPr lang="en-US"/>
        </a:p>
      </dgm:t>
    </dgm:pt>
    <dgm:pt modelId="{82A12B49-06AD-4D47-AC28-E691916299EB}" type="sibTrans" cxnId="{D4DE185F-05A3-439E-BB1C-BBB00B607CB6}">
      <dgm:prSet/>
      <dgm:spPr/>
      <dgm:t>
        <a:bodyPr/>
        <a:lstStyle/>
        <a:p>
          <a:endParaRPr lang="en-US"/>
        </a:p>
      </dgm:t>
    </dgm:pt>
    <dgm:pt modelId="{2A2F97ED-3CFE-498D-8A78-F69C884FCEC5}">
      <dgm:prSet phldrT="[Text]" custT="1"/>
      <dgm:spPr/>
      <dgm:t>
        <a:bodyPr/>
        <a:lstStyle/>
        <a:p>
          <a:r>
            <a:rPr lang="en-US" sz="1800" b="1" dirty="0" smtClean="0"/>
            <a:t>Instruction</a:t>
          </a:r>
          <a:endParaRPr lang="en-US" sz="1400" b="1" dirty="0"/>
        </a:p>
      </dgm:t>
    </dgm:pt>
    <dgm:pt modelId="{925EC8B2-C2BF-4A5E-98A2-C7CDA1B4E154}" type="parTrans" cxnId="{A3684484-187E-444F-B76E-7B743D477129}">
      <dgm:prSet/>
      <dgm:spPr/>
      <dgm:t>
        <a:bodyPr/>
        <a:lstStyle/>
        <a:p>
          <a:endParaRPr lang="en-US"/>
        </a:p>
      </dgm:t>
    </dgm:pt>
    <dgm:pt modelId="{E5F277D9-2138-4340-8344-90683DB7EB8A}" type="sibTrans" cxnId="{A3684484-187E-444F-B76E-7B743D477129}">
      <dgm:prSet/>
      <dgm:spPr/>
      <dgm:t>
        <a:bodyPr/>
        <a:lstStyle/>
        <a:p>
          <a:endParaRPr lang="en-US"/>
        </a:p>
      </dgm:t>
    </dgm:pt>
    <dgm:pt modelId="{19D49C8E-0749-4B04-B6E6-B529EA140A9A}">
      <dgm:prSet phldrT="[Text]" custT="1"/>
      <dgm:spPr/>
      <dgm:t>
        <a:bodyPr/>
        <a:lstStyle/>
        <a:p>
          <a:r>
            <a:rPr lang="en-US" sz="1800" b="1" dirty="0" smtClean="0"/>
            <a:t>Assessment</a:t>
          </a:r>
          <a:endParaRPr lang="en-US" sz="1800" b="1" dirty="0"/>
        </a:p>
      </dgm:t>
    </dgm:pt>
    <dgm:pt modelId="{DEEBFE03-0758-4BC2-AC1F-C43E153A3D0B}" type="parTrans" cxnId="{4BCD7F7A-4A31-46A5-B102-9E2C7C0E3ABD}">
      <dgm:prSet/>
      <dgm:spPr/>
      <dgm:t>
        <a:bodyPr/>
        <a:lstStyle/>
        <a:p>
          <a:endParaRPr lang="en-US"/>
        </a:p>
      </dgm:t>
    </dgm:pt>
    <dgm:pt modelId="{E945A34B-FD5D-4CA0-988C-58E2EBAB8C62}" type="sibTrans" cxnId="{4BCD7F7A-4A31-46A5-B102-9E2C7C0E3ABD}">
      <dgm:prSet/>
      <dgm:spPr/>
      <dgm:t>
        <a:bodyPr/>
        <a:lstStyle/>
        <a:p>
          <a:endParaRPr lang="en-US"/>
        </a:p>
      </dgm:t>
    </dgm:pt>
    <dgm:pt modelId="{584EB250-F9FE-4ECB-803B-EEAC7E97671E}">
      <dgm:prSet phldrT="[Text]" custT="1"/>
      <dgm:spPr/>
      <dgm:t>
        <a:bodyPr/>
        <a:lstStyle/>
        <a:p>
          <a:r>
            <a:rPr lang="en-US" sz="1800" b="1" dirty="0" smtClean="0"/>
            <a:t>Organization</a:t>
          </a:r>
          <a:endParaRPr lang="en-US" sz="1800" b="1" dirty="0"/>
        </a:p>
      </dgm:t>
    </dgm:pt>
    <dgm:pt modelId="{8D4F53CC-D57E-4B04-AF84-3DDBB43C155F}" type="parTrans" cxnId="{0AAF3756-31D2-40ED-B10B-DC9F30EED3D0}">
      <dgm:prSet/>
      <dgm:spPr/>
      <dgm:t>
        <a:bodyPr/>
        <a:lstStyle/>
        <a:p>
          <a:endParaRPr lang="en-US"/>
        </a:p>
      </dgm:t>
    </dgm:pt>
    <dgm:pt modelId="{54AF8310-BDDF-4635-A3A9-50A963C87820}" type="sibTrans" cxnId="{0AAF3756-31D2-40ED-B10B-DC9F30EED3D0}">
      <dgm:prSet/>
      <dgm:spPr/>
      <dgm:t>
        <a:bodyPr/>
        <a:lstStyle/>
        <a:p>
          <a:endParaRPr lang="en-US"/>
        </a:p>
      </dgm:t>
    </dgm:pt>
    <dgm:pt modelId="{B5669455-F7E6-4895-A79A-C885F6E22F81}" type="pres">
      <dgm:prSet presAssocID="{07437BF4-CB1F-4352-9EF0-1035BBE0E680}" presName="compositeShape" presStyleCnt="0">
        <dgm:presLayoutVars>
          <dgm:chMax val="7"/>
          <dgm:dir/>
          <dgm:resizeHandles val="exact"/>
        </dgm:presLayoutVars>
      </dgm:prSet>
      <dgm:spPr/>
    </dgm:pt>
    <dgm:pt modelId="{10CECE7C-76FC-4F98-8A34-2A5BB342BBCB}" type="pres">
      <dgm:prSet presAssocID="{4CE28C5C-9B72-43F7-B332-75E8D645A479}" presName="circ1" presStyleLbl="vennNode1" presStyleIdx="0" presStyleCnt="4" custScaleY="138075" custLinFactNeighborX="-2272" custLinFactNeighborY="3000"/>
      <dgm:spPr/>
      <dgm:t>
        <a:bodyPr/>
        <a:lstStyle/>
        <a:p>
          <a:endParaRPr lang="en-US"/>
        </a:p>
      </dgm:t>
    </dgm:pt>
    <dgm:pt modelId="{23B23145-3BFA-404E-B5B3-D9758C79256F}" type="pres">
      <dgm:prSet presAssocID="{4CE28C5C-9B72-43F7-B332-75E8D645A479}" presName="circ1Tx" presStyleLbl="revTx" presStyleIdx="0" presStyleCnt="0">
        <dgm:presLayoutVars>
          <dgm:chMax val="0"/>
          <dgm:chPref val="0"/>
          <dgm:bulletEnabled val="1"/>
        </dgm:presLayoutVars>
      </dgm:prSet>
      <dgm:spPr/>
      <dgm:t>
        <a:bodyPr/>
        <a:lstStyle/>
        <a:p>
          <a:endParaRPr lang="en-US"/>
        </a:p>
      </dgm:t>
    </dgm:pt>
    <dgm:pt modelId="{EF9E118B-5598-44E0-A8C1-CF625DBAA7E6}" type="pres">
      <dgm:prSet presAssocID="{2A2F97ED-3CFE-498D-8A78-F69C884FCEC5}" presName="circ2" presStyleLbl="vennNode1" presStyleIdx="1" presStyleCnt="4" custScaleX="148783" custLinFactNeighborX="15905" custLinFactNeighborY="-1516"/>
      <dgm:spPr/>
      <dgm:t>
        <a:bodyPr/>
        <a:lstStyle/>
        <a:p>
          <a:endParaRPr lang="en-US"/>
        </a:p>
      </dgm:t>
    </dgm:pt>
    <dgm:pt modelId="{A164D523-9B1A-4C79-9498-B696060D1416}" type="pres">
      <dgm:prSet presAssocID="{2A2F97ED-3CFE-498D-8A78-F69C884FCEC5}" presName="circ2Tx" presStyleLbl="revTx" presStyleIdx="0" presStyleCnt="0">
        <dgm:presLayoutVars>
          <dgm:chMax val="0"/>
          <dgm:chPref val="0"/>
          <dgm:bulletEnabled val="1"/>
        </dgm:presLayoutVars>
      </dgm:prSet>
      <dgm:spPr/>
      <dgm:t>
        <a:bodyPr/>
        <a:lstStyle/>
        <a:p>
          <a:endParaRPr lang="en-US"/>
        </a:p>
      </dgm:t>
    </dgm:pt>
    <dgm:pt modelId="{15E87CD2-0F2E-4E42-A9C4-AE3CDAD456E9}" type="pres">
      <dgm:prSet presAssocID="{19D49C8E-0749-4B04-B6E6-B529EA140A9A}" presName="circ3" presStyleLbl="vennNode1" presStyleIdx="2" presStyleCnt="4" custScaleY="136913" custLinFactNeighborX="-2272" custLinFactNeighborY="-3099"/>
      <dgm:spPr/>
      <dgm:t>
        <a:bodyPr/>
        <a:lstStyle/>
        <a:p>
          <a:endParaRPr lang="en-US"/>
        </a:p>
      </dgm:t>
    </dgm:pt>
    <dgm:pt modelId="{71E66668-69C3-45C0-9C4D-CDE64D2B703A}" type="pres">
      <dgm:prSet presAssocID="{19D49C8E-0749-4B04-B6E6-B529EA140A9A}" presName="circ3Tx" presStyleLbl="revTx" presStyleIdx="0" presStyleCnt="0">
        <dgm:presLayoutVars>
          <dgm:chMax val="0"/>
          <dgm:chPref val="0"/>
          <dgm:bulletEnabled val="1"/>
        </dgm:presLayoutVars>
      </dgm:prSet>
      <dgm:spPr/>
      <dgm:t>
        <a:bodyPr/>
        <a:lstStyle/>
        <a:p>
          <a:endParaRPr lang="en-US"/>
        </a:p>
      </dgm:t>
    </dgm:pt>
    <dgm:pt modelId="{65FDE388-3890-48EA-85CE-BFDC33C08E07}" type="pres">
      <dgm:prSet presAssocID="{584EB250-F9FE-4ECB-803B-EEAC7E97671E}" presName="circ4" presStyleLbl="vennNode1" presStyleIdx="3" presStyleCnt="4" custScaleX="150511" custLinFactNeighborX="-19186" custLinFactNeighborY="-1516"/>
      <dgm:spPr/>
      <dgm:t>
        <a:bodyPr/>
        <a:lstStyle/>
        <a:p>
          <a:endParaRPr lang="en-US"/>
        </a:p>
      </dgm:t>
    </dgm:pt>
    <dgm:pt modelId="{945AF195-C2C4-4FC2-9A0D-472AFCAF579E}" type="pres">
      <dgm:prSet presAssocID="{584EB250-F9FE-4ECB-803B-EEAC7E97671E}" presName="circ4Tx" presStyleLbl="revTx" presStyleIdx="0" presStyleCnt="0">
        <dgm:presLayoutVars>
          <dgm:chMax val="0"/>
          <dgm:chPref val="0"/>
          <dgm:bulletEnabled val="1"/>
        </dgm:presLayoutVars>
      </dgm:prSet>
      <dgm:spPr/>
      <dgm:t>
        <a:bodyPr/>
        <a:lstStyle/>
        <a:p>
          <a:endParaRPr lang="en-US"/>
        </a:p>
      </dgm:t>
    </dgm:pt>
  </dgm:ptLst>
  <dgm:cxnLst>
    <dgm:cxn modelId="{8D751B85-5DAF-47DA-8125-229B851A04EF}" type="presOf" srcId="{19D49C8E-0749-4B04-B6E6-B529EA140A9A}" destId="{71E66668-69C3-45C0-9C4D-CDE64D2B703A}" srcOrd="1" destOrd="0" presId="urn:microsoft.com/office/officeart/2005/8/layout/venn1"/>
    <dgm:cxn modelId="{4C8E683E-80BF-4B08-ABE2-2D02DDB79734}" type="presOf" srcId="{07437BF4-CB1F-4352-9EF0-1035BBE0E680}" destId="{B5669455-F7E6-4895-A79A-C885F6E22F81}" srcOrd="0" destOrd="0" presId="urn:microsoft.com/office/officeart/2005/8/layout/venn1"/>
    <dgm:cxn modelId="{6DD9B452-D0B2-426F-A6DC-26A8F40F44ED}" type="presOf" srcId="{584EB250-F9FE-4ECB-803B-EEAC7E97671E}" destId="{65FDE388-3890-48EA-85CE-BFDC33C08E07}" srcOrd="0" destOrd="0" presId="urn:microsoft.com/office/officeart/2005/8/layout/venn1"/>
    <dgm:cxn modelId="{B48049D0-EB3D-4BB0-BE41-8757F98C33DF}" type="presOf" srcId="{4CE28C5C-9B72-43F7-B332-75E8D645A479}" destId="{23B23145-3BFA-404E-B5B3-D9758C79256F}" srcOrd="1" destOrd="0" presId="urn:microsoft.com/office/officeart/2005/8/layout/venn1"/>
    <dgm:cxn modelId="{0AAF3756-31D2-40ED-B10B-DC9F30EED3D0}" srcId="{07437BF4-CB1F-4352-9EF0-1035BBE0E680}" destId="{584EB250-F9FE-4ECB-803B-EEAC7E97671E}" srcOrd="3" destOrd="0" parTransId="{8D4F53CC-D57E-4B04-AF84-3DDBB43C155F}" sibTransId="{54AF8310-BDDF-4635-A3A9-50A963C87820}"/>
    <dgm:cxn modelId="{1D2B869B-A602-4A6E-90B1-D7FACBDD4BB3}" type="presOf" srcId="{2A2F97ED-3CFE-498D-8A78-F69C884FCEC5}" destId="{EF9E118B-5598-44E0-A8C1-CF625DBAA7E6}" srcOrd="0" destOrd="0" presId="urn:microsoft.com/office/officeart/2005/8/layout/venn1"/>
    <dgm:cxn modelId="{4FD1108B-E0AE-45CB-B970-45D25043D2A9}" type="presOf" srcId="{2A2F97ED-3CFE-498D-8A78-F69C884FCEC5}" destId="{A164D523-9B1A-4C79-9498-B696060D1416}" srcOrd="1" destOrd="0" presId="urn:microsoft.com/office/officeart/2005/8/layout/venn1"/>
    <dgm:cxn modelId="{2DC699D5-3F64-4518-BE91-D927EDA10B37}" type="presOf" srcId="{584EB250-F9FE-4ECB-803B-EEAC7E97671E}" destId="{945AF195-C2C4-4FC2-9A0D-472AFCAF579E}" srcOrd="1" destOrd="0" presId="urn:microsoft.com/office/officeart/2005/8/layout/venn1"/>
    <dgm:cxn modelId="{D4DE185F-05A3-439E-BB1C-BBB00B607CB6}" srcId="{07437BF4-CB1F-4352-9EF0-1035BBE0E680}" destId="{4CE28C5C-9B72-43F7-B332-75E8D645A479}" srcOrd="0" destOrd="0" parTransId="{869C8F89-10F9-4E77-91F5-DFA7344574D3}" sibTransId="{82A12B49-06AD-4D47-AC28-E691916299EB}"/>
    <dgm:cxn modelId="{4BCD7F7A-4A31-46A5-B102-9E2C7C0E3ABD}" srcId="{07437BF4-CB1F-4352-9EF0-1035BBE0E680}" destId="{19D49C8E-0749-4B04-B6E6-B529EA140A9A}" srcOrd="2" destOrd="0" parTransId="{DEEBFE03-0758-4BC2-AC1F-C43E153A3D0B}" sibTransId="{E945A34B-FD5D-4CA0-988C-58E2EBAB8C62}"/>
    <dgm:cxn modelId="{4320F403-467B-4F45-9DEF-020C9F0EEB12}" type="presOf" srcId="{19D49C8E-0749-4B04-B6E6-B529EA140A9A}" destId="{15E87CD2-0F2E-4E42-A9C4-AE3CDAD456E9}" srcOrd="0" destOrd="0" presId="urn:microsoft.com/office/officeart/2005/8/layout/venn1"/>
    <dgm:cxn modelId="{A3684484-187E-444F-B76E-7B743D477129}" srcId="{07437BF4-CB1F-4352-9EF0-1035BBE0E680}" destId="{2A2F97ED-3CFE-498D-8A78-F69C884FCEC5}" srcOrd="1" destOrd="0" parTransId="{925EC8B2-C2BF-4A5E-98A2-C7CDA1B4E154}" sibTransId="{E5F277D9-2138-4340-8344-90683DB7EB8A}"/>
    <dgm:cxn modelId="{5DB66664-4048-479E-9BCF-9141DC7C9DC0}" type="presOf" srcId="{4CE28C5C-9B72-43F7-B332-75E8D645A479}" destId="{10CECE7C-76FC-4F98-8A34-2A5BB342BBCB}" srcOrd="0" destOrd="0" presId="urn:microsoft.com/office/officeart/2005/8/layout/venn1"/>
    <dgm:cxn modelId="{83C90216-C1BC-44E5-9960-7246ACDF8D21}" type="presParOf" srcId="{B5669455-F7E6-4895-A79A-C885F6E22F81}" destId="{10CECE7C-76FC-4F98-8A34-2A5BB342BBCB}" srcOrd="0" destOrd="0" presId="urn:microsoft.com/office/officeart/2005/8/layout/venn1"/>
    <dgm:cxn modelId="{A32E7DE9-A4A9-466D-932B-3FA082F09886}" type="presParOf" srcId="{B5669455-F7E6-4895-A79A-C885F6E22F81}" destId="{23B23145-3BFA-404E-B5B3-D9758C79256F}" srcOrd="1" destOrd="0" presId="urn:microsoft.com/office/officeart/2005/8/layout/venn1"/>
    <dgm:cxn modelId="{FAF963C6-A212-42FA-B67C-FEFCBE3B9447}" type="presParOf" srcId="{B5669455-F7E6-4895-A79A-C885F6E22F81}" destId="{EF9E118B-5598-44E0-A8C1-CF625DBAA7E6}" srcOrd="2" destOrd="0" presId="urn:microsoft.com/office/officeart/2005/8/layout/venn1"/>
    <dgm:cxn modelId="{84AFF8E0-7118-4FFB-8F8B-28A716CAA5BC}" type="presParOf" srcId="{B5669455-F7E6-4895-A79A-C885F6E22F81}" destId="{A164D523-9B1A-4C79-9498-B696060D1416}" srcOrd="3" destOrd="0" presId="urn:microsoft.com/office/officeart/2005/8/layout/venn1"/>
    <dgm:cxn modelId="{2C093BDF-D5FF-4F41-868A-B5D19BED1255}" type="presParOf" srcId="{B5669455-F7E6-4895-A79A-C885F6E22F81}" destId="{15E87CD2-0F2E-4E42-A9C4-AE3CDAD456E9}" srcOrd="4" destOrd="0" presId="urn:microsoft.com/office/officeart/2005/8/layout/venn1"/>
    <dgm:cxn modelId="{999C9A9F-FE4A-40B5-8624-4A7ADAB654C0}" type="presParOf" srcId="{B5669455-F7E6-4895-A79A-C885F6E22F81}" destId="{71E66668-69C3-45C0-9C4D-CDE64D2B703A}" srcOrd="5" destOrd="0" presId="urn:microsoft.com/office/officeart/2005/8/layout/venn1"/>
    <dgm:cxn modelId="{81212315-5080-4CE4-BB1F-BEB1C043F245}" type="presParOf" srcId="{B5669455-F7E6-4895-A79A-C885F6E22F81}" destId="{65FDE388-3890-48EA-85CE-BFDC33C08E07}" srcOrd="6" destOrd="0" presId="urn:microsoft.com/office/officeart/2005/8/layout/venn1"/>
    <dgm:cxn modelId="{991E23C3-CA59-4C15-811E-8ECCD6104FFC}" type="presParOf" srcId="{B5669455-F7E6-4895-A79A-C885F6E22F81}" destId="{945AF195-C2C4-4FC2-9A0D-472AFCAF579E}" srcOrd="7" destOrd="0" presId="urn:microsoft.com/office/officeart/2005/8/layout/venn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D72E19C-21D8-474B-B9BE-1ACEC080A110}" type="doc">
      <dgm:prSet loTypeId="urn:microsoft.com/office/officeart/2005/8/layout/venn2" loCatId="relationship" qsTypeId="urn:microsoft.com/office/officeart/2005/8/quickstyle/simple4" qsCatId="simple" csTypeId="urn:microsoft.com/office/officeart/2005/8/colors/colorful2" csCatId="colorful" phldr="1"/>
      <dgm:spPr/>
      <dgm:t>
        <a:bodyPr/>
        <a:lstStyle/>
        <a:p>
          <a:endParaRPr lang="en-US"/>
        </a:p>
      </dgm:t>
    </dgm:pt>
    <dgm:pt modelId="{B71E7F3E-F2FD-4064-8ECD-D2D381D81C6F}">
      <dgm:prSet phldrT="[Text]" custT="1"/>
      <dgm:spPr>
        <a:xfrm>
          <a:off x="914400" y="0"/>
          <a:ext cx="3784600" cy="3784600"/>
        </a:xfrm>
      </dgm:spPr>
      <dgm:t>
        <a:bodyPr/>
        <a:lstStyle/>
        <a:p>
          <a:pPr algn="ctr"/>
          <a:r>
            <a:rPr lang="en-US" sz="1600" b="1" dirty="0" smtClean="0">
              <a:latin typeface="Arial"/>
              <a:ea typeface="+mn-ea"/>
              <a:cs typeface="+mn-cs"/>
            </a:rPr>
            <a:t>Value Added Report</a:t>
          </a:r>
          <a:endParaRPr lang="en-US" sz="1600" b="1" dirty="0">
            <a:latin typeface="Arial"/>
            <a:ea typeface="+mn-ea"/>
            <a:cs typeface="+mn-cs"/>
          </a:endParaRPr>
        </a:p>
      </dgm:t>
    </dgm:pt>
    <dgm:pt modelId="{5694A6A8-C9AB-4F1C-A03E-BB63DBAAFA76}" type="parTrans" cxnId="{482FCED8-CC9E-4B7A-9398-B47CBD23A5CE}">
      <dgm:prSet/>
      <dgm:spPr/>
      <dgm:t>
        <a:bodyPr/>
        <a:lstStyle/>
        <a:p>
          <a:pPr algn="ctr"/>
          <a:endParaRPr lang="en-US"/>
        </a:p>
      </dgm:t>
    </dgm:pt>
    <dgm:pt modelId="{F6C3930F-B4FA-42AE-A87D-FD99B8FFED56}" type="sibTrans" cxnId="{482FCED8-CC9E-4B7A-9398-B47CBD23A5CE}">
      <dgm:prSet/>
      <dgm:spPr/>
      <dgm:t>
        <a:bodyPr/>
        <a:lstStyle/>
        <a:p>
          <a:pPr algn="ctr"/>
          <a:endParaRPr lang="en-US"/>
        </a:p>
      </dgm:t>
    </dgm:pt>
    <dgm:pt modelId="{6CE65A60-23D0-4113-A1FF-A10259735DDF}">
      <dgm:prSet phldrT="[Text]" custT="1"/>
      <dgm:spPr>
        <a:xfrm>
          <a:off x="1482089" y="1135379"/>
          <a:ext cx="2649220" cy="2649220"/>
        </a:xfrm>
      </dgm:spPr>
      <dgm:t>
        <a:bodyPr/>
        <a:lstStyle/>
        <a:p>
          <a:pPr algn="ctr"/>
          <a:r>
            <a:rPr lang="en-US" sz="1600" b="1" dirty="0" smtClean="0">
              <a:latin typeface="Arial"/>
              <a:ea typeface="+mn-ea"/>
              <a:cs typeface="+mn-cs"/>
            </a:rPr>
            <a:t>Diagnostic Report</a:t>
          </a:r>
          <a:endParaRPr lang="en-US" sz="1600" b="1" dirty="0">
            <a:latin typeface="Arial"/>
            <a:ea typeface="+mn-ea"/>
            <a:cs typeface="+mn-cs"/>
          </a:endParaRPr>
        </a:p>
      </dgm:t>
    </dgm:pt>
    <dgm:pt modelId="{4D63A646-7244-4CD7-9D56-168066C6858C}" type="parTrans" cxnId="{EDE6AACC-EEE4-41FF-91F9-089C09EEAAD8}">
      <dgm:prSet/>
      <dgm:spPr/>
      <dgm:t>
        <a:bodyPr/>
        <a:lstStyle/>
        <a:p>
          <a:pPr algn="ctr"/>
          <a:endParaRPr lang="en-US"/>
        </a:p>
      </dgm:t>
    </dgm:pt>
    <dgm:pt modelId="{0981E595-9559-4EF2-8174-9EB528BBB223}" type="sibTrans" cxnId="{EDE6AACC-EEE4-41FF-91F9-089C09EEAAD8}">
      <dgm:prSet/>
      <dgm:spPr/>
      <dgm:t>
        <a:bodyPr/>
        <a:lstStyle/>
        <a:p>
          <a:pPr algn="ctr"/>
          <a:endParaRPr lang="en-US"/>
        </a:p>
      </dgm:t>
    </dgm:pt>
    <dgm:pt modelId="{B503E5BA-ECE4-429C-94ED-8504B137EB62}">
      <dgm:prSet phldrT="[Text]" custT="1"/>
      <dgm:spPr>
        <a:xfrm>
          <a:off x="1765934" y="1703070"/>
          <a:ext cx="2081530" cy="2081530"/>
        </a:xfrm>
      </dgm:spPr>
      <dgm:t>
        <a:bodyPr/>
        <a:lstStyle/>
        <a:p>
          <a:pPr algn="ctr"/>
          <a:r>
            <a:rPr lang="en-US" sz="1600" b="1" dirty="0" smtClean="0">
              <a:latin typeface="Arial"/>
              <a:ea typeface="+mn-ea"/>
              <a:cs typeface="+mn-cs"/>
            </a:rPr>
            <a:t>Teacher Reports</a:t>
          </a:r>
          <a:endParaRPr lang="en-US" sz="1600" b="1" dirty="0">
            <a:latin typeface="Arial"/>
            <a:ea typeface="+mn-ea"/>
            <a:cs typeface="+mn-cs"/>
          </a:endParaRPr>
        </a:p>
      </dgm:t>
    </dgm:pt>
    <dgm:pt modelId="{8BDB81A2-6F52-4959-A5BE-4BB020BD9484}" type="parTrans" cxnId="{2C636A27-C67A-4AF0-9206-621B711CFBB7}">
      <dgm:prSet/>
      <dgm:spPr/>
      <dgm:t>
        <a:bodyPr/>
        <a:lstStyle/>
        <a:p>
          <a:pPr algn="ctr"/>
          <a:endParaRPr lang="en-US"/>
        </a:p>
      </dgm:t>
    </dgm:pt>
    <dgm:pt modelId="{3C0AD877-F02F-4CBD-96FF-1AB566D099AE}" type="sibTrans" cxnId="{2C636A27-C67A-4AF0-9206-621B711CFBB7}">
      <dgm:prSet/>
      <dgm:spPr/>
      <dgm:t>
        <a:bodyPr/>
        <a:lstStyle/>
        <a:p>
          <a:pPr algn="ctr"/>
          <a:endParaRPr lang="en-US"/>
        </a:p>
      </dgm:t>
    </dgm:pt>
    <dgm:pt modelId="{8D5D88D7-79D7-42EF-8893-36241BEBF9AA}">
      <dgm:prSet phldrT="[Text]" custT="1"/>
      <dgm:spPr>
        <a:xfrm>
          <a:off x="2049780" y="2270760"/>
          <a:ext cx="1513840" cy="1513840"/>
        </a:xfrm>
      </dgm:spPr>
      <dgm:t>
        <a:bodyPr/>
        <a:lstStyle/>
        <a:p>
          <a:pPr algn="ctr"/>
          <a:r>
            <a:rPr lang="en-US" sz="1600" b="1" dirty="0" smtClean="0">
              <a:latin typeface="Arial"/>
              <a:ea typeface="+mn-ea"/>
              <a:cs typeface="+mn-cs"/>
            </a:rPr>
            <a:t>Student Projections</a:t>
          </a:r>
        </a:p>
      </dgm:t>
    </dgm:pt>
    <dgm:pt modelId="{9C6AD5AE-FA1E-4797-8A93-A76DBAF1B618}" type="parTrans" cxnId="{3601AEA3-AF6B-4F9A-8284-65156A1C5276}">
      <dgm:prSet/>
      <dgm:spPr/>
      <dgm:t>
        <a:bodyPr/>
        <a:lstStyle/>
        <a:p>
          <a:pPr algn="ctr"/>
          <a:endParaRPr lang="en-US"/>
        </a:p>
      </dgm:t>
    </dgm:pt>
    <dgm:pt modelId="{00F77165-233F-4948-8196-9C7409F75EBC}" type="sibTrans" cxnId="{3601AEA3-AF6B-4F9A-8284-65156A1C5276}">
      <dgm:prSet/>
      <dgm:spPr/>
      <dgm:t>
        <a:bodyPr/>
        <a:lstStyle/>
        <a:p>
          <a:pPr algn="ctr"/>
          <a:endParaRPr lang="en-US"/>
        </a:p>
      </dgm:t>
    </dgm:pt>
    <dgm:pt modelId="{D6720B4F-AE86-439D-8A0D-7FD8BE9F4362}" type="pres">
      <dgm:prSet presAssocID="{5D72E19C-21D8-474B-B9BE-1ACEC080A110}" presName="Name0" presStyleCnt="0">
        <dgm:presLayoutVars>
          <dgm:chMax val="7"/>
          <dgm:resizeHandles val="exact"/>
        </dgm:presLayoutVars>
      </dgm:prSet>
      <dgm:spPr/>
      <dgm:t>
        <a:bodyPr/>
        <a:lstStyle/>
        <a:p>
          <a:endParaRPr lang="en-US"/>
        </a:p>
      </dgm:t>
    </dgm:pt>
    <dgm:pt modelId="{D5640174-E72A-4504-B80E-85015A836D92}" type="pres">
      <dgm:prSet presAssocID="{5D72E19C-21D8-474B-B9BE-1ACEC080A110}" presName="comp1" presStyleCnt="0"/>
      <dgm:spPr/>
      <dgm:t>
        <a:bodyPr/>
        <a:lstStyle/>
        <a:p>
          <a:endParaRPr lang="en-US"/>
        </a:p>
      </dgm:t>
    </dgm:pt>
    <dgm:pt modelId="{A1F1D8C4-1396-4058-89F6-647ABBF14B20}" type="pres">
      <dgm:prSet presAssocID="{5D72E19C-21D8-474B-B9BE-1ACEC080A110}" presName="circle1" presStyleLbl="node1" presStyleIdx="0" presStyleCnt="4"/>
      <dgm:spPr>
        <a:prstGeom prst="ellipse">
          <a:avLst/>
        </a:prstGeom>
      </dgm:spPr>
      <dgm:t>
        <a:bodyPr/>
        <a:lstStyle/>
        <a:p>
          <a:endParaRPr lang="en-US"/>
        </a:p>
      </dgm:t>
    </dgm:pt>
    <dgm:pt modelId="{08004F91-6ABE-4384-8CDE-7A59AA279BBA}" type="pres">
      <dgm:prSet presAssocID="{5D72E19C-21D8-474B-B9BE-1ACEC080A110}" presName="c1text" presStyleLbl="node1" presStyleIdx="0" presStyleCnt="4">
        <dgm:presLayoutVars>
          <dgm:bulletEnabled val="1"/>
        </dgm:presLayoutVars>
      </dgm:prSet>
      <dgm:spPr/>
      <dgm:t>
        <a:bodyPr/>
        <a:lstStyle/>
        <a:p>
          <a:endParaRPr lang="en-US"/>
        </a:p>
      </dgm:t>
    </dgm:pt>
    <dgm:pt modelId="{0F42C978-18C2-4EAB-BD9E-7D33A1920384}" type="pres">
      <dgm:prSet presAssocID="{5D72E19C-21D8-474B-B9BE-1ACEC080A110}" presName="comp2" presStyleCnt="0"/>
      <dgm:spPr/>
      <dgm:t>
        <a:bodyPr/>
        <a:lstStyle/>
        <a:p>
          <a:endParaRPr lang="en-US"/>
        </a:p>
      </dgm:t>
    </dgm:pt>
    <dgm:pt modelId="{3836E413-BBB5-4E04-9278-C1703FC70C19}" type="pres">
      <dgm:prSet presAssocID="{5D72E19C-21D8-474B-B9BE-1ACEC080A110}" presName="circle2" presStyleLbl="node1" presStyleIdx="1" presStyleCnt="4" custScaleX="104305"/>
      <dgm:spPr>
        <a:prstGeom prst="ellipse">
          <a:avLst/>
        </a:prstGeom>
      </dgm:spPr>
      <dgm:t>
        <a:bodyPr/>
        <a:lstStyle/>
        <a:p>
          <a:endParaRPr lang="en-US"/>
        </a:p>
      </dgm:t>
    </dgm:pt>
    <dgm:pt modelId="{FCDFAAC5-899A-4E46-9C76-9F38FAAAA719}" type="pres">
      <dgm:prSet presAssocID="{5D72E19C-21D8-474B-B9BE-1ACEC080A110}" presName="c2text" presStyleLbl="node1" presStyleIdx="1" presStyleCnt="4">
        <dgm:presLayoutVars>
          <dgm:bulletEnabled val="1"/>
        </dgm:presLayoutVars>
      </dgm:prSet>
      <dgm:spPr/>
      <dgm:t>
        <a:bodyPr/>
        <a:lstStyle/>
        <a:p>
          <a:endParaRPr lang="en-US"/>
        </a:p>
      </dgm:t>
    </dgm:pt>
    <dgm:pt modelId="{B903B014-1940-46C7-AA2B-AA9CCD2CF69C}" type="pres">
      <dgm:prSet presAssocID="{5D72E19C-21D8-474B-B9BE-1ACEC080A110}" presName="comp3" presStyleCnt="0"/>
      <dgm:spPr/>
      <dgm:t>
        <a:bodyPr/>
        <a:lstStyle/>
        <a:p>
          <a:endParaRPr lang="en-US"/>
        </a:p>
      </dgm:t>
    </dgm:pt>
    <dgm:pt modelId="{7845B162-EE22-4A56-AC23-CBB5C0B0CDD9}" type="pres">
      <dgm:prSet presAssocID="{5D72E19C-21D8-474B-B9BE-1ACEC080A110}" presName="circle3" presStyleLbl="node1" presStyleIdx="2" presStyleCnt="4"/>
      <dgm:spPr>
        <a:prstGeom prst="ellipse">
          <a:avLst/>
        </a:prstGeom>
      </dgm:spPr>
      <dgm:t>
        <a:bodyPr/>
        <a:lstStyle/>
        <a:p>
          <a:endParaRPr lang="en-US"/>
        </a:p>
      </dgm:t>
    </dgm:pt>
    <dgm:pt modelId="{628A14A4-F5BD-4BF8-AFFF-D4F4053A45B5}" type="pres">
      <dgm:prSet presAssocID="{5D72E19C-21D8-474B-B9BE-1ACEC080A110}" presName="c3text" presStyleLbl="node1" presStyleIdx="2" presStyleCnt="4">
        <dgm:presLayoutVars>
          <dgm:bulletEnabled val="1"/>
        </dgm:presLayoutVars>
      </dgm:prSet>
      <dgm:spPr/>
      <dgm:t>
        <a:bodyPr/>
        <a:lstStyle/>
        <a:p>
          <a:endParaRPr lang="en-US"/>
        </a:p>
      </dgm:t>
    </dgm:pt>
    <dgm:pt modelId="{F9AC869A-19A3-4101-BAA3-252F50C67F5B}" type="pres">
      <dgm:prSet presAssocID="{5D72E19C-21D8-474B-B9BE-1ACEC080A110}" presName="comp4" presStyleCnt="0"/>
      <dgm:spPr/>
      <dgm:t>
        <a:bodyPr/>
        <a:lstStyle/>
        <a:p>
          <a:endParaRPr lang="en-US"/>
        </a:p>
      </dgm:t>
    </dgm:pt>
    <dgm:pt modelId="{6B7B0327-9516-4692-B632-C161F60863EF}" type="pres">
      <dgm:prSet presAssocID="{5D72E19C-21D8-474B-B9BE-1ACEC080A110}" presName="circle4" presStyleLbl="node1" presStyleIdx="3" presStyleCnt="4" custScaleX="107463"/>
      <dgm:spPr>
        <a:prstGeom prst="ellipse">
          <a:avLst/>
        </a:prstGeom>
      </dgm:spPr>
      <dgm:t>
        <a:bodyPr/>
        <a:lstStyle/>
        <a:p>
          <a:endParaRPr lang="en-US"/>
        </a:p>
      </dgm:t>
    </dgm:pt>
    <dgm:pt modelId="{D1E26B7B-8178-4EC9-8C82-73C3416112CB}" type="pres">
      <dgm:prSet presAssocID="{5D72E19C-21D8-474B-B9BE-1ACEC080A110}" presName="c4text" presStyleLbl="node1" presStyleIdx="3" presStyleCnt="4">
        <dgm:presLayoutVars>
          <dgm:bulletEnabled val="1"/>
        </dgm:presLayoutVars>
      </dgm:prSet>
      <dgm:spPr/>
      <dgm:t>
        <a:bodyPr/>
        <a:lstStyle/>
        <a:p>
          <a:endParaRPr lang="en-US"/>
        </a:p>
      </dgm:t>
    </dgm:pt>
  </dgm:ptLst>
  <dgm:cxnLst>
    <dgm:cxn modelId="{2C636A27-C67A-4AF0-9206-621B711CFBB7}" srcId="{5D72E19C-21D8-474B-B9BE-1ACEC080A110}" destId="{B503E5BA-ECE4-429C-94ED-8504B137EB62}" srcOrd="2" destOrd="0" parTransId="{8BDB81A2-6F52-4959-A5BE-4BB020BD9484}" sibTransId="{3C0AD877-F02F-4CBD-96FF-1AB566D099AE}"/>
    <dgm:cxn modelId="{EDE6AACC-EEE4-41FF-91F9-089C09EEAAD8}" srcId="{5D72E19C-21D8-474B-B9BE-1ACEC080A110}" destId="{6CE65A60-23D0-4113-A1FF-A10259735DDF}" srcOrd="1" destOrd="0" parTransId="{4D63A646-7244-4CD7-9D56-168066C6858C}" sibTransId="{0981E595-9559-4EF2-8174-9EB528BBB223}"/>
    <dgm:cxn modelId="{482FCED8-CC9E-4B7A-9398-B47CBD23A5CE}" srcId="{5D72E19C-21D8-474B-B9BE-1ACEC080A110}" destId="{B71E7F3E-F2FD-4064-8ECD-D2D381D81C6F}" srcOrd="0" destOrd="0" parTransId="{5694A6A8-C9AB-4F1C-A03E-BB63DBAAFA76}" sibTransId="{F6C3930F-B4FA-42AE-A87D-FD99B8FFED56}"/>
    <dgm:cxn modelId="{4B9D5A30-90FE-4BAB-B8CF-7F3D4AA1D573}" type="presOf" srcId="{6CE65A60-23D0-4113-A1FF-A10259735DDF}" destId="{FCDFAAC5-899A-4E46-9C76-9F38FAAAA719}" srcOrd="1" destOrd="0" presId="urn:microsoft.com/office/officeart/2005/8/layout/venn2"/>
    <dgm:cxn modelId="{06D6D299-E363-4C2F-AA81-B04FA5F98EC0}" type="presOf" srcId="{8D5D88D7-79D7-42EF-8893-36241BEBF9AA}" destId="{D1E26B7B-8178-4EC9-8C82-73C3416112CB}" srcOrd="1" destOrd="0" presId="urn:microsoft.com/office/officeart/2005/8/layout/venn2"/>
    <dgm:cxn modelId="{21FE2C5F-01ED-467F-8E41-268B14639C1C}" type="presOf" srcId="{8D5D88D7-79D7-42EF-8893-36241BEBF9AA}" destId="{6B7B0327-9516-4692-B632-C161F60863EF}" srcOrd="0" destOrd="0" presId="urn:microsoft.com/office/officeart/2005/8/layout/venn2"/>
    <dgm:cxn modelId="{9A3BDB82-818D-4D90-AD18-9521DE2D001D}" type="presOf" srcId="{B503E5BA-ECE4-429C-94ED-8504B137EB62}" destId="{7845B162-EE22-4A56-AC23-CBB5C0B0CDD9}" srcOrd="0" destOrd="0" presId="urn:microsoft.com/office/officeart/2005/8/layout/venn2"/>
    <dgm:cxn modelId="{C27B6707-327E-4042-A132-99F7B9710AAC}" type="presOf" srcId="{B503E5BA-ECE4-429C-94ED-8504B137EB62}" destId="{628A14A4-F5BD-4BF8-AFFF-D4F4053A45B5}" srcOrd="1" destOrd="0" presId="urn:microsoft.com/office/officeart/2005/8/layout/venn2"/>
    <dgm:cxn modelId="{3601AEA3-AF6B-4F9A-8284-65156A1C5276}" srcId="{5D72E19C-21D8-474B-B9BE-1ACEC080A110}" destId="{8D5D88D7-79D7-42EF-8893-36241BEBF9AA}" srcOrd="3" destOrd="0" parTransId="{9C6AD5AE-FA1E-4797-8A93-A76DBAF1B618}" sibTransId="{00F77165-233F-4948-8196-9C7409F75EBC}"/>
    <dgm:cxn modelId="{ECFD3CA9-D6E6-46E9-A910-EA05FCE2A9C0}" type="presOf" srcId="{6CE65A60-23D0-4113-A1FF-A10259735DDF}" destId="{3836E413-BBB5-4E04-9278-C1703FC70C19}" srcOrd="0" destOrd="0" presId="urn:microsoft.com/office/officeart/2005/8/layout/venn2"/>
    <dgm:cxn modelId="{304EBC8B-2893-4B7D-8353-A2DF0EE50DD4}" type="presOf" srcId="{5D72E19C-21D8-474B-B9BE-1ACEC080A110}" destId="{D6720B4F-AE86-439D-8A0D-7FD8BE9F4362}" srcOrd="0" destOrd="0" presId="urn:microsoft.com/office/officeart/2005/8/layout/venn2"/>
    <dgm:cxn modelId="{8717C2FB-2BC7-4F02-8157-F7CF7E86D228}" type="presOf" srcId="{B71E7F3E-F2FD-4064-8ECD-D2D381D81C6F}" destId="{A1F1D8C4-1396-4058-89F6-647ABBF14B20}" srcOrd="0" destOrd="0" presId="urn:microsoft.com/office/officeart/2005/8/layout/venn2"/>
    <dgm:cxn modelId="{CA0FA043-F544-4B94-B176-2EDAE6DAB491}" type="presOf" srcId="{B71E7F3E-F2FD-4064-8ECD-D2D381D81C6F}" destId="{08004F91-6ABE-4384-8CDE-7A59AA279BBA}" srcOrd="1" destOrd="0" presId="urn:microsoft.com/office/officeart/2005/8/layout/venn2"/>
    <dgm:cxn modelId="{BA3E7977-E677-43A1-BDF0-FF3167D5178E}" type="presParOf" srcId="{D6720B4F-AE86-439D-8A0D-7FD8BE9F4362}" destId="{D5640174-E72A-4504-B80E-85015A836D92}" srcOrd="0" destOrd="0" presId="urn:microsoft.com/office/officeart/2005/8/layout/venn2"/>
    <dgm:cxn modelId="{FE314FC4-010D-4491-8498-557698CD6C0B}" type="presParOf" srcId="{D5640174-E72A-4504-B80E-85015A836D92}" destId="{A1F1D8C4-1396-4058-89F6-647ABBF14B20}" srcOrd="0" destOrd="0" presId="urn:microsoft.com/office/officeart/2005/8/layout/venn2"/>
    <dgm:cxn modelId="{BA5D55FD-68C8-483E-8EA3-69C00A37B24F}" type="presParOf" srcId="{D5640174-E72A-4504-B80E-85015A836D92}" destId="{08004F91-6ABE-4384-8CDE-7A59AA279BBA}" srcOrd="1" destOrd="0" presId="urn:microsoft.com/office/officeart/2005/8/layout/venn2"/>
    <dgm:cxn modelId="{1417BF89-CFD5-49E9-969D-D2878AC2F081}" type="presParOf" srcId="{D6720B4F-AE86-439D-8A0D-7FD8BE9F4362}" destId="{0F42C978-18C2-4EAB-BD9E-7D33A1920384}" srcOrd="1" destOrd="0" presId="urn:microsoft.com/office/officeart/2005/8/layout/venn2"/>
    <dgm:cxn modelId="{CC39C0EF-049E-4E73-BCF9-819D502D6D09}" type="presParOf" srcId="{0F42C978-18C2-4EAB-BD9E-7D33A1920384}" destId="{3836E413-BBB5-4E04-9278-C1703FC70C19}" srcOrd="0" destOrd="0" presId="urn:microsoft.com/office/officeart/2005/8/layout/venn2"/>
    <dgm:cxn modelId="{7CEE2FC9-0BEE-4089-AAD2-4B7A59CD5F93}" type="presParOf" srcId="{0F42C978-18C2-4EAB-BD9E-7D33A1920384}" destId="{FCDFAAC5-899A-4E46-9C76-9F38FAAAA719}" srcOrd="1" destOrd="0" presId="urn:microsoft.com/office/officeart/2005/8/layout/venn2"/>
    <dgm:cxn modelId="{77ECD9D5-8A0A-4186-A41D-4DA5C70DFA03}" type="presParOf" srcId="{D6720B4F-AE86-439D-8A0D-7FD8BE9F4362}" destId="{B903B014-1940-46C7-AA2B-AA9CCD2CF69C}" srcOrd="2" destOrd="0" presId="urn:microsoft.com/office/officeart/2005/8/layout/venn2"/>
    <dgm:cxn modelId="{3ABC4FEB-AFD5-49A7-80BC-B88FD2EB2842}" type="presParOf" srcId="{B903B014-1940-46C7-AA2B-AA9CCD2CF69C}" destId="{7845B162-EE22-4A56-AC23-CBB5C0B0CDD9}" srcOrd="0" destOrd="0" presId="urn:microsoft.com/office/officeart/2005/8/layout/venn2"/>
    <dgm:cxn modelId="{E7B87D7C-368E-4C42-A210-8EBF4A481574}" type="presParOf" srcId="{B903B014-1940-46C7-AA2B-AA9CCD2CF69C}" destId="{628A14A4-F5BD-4BF8-AFFF-D4F4053A45B5}" srcOrd="1" destOrd="0" presId="urn:microsoft.com/office/officeart/2005/8/layout/venn2"/>
    <dgm:cxn modelId="{105C9C02-B656-449D-BD41-C9370E73E1DF}" type="presParOf" srcId="{D6720B4F-AE86-439D-8A0D-7FD8BE9F4362}" destId="{F9AC869A-19A3-4101-BAA3-252F50C67F5B}" srcOrd="3" destOrd="0" presId="urn:microsoft.com/office/officeart/2005/8/layout/venn2"/>
    <dgm:cxn modelId="{E786D673-F859-49F7-A765-3D5824FA747D}" type="presParOf" srcId="{F9AC869A-19A3-4101-BAA3-252F50C67F5B}" destId="{6B7B0327-9516-4692-B632-C161F60863EF}" srcOrd="0" destOrd="0" presId="urn:microsoft.com/office/officeart/2005/8/layout/venn2"/>
    <dgm:cxn modelId="{F2282C9A-BA31-4B50-8EE3-021405A35610}" type="presParOf" srcId="{F9AC869A-19A3-4101-BAA3-252F50C67F5B}" destId="{D1E26B7B-8178-4EC9-8C82-73C3416112CB}" srcOrd="1" destOrd="0" presId="urn:microsoft.com/office/officeart/2005/8/layout/ven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D72E19C-21D8-474B-B9BE-1ACEC080A110}" type="doc">
      <dgm:prSet loTypeId="urn:microsoft.com/office/officeart/2005/8/layout/venn2" loCatId="relationship" qsTypeId="urn:microsoft.com/office/officeart/2005/8/quickstyle/simple4" qsCatId="simple" csTypeId="urn:microsoft.com/office/officeart/2005/8/colors/colorful2" csCatId="colorful" phldr="1"/>
      <dgm:spPr/>
      <dgm:t>
        <a:bodyPr/>
        <a:lstStyle/>
        <a:p>
          <a:endParaRPr lang="en-US"/>
        </a:p>
      </dgm:t>
    </dgm:pt>
    <dgm:pt modelId="{B71E7F3E-F2FD-4064-8ECD-D2D381D81C6F}">
      <dgm:prSet phldrT="[Text]" custT="1"/>
      <dgm:spPr>
        <a:xfrm>
          <a:off x="914400" y="0"/>
          <a:ext cx="3784600" cy="3784600"/>
        </a:xfrm>
      </dgm:spPr>
      <dgm:t>
        <a:bodyPr/>
        <a:lstStyle/>
        <a:p>
          <a:pPr algn="ctr"/>
          <a:r>
            <a:rPr lang="en-US" sz="1600" b="1" dirty="0" smtClean="0">
              <a:latin typeface="Arial"/>
              <a:ea typeface="+mn-ea"/>
              <a:cs typeface="+mn-cs"/>
            </a:rPr>
            <a:t>Value Added Report</a:t>
          </a:r>
          <a:endParaRPr lang="en-US" sz="1600" b="1" dirty="0">
            <a:latin typeface="Arial"/>
            <a:ea typeface="+mn-ea"/>
            <a:cs typeface="+mn-cs"/>
          </a:endParaRPr>
        </a:p>
      </dgm:t>
    </dgm:pt>
    <dgm:pt modelId="{5694A6A8-C9AB-4F1C-A03E-BB63DBAAFA76}" type="parTrans" cxnId="{482FCED8-CC9E-4B7A-9398-B47CBD23A5CE}">
      <dgm:prSet/>
      <dgm:spPr/>
      <dgm:t>
        <a:bodyPr/>
        <a:lstStyle/>
        <a:p>
          <a:pPr algn="ctr"/>
          <a:endParaRPr lang="en-US"/>
        </a:p>
      </dgm:t>
    </dgm:pt>
    <dgm:pt modelId="{F6C3930F-B4FA-42AE-A87D-FD99B8FFED56}" type="sibTrans" cxnId="{482FCED8-CC9E-4B7A-9398-B47CBD23A5CE}">
      <dgm:prSet/>
      <dgm:spPr/>
      <dgm:t>
        <a:bodyPr/>
        <a:lstStyle/>
        <a:p>
          <a:pPr algn="ctr"/>
          <a:endParaRPr lang="en-US"/>
        </a:p>
      </dgm:t>
    </dgm:pt>
    <dgm:pt modelId="{6CE65A60-23D0-4113-A1FF-A10259735DDF}">
      <dgm:prSet phldrT="[Text]" custT="1"/>
      <dgm:spPr>
        <a:xfrm>
          <a:off x="1482089" y="1135379"/>
          <a:ext cx="2649220" cy="2649220"/>
        </a:xfrm>
      </dgm:spPr>
      <dgm:t>
        <a:bodyPr/>
        <a:lstStyle/>
        <a:p>
          <a:pPr algn="ctr"/>
          <a:r>
            <a:rPr lang="en-US" sz="1600" b="1" dirty="0" smtClean="0">
              <a:latin typeface="Arial"/>
              <a:ea typeface="+mn-ea"/>
              <a:cs typeface="+mn-cs"/>
            </a:rPr>
            <a:t>Diagnostic Report</a:t>
          </a:r>
          <a:endParaRPr lang="en-US" sz="1600" b="1" dirty="0">
            <a:latin typeface="Arial"/>
            <a:ea typeface="+mn-ea"/>
            <a:cs typeface="+mn-cs"/>
          </a:endParaRPr>
        </a:p>
      </dgm:t>
    </dgm:pt>
    <dgm:pt modelId="{4D63A646-7244-4CD7-9D56-168066C6858C}" type="parTrans" cxnId="{EDE6AACC-EEE4-41FF-91F9-089C09EEAAD8}">
      <dgm:prSet/>
      <dgm:spPr/>
      <dgm:t>
        <a:bodyPr/>
        <a:lstStyle/>
        <a:p>
          <a:pPr algn="ctr"/>
          <a:endParaRPr lang="en-US"/>
        </a:p>
      </dgm:t>
    </dgm:pt>
    <dgm:pt modelId="{0981E595-9559-4EF2-8174-9EB528BBB223}" type="sibTrans" cxnId="{EDE6AACC-EEE4-41FF-91F9-089C09EEAAD8}">
      <dgm:prSet/>
      <dgm:spPr/>
      <dgm:t>
        <a:bodyPr/>
        <a:lstStyle/>
        <a:p>
          <a:pPr algn="ctr"/>
          <a:endParaRPr lang="en-US"/>
        </a:p>
      </dgm:t>
    </dgm:pt>
    <dgm:pt modelId="{B503E5BA-ECE4-429C-94ED-8504B137EB62}">
      <dgm:prSet phldrT="[Text]" custT="1"/>
      <dgm:spPr>
        <a:xfrm>
          <a:off x="1765934" y="1703070"/>
          <a:ext cx="2081530" cy="2081530"/>
        </a:xfrm>
      </dgm:spPr>
      <dgm:t>
        <a:bodyPr/>
        <a:lstStyle/>
        <a:p>
          <a:pPr algn="ctr"/>
          <a:r>
            <a:rPr lang="en-US" sz="1600" b="1" dirty="0" smtClean="0">
              <a:latin typeface="Arial"/>
              <a:ea typeface="+mn-ea"/>
              <a:cs typeface="+mn-cs"/>
            </a:rPr>
            <a:t>Teacher Reports</a:t>
          </a:r>
          <a:endParaRPr lang="en-US" sz="1600" b="1" dirty="0">
            <a:latin typeface="Arial"/>
            <a:ea typeface="+mn-ea"/>
            <a:cs typeface="+mn-cs"/>
          </a:endParaRPr>
        </a:p>
      </dgm:t>
    </dgm:pt>
    <dgm:pt modelId="{8BDB81A2-6F52-4959-A5BE-4BB020BD9484}" type="parTrans" cxnId="{2C636A27-C67A-4AF0-9206-621B711CFBB7}">
      <dgm:prSet/>
      <dgm:spPr/>
      <dgm:t>
        <a:bodyPr/>
        <a:lstStyle/>
        <a:p>
          <a:pPr algn="ctr"/>
          <a:endParaRPr lang="en-US"/>
        </a:p>
      </dgm:t>
    </dgm:pt>
    <dgm:pt modelId="{3C0AD877-F02F-4CBD-96FF-1AB566D099AE}" type="sibTrans" cxnId="{2C636A27-C67A-4AF0-9206-621B711CFBB7}">
      <dgm:prSet/>
      <dgm:spPr/>
      <dgm:t>
        <a:bodyPr/>
        <a:lstStyle/>
        <a:p>
          <a:pPr algn="ctr"/>
          <a:endParaRPr lang="en-US"/>
        </a:p>
      </dgm:t>
    </dgm:pt>
    <dgm:pt modelId="{8D5D88D7-79D7-42EF-8893-36241BEBF9AA}">
      <dgm:prSet phldrT="[Text]" custT="1"/>
      <dgm:spPr>
        <a:xfrm>
          <a:off x="2049780" y="2270760"/>
          <a:ext cx="1513840" cy="1513840"/>
        </a:xfrm>
      </dgm:spPr>
      <dgm:t>
        <a:bodyPr/>
        <a:lstStyle/>
        <a:p>
          <a:pPr algn="ctr"/>
          <a:r>
            <a:rPr lang="en-US" sz="1600" b="1" dirty="0" smtClean="0">
              <a:latin typeface="Arial"/>
              <a:ea typeface="+mn-ea"/>
              <a:cs typeface="+mn-cs"/>
            </a:rPr>
            <a:t>Student Projections</a:t>
          </a:r>
        </a:p>
      </dgm:t>
    </dgm:pt>
    <dgm:pt modelId="{9C6AD5AE-FA1E-4797-8A93-A76DBAF1B618}" type="parTrans" cxnId="{3601AEA3-AF6B-4F9A-8284-65156A1C5276}">
      <dgm:prSet/>
      <dgm:spPr/>
      <dgm:t>
        <a:bodyPr/>
        <a:lstStyle/>
        <a:p>
          <a:pPr algn="ctr"/>
          <a:endParaRPr lang="en-US"/>
        </a:p>
      </dgm:t>
    </dgm:pt>
    <dgm:pt modelId="{00F77165-233F-4948-8196-9C7409F75EBC}" type="sibTrans" cxnId="{3601AEA3-AF6B-4F9A-8284-65156A1C5276}">
      <dgm:prSet/>
      <dgm:spPr/>
      <dgm:t>
        <a:bodyPr/>
        <a:lstStyle/>
        <a:p>
          <a:pPr algn="ctr"/>
          <a:endParaRPr lang="en-US"/>
        </a:p>
      </dgm:t>
    </dgm:pt>
    <dgm:pt modelId="{D6720B4F-AE86-439D-8A0D-7FD8BE9F4362}" type="pres">
      <dgm:prSet presAssocID="{5D72E19C-21D8-474B-B9BE-1ACEC080A110}" presName="Name0" presStyleCnt="0">
        <dgm:presLayoutVars>
          <dgm:chMax val="7"/>
          <dgm:resizeHandles val="exact"/>
        </dgm:presLayoutVars>
      </dgm:prSet>
      <dgm:spPr/>
      <dgm:t>
        <a:bodyPr/>
        <a:lstStyle/>
        <a:p>
          <a:endParaRPr lang="en-US"/>
        </a:p>
      </dgm:t>
    </dgm:pt>
    <dgm:pt modelId="{D5640174-E72A-4504-B80E-85015A836D92}" type="pres">
      <dgm:prSet presAssocID="{5D72E19C-21D8-474B-B9BE-1ACEC080A110}" presName="comp1" presStyleCnt="0"/>
      <dgm:spPr/>
      <dgm:t>
        <a:bodyPr/>
        <a:lstStyle/>
        <a:p>
          <a:endParaRPr lang="en-US"/>
        </a:p>
      </dgm:t>
    </dgm:pt>
    <dgm:pt modelId="{A1F1D8C4-1396-4058-89F6-647ABBF14B20}" type="pres">
      <dgm:prSet presAssocID="{5D72E19C-21D8-474B-B9BE-1ACEC080A110}" presName="circle1" presStyleLbl="node1" presStyleIdx="0" presStyleCnt="4"/>
      <dgm:spPr>
        <a:prstGeom prst="ellipse">
          <a:avLst/>
        </a:prstGeom>
      </dgm:spPr>
      <dgm:t>
        <a:bodyPr/>
        <a:lstStyle/>
        <a:p>
          <a:endParaRPr lang="en-US"/>
        </a:p>
      </dgm:t>
    </dgm:pt>
    <dgm:pt modelId="{08004F91-6ABE-4384-8CDE-7A59AA279BBA}" type="pres">
      <dgm:prSet presAssocID="{5D72E19C-21D8-474B-B9BE-1ACEC080A110}" presName="c1text" presStyleLbl="node1" presStyleIdx="0" presStyleCnt="4">
        <dgm:presLayoutVars>
          <dgm:bulletEnabled val="1"/>
        </dgm:presLayoutVars>
      </dgm:prSet>
      <dgm:spPr/>
      <dgm:t>
        <a:bodyPr/>
        <a:lstStyle/>
        <a:p>
          <a:endParaRPr lang="en-US"/>
        </a:p>
      </dgm:t>
    </dgm:pt>
    <dgm:pt modelId="{0F42C978-18C2-4EAB-BD9E-7D33A1920384}" type="pres">
      <dgm:prSet presAssocID="{5D72E19C-21D8-474B-B9BE-1ACEC080A110}" presName="comp2" presStyleCnt="0"/>
      <dgm:spPr/>
      <dgm:t>
        <a:bodyPr/>
        <a:lstStyle/>
        <a:p>
          <a:endParaRPr lang="en-US"/>
        </a:p>
      </dgm:t>
    </dgm:pt>
    <dgm:pt modelId="{3836E413-BBB5-4E04-9278-C1703FC70C19}" type="pres">
      <dgm:prSet presAssocID="{5D72E19C-21D8-474B-B9BE-1ACEC080A110}" presName="circle2" presStyleLbl="node1" presStyleIdx="1" presStyleCnt="4" custScaleX="104305"/>
      <dgm:spPr>
        <a:prstGeom prst="ellipse">
          <a:avLst/>
        </a:prstGeom>
      </dgm:spPr>
      <dgm:t>
        <a:bodyPr/>
        <a:lstStyle/>
        <a:p>
          <a:endParaRPr lang="en-US"/>
        </a:p>
      </dgm:t>
    </dgm:pt>
    <dgm:pt modelId="{FCDFAAC5-899A-4E46-9C76-9F38FAAAA719}" type="pres">
      <dgm:prSet presAssocID="{5D72E19C-21D8-474B-B9BE-1ACEC080A110}" presName="c2text" presStyleLbl="node1" presStyleIdx="1" presStyleCnt="4">
        <dgm:presLayoutVars>
          <dgm:bulletEnabled val="1"/>
        </dgm:presLayoutVars>
      </dgm:prSet>
      <dgm:spPr/>
      <dgm:t>
        <a:bodyPr/>
        <a:lstStyle/>
        <a:p>
          <a:endParaRPr lang="en-US"/>
        </a:p>
      </dgm:t>
    </dgm:pt>
    <dgm:pt modelId="{B903B014-1940-46C7-AA2B-AA9CCD2CF69C}" type="pres">
      <dgm:prSet presAssocID="{5D72E19C-21D8-474B-B9BE-1ACEC080A110}" presName="comp3" presStyleCnt="0"/>
      <dgm:spPr/>
      <dgm:t>
        <a:bodyPr/>
        <a:lstStyle/>
        <a:p>
          <a:endParaRPr lang="en-US"/>
        </a:p>
      </dgm:t>
    </dgm:pt>
    <dgm:pt modelId="{7845B162-EE22-4A56-AC23-CBB5C0B0CDD9}" type="pres">
      <dgm:prSet presAssocID="{5D72E19C-21D8-474B-B9BE-1ACEC080A110}" presName="circle3" presStyleLbl="node1" presStyleIdx="2" presStyleCnt="4"/>
      <dgm:spPr>
        <a:prstGeom prst="ellipse">
          <a:avLst/>
        </a:prstGeom>
      </dgm:spPr>
      <dgm:t>
        <a:bodyPr/>
        <a:lstStyle/>
        <a:p>
          <a:endParaRPr lang="en-US"/>
        </a:p>
      </dgm:t>
    </dgm:pt>
    <dgm:pt modelId="{628A14A4-F5BD-4BF8-AFFF-D4F4053A45B5}" type="pres">
      <dgm:prSet presAssocID="{5D72E19C-21D8-474B-B9BE-1ACEC080A110}" presName="c3text" presStyleLbl="node1" presStyleIdx="2" presStyleCnt="4">
        <dgm:presLayoutVars>
          <dgm:bulletEnabled val="1"/>
        </dgm:presLayoutVars>
      </dgm:prSet>
      <dgm:spPr/>
      <dgm:t>
        <a:bodyPr/>
        <a:lstStyle/>
        <a:p>
          <a:endParaRPr lang="en-US"/>
        </a:p>
      </dgm:t>
    </dgm:pt>
    <dgm:pt modelId="{F9AC869A-19A3-4101-BAA3-252F50C67F5B}" type="pres">
      <dgm:prSet presAssocID="{5D72E19C-21D8-474B-B9BE-1ACEC080A110}" presName="comp4" presStyleCnt="0"/>
      <dgm:spPr/>
      <dgm:t>
        <a:bodyPr/>
        <a:lstStyle/>
        <a:p>
          <a:endParaRPr lang="en-US"/>
        </a:p>
      </dgm:t>
    </dgm:pt>
    <dgm:pt modelId="{6B7B0327-9516-4692-B632-C161F60863EF}" type="pres">
      <dgm:prSet presAssocID="{5D72E19C-21D8-474B-B9BE-1ACEC080A110}" presName="circle4" presStyleLbl="node1" presStyleIdx="3" presStyleCnt="4" custScaleX="107463"/>
      <dgm:spPr>
        <a:prstGeom prst="ellipse">
          <a:avLst/>
        </a:prstGeom>
      </dgm:spPr>
      <dgm:t>
        <a:bodyPr/>
        <a:lstStyle/>
        <a:p>
          <a:endParaRPr lang="en-US"/>
        </a:p>
      </dgm:t>
    </dgm:pt>
    <dgm:pt modelId="{D1E26B7B-8178-4EC9-8C82-73C3416112CB}" type="pres">
      <dgm:prSet presAssocID="{5D72E19C-21D8-474B-B9BE-1ACEC080A110}" presName="c4text" presStyleLbl="node1" presStyleIdx="3" presStyleCnt="4">
        <dgm:presLayoutVars>
          <dgm:bulletEnabled val="1"/>
        </dgm:presLayoutVars>
      </dgm:prSet>
      <dgm:spPr/>
      <dgm:t>
        <a:bodyPr/>
        <a:lstStyle/>
        <a:p>
          <a:endParaRPr lang="en-US"/>
        </a:p>
      </dgm:t>
    </dgm:pt>
  </dgm:ptLst>
  <dgm:cxnLst>
    <dgm:cxn modelId="{2C636A27-C67A-4AF0-9206-621B711CFBB7}" srcId="{5D72E19C-21D8-474B-B9BE-1ACEC080A110}" destId="{B503E5BA-ECE4-429C-94ED-8504B137EB62}" srcOrd="2" destOrd="0" parTransId="{8BDB81A2-6F52-4959-A5BE-4BB020BD9484}" sibTransId="{3C0AD877-F02F-4CBD-96FF-1AB566D099AE}"/>
    <dgm:cxn modelId="{8ED73BB7-130C-46E4-A2B5-45EFE3EC785B}" type="presOf" srcId="{B71E7F3E-F2FD-4064-8ECD-D2D381D81C6F}" destId="{A1F1D8C4-1396-4058-89F6-647ABBF14B20}" srcOrd="0" destOrd="0" presId="urn:microsoft.com/office/officeart/2005/8/layout/venn2"/>
    <dgm:cxn modelId="{EDE6AACC-EEE4-41FF-91F9-089C09EEAAD8}" srcId="{5D72E19C-21D8-474B-B9BE-1ACEC080A110}" destId="{6CE65A60-23D0-4113-A1FF-A10259735DDF}" srcOrd="1" destOrd="0" parTransId="{4D63A646-7244-4CD7-9D56-168066C6858C}" sibTransId="{0981E595-9559-4EF2-8174-9EB528BBB223}"/>
    <dgm:cxn modelId="{3E0DC61D-455D-4D71-BCAB-8A4F8AAD93DB}" type="presOf" srcId="{5D72E19C-21D8-474B-B9BE-1ACEC080A110}" destId="{D6720B4F-AE86-439D-8A0D-7FD8BE9F4362}" srcOrd="0" destOrd="0" presId="urn:microsoft.com/office/officeart/2005/8/layout/venn2"/>
    <dgm:cxn modelId="{53A46181-EDE8-46D9-B96B-E01430F2011A}" type="presOf" srcId="{8D5D88D7-79D7-42EF-8893-36241BEBF9AA}" destId="{6B7B0327-9516-4692-B632-C161F60863EF}" srcOrd="0" destOrd="0" presId="urn:microsoft.com/office/officeart/2005/8/layout/venn2"/>
    <dgm:cxn modelId="{482FCED8-CC9E-4B7A-9398-B47CBD23A5CE}" srcId="{5D72E19C-21D8-474B-B9BE-1ACEC080A110}" destId="{B71E7F3E-F2FD-4064-8ECD-D2D381D81C6F}" srcOrd="0" destOrd="0" parTransId="{5694A6A8-C9AB-4F1C-A03E-BB63DBAAFA76}" sibTransId="{F6C3930F-B4FA-42AE-A87D-FD99B8FFED56}"/>
    <dgm:cxn modelId="{6EBEEF3B-FFEA-4041-9986-82A76647634D}" type="presOf" srcId="{B71E7F3E-F2FD-4064-8ECD-D2D381D81C6F}" destId="{08004F91-6ABE-4384-8CDE-7A59AA279BBA}" srcOrd="1" destOrd="0" presId="urn:microsoft.com/office/officeart/2005/8/layout/venn2"/>
    <dgm:cxn modelId="{8A8D0DC8-D947-455E-B0CE-3FE7305DE935}" type="presOf" srcId="{8D5D88D7-79D7-42EF-8893-36241BEBF9AA}" destId="{D1E26B7B-8178-4EC9-8C82-73C3416112CB}" srcOrd="1" destOrd="0" presId="urn:microsoft.com/office/officeart/2005/8/layout/venn2"/>
    <dgm:cxn modelId="{3601AEA3-AF6B-4F9A-8284-65156A1C5276}" srcId="{5D72E19C-21D8-474B-B9BE-1ACEC080A110}" destId="{8D5D88D7-79D7-42EF-8893-36241BEBF9AA}" srcOrd="3" destOrd="0" parTransId="{9C6AD5AE-FA1E-4797-8A93-A76DBAF1B618}" sibTransId="{00F77165-233F-4948-8196-9C7409F75EBC}"/>
    <dgm:cxn modelId="{08C7A569-25FD-4A83-891A-AE325A8230EE}" type="presOf" srcId="{B503E5BA-ECE4-429C-94ED-8504B137EB62}" destId="{7845B162-EE22-4A56-AC23-CBB5C0B0CDD9}" srcOrd="0" destOrd="0" presId="urn:microsoft.com/office/officeart/2005/8/layout/venn2"/>
    <dgm:cxn modelId="{F7A96727-43EB-4C7D-B2C3-FF37A9458265}" type="presOf" srcId="{6CE65A60-23D0-4113-A1FF-A10259735DDF}" destId="{FCDFAAC5-899A-4E46-9C76-9F38FAAAA719}" srcOrd="1" destOrd="0" presId="urn:microsoft.com/office/officeart/2005/8/layout/venn2"/>
    <dgm:cxn modelId="{BF6DB8D1-DA45-484C-AA07-0AF534579FC4}" type="presOf" srcId="{6CE65A60-23D0-4113-A1FF-A10259735DDF}" destId="{3836E413-BBB5-4E04-9278-C1703FC70C19}" srcOrd="0" destOrd="0" presId="urn:microsoft.com/office/officeart/2005/8/layout/venn2"/>
    <dgm:cxn modelId="{DAC38266-B5EA-4476-92D4-37D863FFA6B5}" type="presOf" srcId="{B503E5BA-ECE4-429C-94ED-8504B137EB62}" destId="{628A14A4-F5BD-4BF8-AFFF-D4F4053A45B5}" srcOrd="1" destOrd="0" presId="urn:microsoft.com/office/officeart/2005/8/layout/venn2"/>
    <dgm:cxn modelId="{E66BB204-D585-4E6D-A31B-71797967824E}" type="presParOf" srcId="{D6720B4F-AE86-439D-8A0D-7FD8BE9F4362}" destId="{D5640174-E72A-4504-B80E-85015A836D92}" srcOrd="0" destOrd="0" presId="urn:microsoft.com/office/officeart/2005/8/layout/venn2"/>
    <dgm:cxn modelId="{7EC01C58-179F-4F37-A8AB-4B7C902A3840}" type="presParOf" srcId="{D5640174-E72A-4504-B80E-85015A836D92}" destId="{A1F1D8C4-1396-4058-89F6-647ABBF14B20}" srcOrd="0" destOrd="0" presId="urn:microsoft.com/office/officeart/2005/8/layout/venn2"/>
    <dgm:cxn modelId="{E2D25BC7-3664-457B-BBD9-5A106A0CE725}" type="presParOf" srcId="{D5640174-E72A-4504-B80E-85015A836D92}" destId="{08004F91-6ABE-4384-8CDE-7A59AA279BBA}" srcOrd="1" destOrd="0" presId="urn:microsoft.com/office/officeart/2005/8/layout/venn2"/>
    <dgm:cxn modelId="{B767D680-0D77-4032-81B1-4FC2AB44F3A3}" type="presParOf" srcId="{D6720B4F-AE86-439D-8A0D-7FD8BE9F4362}" destId="{0F42C978-18C2-4EAB-BD9E-7D33A1920384}" srcOrd="1" destOrd="0" presId="urn:microsoft.com/office/officeart/2005/8/layout/venn2"/>
    <dgm:cxn modelId="{B584A0CF-5FC8-4FA8-B2F0-8A4308889799}" type="presParOf" srcId="{0F42C978-18C2-4EAB-BD9E-7D33A1920384}" destId="{3836E413-BBB5-4E04-9278-C1703FC70C19}" srcOrd="0" destOrd="0" presId="urn:microsoft.com/office/officeart/2005/8/layout/venn2"/>
    <dgm:cxn modelId="{F3F5D2E4-D4E8-4275-830A-DA993D26F5C8}" type="presParOf" srcId="{0F42C978-18C2-4EAB-BD9E-7D33A1920384}" destId="{FCDFAAC5-899A-4E46-9C76-9F38FAAAA719}" srcOrd="1" destOrd="0" presId="urn:microsoft.com/office/officeart/2005/8/layout/venn2"/>
    <dgm:cxn modelId="{7DF57076-98AF-465E-9EF7-F82EF190FAF6}" type="presParOf" srcId="{D6720B4F-AE86-439D-8A0D-7FD8BE9F4362}" destId="{B903B014-1940-46C7-AA2B-AA9CCD2CF69C}" srcOrd="2" destOrd="0" presId="urn:microsoft.com/office/officeart/2005/8/layout/venn2"/>
    <dgm:cxn modelId="{2F7BB4A9-B9D9-474D-BBEC-A70B6246C53A}" type="presParOf" srcId="{B903B014-1940-46C7-AA2B-AA9CCD2CF69C}" destId="{7845B162-EE22-4A56-AC23-CBB5C0B0CDD9}" srcOrd="0" destOrd="0" presId="urn:microsoft.com/office/officeart/2005/8/layout/venn2"/>
    <dgm:cxn modelId="{CBEA08B7-90AF-4518-8155-006E1D4547F2}" type="presParOf" srcId="{B903B014-1940-46C7-AA2B-AA9CCD2CF69C}" destId="{628A14A4-F5BD-4BF8-AFFF-D4F4053A45B5}" srcOrd="1" destOrd="0" presId="urn:microsoft.com/office/officeart/2005/8/layout/venn2"/>
    <dgm:cxn modelId="{91563989-CE83-42A4-BC92-472A52516961}" type="presParOf" srcId="{D6720B4F-AE86-439D-8A0D-7FD8BE9F4362}" destId="{F9AC869A-19A3-4101-BAA3-252F50C67F5B}" srcOrd="3" destOrd="0" presId="urn:microsoft.com/office/officeart/2005/8/layout/venn2"/>
    <dgm:cxn modelId="{0000E9CB-96B7-435A-8E54-4E7727B34A9D}" type="presParOf" srcId="{F9AC869A-19A3-4101-BAA3-252F50C67F5B}" destId="{6B7B0327-9516-4692-B632-C161F60863EF}" srcOrd="0" destOrd="0" presId="urn:microsoft.com/office/officeart/2005/8/layout/venn2"/>
    <dgm:cxn modelId="{B9698935-532A-4891-98CF-E1B0A06F2ABA}" type="presParOf" srcId="{F9AC869A-19A3-4101-BAA3-252F50C67F5B}" destId="{D1E26B7B-8178-4EC9-8C82-73C3416112CB}" srcOrd="1" destOrd="0" presId="urn:microsoft.com/office/officeart/2005/8/layout/ven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D72E19C-21D8-474B-B9BE-1ACEC080A110}" type="doc">
      <dgm:prSet loTypeId="urn:microsoft.com/office/officeart/2005/8/layout/venn2" loCatId="relationship" qsTypeId="urn:microsoft.com/office/officeart/2005/8/quickstyle/simple4" qsCatId="simple" csTypeId="urn:microsoft.com/office/officeart/2005/8/colors/colorful2" csCatId="colorful" phldr="1"/>
      <dgm:spPr/>
      <dgm:t>
        <a:bodyPr/>
        <a:lstStyle/>
        <a:p>
          <a:endParaRPr lang="en-US"/>
        </a:p>
      </dgm:t>
    </dgm:pt>
    <dgm:pt modelId="{B71E7F3E-F2FD-4064-8ECD-D2D381D81C6F}">
      <dgm:prSet phldrT="[Text]" custT="1"/>
      <dgm:spPr>
        <a:xfrm>
          <a:off x="914400" y="0"/>
          <a:ext cx="3784600" cy="3784600"/>
        </a:xfrm>
      </dgm:spPr>
      <dgm:t>
        <a:bodyPr/>
        <a:lstStyle/>
        <a:p>
          <a:pPr algn="ctr"/>
          <a:r>
            <a:rPr lang="en-US" sz="1600" b="1" dirty="0" smtClean="0">
              <a:latin typeface="Arial"/>
              <a:ea typeface="+mn-ea"/>
              <a:cs typeface="+mn-cs"/>
            </a:rPr>
            <a:t>Value Added Report</a:t>
          </a:r>
          <a:endParaRPr lang="en-US" sz="1600" b="1" dirty="0">
            <a:latin typeface="Arial"/>
            <a:ea typeface="+mn-ea"/>
            <a:cs typeface="+mn-cs"/>
          </a:endParaRPr>
        </a:p>
      </dgm:t>
    </dgm:pt>
    <dgm:pt modelId="{5694A6A8-C9AB-4F1C-A03E-BB63DBAAFA76}" type="parTrans" cxnId="{482FCED8-CC9E-4B7A-9398-B47CBD23A5CE}">
      <dgm:prSet/>
      <dgm:spPr/>
      <dgm:t>
        <a:bodyPr/>
        <a:lstStyle/>
        <a:p>
          <a:pPr algn="ctr"/>
          <a:endParaRPr lang="en-US"/>
        </a:p>
      </dgm:t>
    </dgm:pt>
    <dgm:pt modelId="{F6C3930F-B4FA-42AE-A87D-FD99B8FFED56}" type="sibTrans" cxnId="{482FCED8-CC9E-4B7A-9398-B47CBD23A5CE}">
      <dgm:prSet/>
      <dgm:spPr/>
      <dgm:t>
        <a:bodyPr/>
        <a:lstStyle/>
        <a:p>
          <a:pPr algn="ctr"/>
          <a:endParaRPr lang="en-US"/>
        </a:p>
      </dgm:t>
    </dgm:pt>
    <dgm:pt modelId="{6CE65A60-23D0-4113-A1FF-A10259735DDF}">
      <dgm:prSet phldrT="[Text]" custT="1"/>
      <dgm:spPr>
        <a:xfrm>
          <a:off x="1482089" y="1135379"/>
          <a:ext cx="2649220" cy="2649220"/>
        </a:xfrm>
      </dgm:spPr>
      <dgm:t>
        <a:bodyPr/>
        <a:lstStyle/>
        <a:p>
          <a:pPr algn="ctr"/>
          <a:r>
            <a:rPr lang="en-US" sz="1600" b="1" dirty="0" smtClean="0">
              <a:latin typeface="Arial"/>
              <a:ea typeface="+mn-ea"/>
              <a:cs typeface="+mn-cs"/>
            </a:rPr>
            <a:t>Diagnostic Report</a:t>
          </a:r>
          <a:endParaRPr lang="en-US" sz="1600" b="1" dirty="0">
            <a:latin typeface="Arial"/>
            <a:ea typeface="+mn-ea"/>
            <a:cs typeface="+mn-cs"/>
          </a:endParaRPr>
        </a:p>
      </dgm:t>
    </dgm:pt>
    <dgm:pt modelId="{4D63A646-7244-4CD7-9D56-168066C6858C}" type="parTrans" cxnId="{EDE6AACC-EEE4-41FF-91F9-089C09EEAAD8}">
      <dgm:prSet/>
      <dgm:spPr/>
      <dgm:t>
        <a:bodyPr/>
        <a:lstStyle/>
        <a:p>
          <a:pPr algn="ctr"/>
          <a:endParaRPr lang="en-US"/>
        </a:p>
      </dgm:t>
    </dgm:pt>
    <dgm:pt modelId="{0981E595-9559-4EF2-8174-9EB528BBB223}" type="sibTrans" cxnId="{EDE6AACC-EEE4-41FF-91F9-089C09EEAAD8}">
      <dgm:prSet/>
      <dgm:spPr/>
      <dgm:t>
        <a:bodyPr/>
        <a:lstStyle/>
        <a:p>
          <a:pPr algn="ctr"/>
          <a:endParaRPr lang="en-US"/>
        </a:p>
      </dgm:t>
    </dgm:pt>
    <dgm:pt modelId="{B503E5BA-ECE4-429C-94ED-8504B137EB62}">
      <dgm:prSet phldrT="[Text]" custT="1"/>
      <dgm:spPr>
        <a:xfrm>
          <a:off x="1765934" y="1703070"/>
          <a:ext cx="2081530" cy="2081530"/>
        </a:xfrm>
      </dgm:spPr>
      <dgm:t>
        <a:bodyPr/>
        <a:lstStyle/>
        <a:p>
          <a:pPr algn="ctr"/>
          <a:r>
            <a:rPr lang="en-US" sz="1600" b="1" dirty="0" smtClean="0">
              <a:latin typeface="Arial"/>
              <a:ea typeface="+mn-ea"/>
              <a:cs typeface="+mn-cs"/>
            </a:rPr>
            <a:t>Teacher Reports</a:t>
          </a:r>
          <a:endParaRPr lang="en-US" sz="1600" b="1" dirty="0">
            <a:latin typeface="Arial"/>
            <a:ea typeface="+mn-ea"/>
            <a:cs typeface="+mn-cs"/>
          </a:endParaRPr>
        </a:p>
      </dgm:t>
    </dgm:pt>
    <dgm:pt modelId="{8BDB81A2-6F52-4959-A5BE-4BB020BD9484}" type="parTrans" cxnId="{2C636A27-C67A-4AF0-9206-621B711CFBB7}">
      <dgm:prSet/>
      <dgm:spPr/>
      <dgm:t>
        <a:bodyPr/>
        <a:lstStyle/>
        <a:p>
          <a:pPr algn="ctr"/>
          <a:endParaRPr lang="en-US"/>
        </a:p>
      </dgm:t>
    </dgm:pt>
    <dgm:pt modelId="{3C0AD877-F02F-4CBD-96FF-1AB566D099AE}" type="sibTrans" cxnId="{2C636A27-C67A-4AF0-9206-621B711CFBB7}">
      <dgm:prSet/>
      <dgm:spPr/>
      <dgm:t>
        <a:bodyPr/>
        <a:lstStyle/>
        <a:p>
          <a:pPr algn="ctr"/>
          <a:endParaRPr lang="en-US"/>
        </a:p>
      </dgm:t>
    </dgm:pt>
    <dgm:pt modelId="{8D5D88D7-79D7-42EF-8893-36241BEBF9AA}">
      <dgm:prSet phldrT="[Text]" custT="1"/>
      <dgm:spPr>
        <a:xfrm>
          <a:off x="2049780" y="2270760"/>
          <a:ext cx="1513840" cy="1513840"/>
        </a:xfrm>
      </dgm:spPr>
      <dgm:t>
        <a:bodyPr/>
        <a:lstStyle/>
        <a:p>
          <a:pPr algn="ctr"/>
          <a:r>
            <a:rPr lang="en-US" sz="1600" b="1" dirty="0" smtClean="0">
              <a:latin typeface="Arial"/>
              <a:ea typeface="+mn-ea"/>
              <a:cs typeface="+mn-cs"/>
            </a:rPr>
            <a:t>Student Projections</a:t>
          </a:r>
        </a:p>
      </dgm:t>
    </dgm:pt>
    <dgm:pt modelId="{9C6AD5AE-FA1E-4797-8A93-A76DBAF1B618}" type="parTrans" cxnId="{3601AEA3-AF6B-4F9A-8284-65156A1C5276}">
      <dgm:prSet/>
      <dgm:spPr/>
      <dgm:t>
        <a:bodyPr/>
        <a:lstStyle/>
        <a:p>
          <a:pPr algn="ctr"/>
          <a:endParaRPr lang="en-US"/>
        </a:p>
      </dgm:t>
    </dgm:pt>
    <dgm:pt modelId="{00F77165-233F-4948-8196-9C7409F75EBC}" type="sibTrans" cxnId="{3601AEA3-AF6B-4F9A-8284-65156A1C5276}">
      <dgm:prSet/>
      <dgm:spPr/>
      <dgm:t>
        <a:bodyPr/>
        <a:lstStyle/>
        <a:p>
          <a:pPr algn="ctr"/>
          <a:endParaRPr lang="en-US"/>
        </a:p>
      </dgm:t>
    </dgm:pt>
    <dgm:pt modelId="{D6720B4F-AE86-439D-8A0D-7FD8BE9F4362}" type="pres">
      <dgm:prSet presAssocID="{5D72E19C-21D8-474B-B9BE-1ACEC080A110}" presName="Name0" presStyleCnt="0">
        <dgm:presLayoutVars>
          <dgm:chMax val="7"/>
          <dgm:resizeHandles val="exact"/>
        </dgm:presLayoutVars>
      </dgm:prSet>
      <dgm:spPr/>
      <dgm:t>
        <a:bodyPr/>
        <a:lstStyle/>
        <a:p>
          <a:endParaRPr lang="en-US"/>
        </a:p>
      </dgm:t>
    </dgm:pt>
    <dgm:pt modelId="{D5640174-E72A-4504-B80E-85015A836D92}" type="pres">
      <dgm:prSet presAssocID="{5D72E19C-21D8-474B-B9BE-1ACEC080A110}" presName="comp1" presStyleCnt="0"/>
      <dgm:spPr/>
      <dgm:t>
        <a:bodyPr/>
        <a:lstStyle/>
        <a:p>
          <a:endParaRPr lang="en-US"/>
        </a:p>
      </dgm:t>
    </dgm:pt>
    <dgm:pt modelId="{A1F1D8C4-1396-4058-89F6-647ABBF14B20}" type="pres">
      <dgm:prSet presAssocID="{5D72E19C-21D8-474B-B9BE-1ACEC080A110}" presName="circle1" presStyleLbl="node1" presStyleIdx="0" presStyleCnt="4"/>
      <dgm:spPr>
        <a:prstGeom prst="ellipse">
          <a:avLst/>
        </a:prstGeom>
      </dgm:spPr>
      <dgm:t>
        <a:bodyPr/>
        <a:lstStyle/>
        <a:p>
          <a:endParaRPr lang="en-US"/>
        </a:p>
      </dgm:t>
    </dgm:pt>
    <dgm:pt modelId="{08004F91-6ABE-4384-8CDE-7A59AA279BBA}" type="pres">
      <dgm:prSet presAssocID="{5D72E19C-21D8-474B-B9BE-1ACEC080A110}" presName="c1text" presStyleLbl="node1" presStyleIdx="0" presStyleCnt="4">
        <dgm:presLayoutVars>
          <dgm:bulletEnabled val="1"/>
        </dgm:presLayoutVars>
      </dgm:prSet>
      <dgm:spPr/>
      <dgm:t>
        <a:bodyPr/>
        <a:lstStyle/>
        <a:p>
          <a:endParaRPr lang="en-US"/>
        </a:p>
      </dgm:t>
    </dgm:pt>
    <dgm:pt modelId="{0F42C978-18C2-4EAB-BD9E-7D33A1920384}" type="pres">
      <dgm:prSet presAssocID="{5D72E19C-21D8-474B-B9BE-1ACEC080A110}" presName="comp2" presStyleCnt="0"/>
      <dgm:spPr/>
      <dgm:t>
        <a:bodyPr/>
        <a:lstStyle/>
        <a:p>
          <a:endParaRPr lang="en-US"/>
        </a:p>
      </dgm:t>
    </dgm:pt>
    <dgm:pt modelId="{3836E413-BBB5-4E04-9278-C1703FC70C19}" type="pres">
      <dgm:prSet presAssocID="{5D72E19C-21D8-474B-B9BE-1ACEC080A110}" presName="circle2" presStyleLbl="node1" presStyleIdx="1" presStyleCnt="4" custScaleX="104305"/>
      <dgm:spPr>
        <a:prstGeom prst="ellipse">
          <a:avLst/>
        </a:prstGeom>
      </dgm:spPr>
      <dgm:t>
        <a:bodyPr/>
        <a:lstStyle/>
        <a:p>
          <a:endParaRPr lang="en-US"/>
        </a:p>
      </dgm:t>
    </dgm:pt>
    <dgm:pt modelId="{FCDFAAC5-899A-4E46-9C76-9F38FAAAA719}" type="pres">
      <dgm:prSet presAssocID="{5D72E19C-21D8-474B-B9BE-1ACEC080A110}" presName="c2text" presStyleLbl="node1" presStyleIdx="1" presStyleCnt="4">
        <dgm:presLayoutVars>
          <dgm:bulletEnabled val="1"/>
        </dgm:presLayoutVars>
      </dgm:prSet>
      <dgm:spPr/>
      <dgm:t>
        <a:bodyPr/>
        <a:lstStyle/>
        <a:p>
          <a:endParaRPr lang="en-US"/>
        </a:p>
      </dgm:t>
    </dgm:pt>
    <dgm:pt modelId="{B903B014-1940-46C7-AA2B-AA9CCD2CF69C}" type="pres">
      <dgm:prSet presAssocID="{5D72E19C-21D8-474B-B9BE-1ACEC080A110}" presName="comp3" presStyleCnt="0"/>
      <dgm:spPr/>
      <dgm:t>
        <a:bodyPr/>
        <a:lstStyle/>
        <a:p>
          <a:endParaRPr lang="en-US"/>
        </a:p>
      </dgm:t>
    </dgm:pt>
    <dgm:pt modelId="{7845B162-EE22-4A56-AC23-CBB5C0B0CDD9}" type="pres">
      <dgm:prSet presAssocID="{5D72E19C-21D8-474B-B9BE-1ACEC080A110}" presName="circle3" presStyleLbl="node1" presStyleIdx="2" presStyleCnt="4"/>
      <dgm:spPr>
        <a:prstGeom prst="ellipse">
          <a:avLst/>
        </a:prstGeom>
      </dgm:spPr>
      <dgm:t>
        <a:bodyPr/>
        <a:lstStyle/>
        <a:p>
          <a:endParaRPr lang="en-US"/>
        </a:p>
      </dgm:t>
    </dgm:pt>
    <dgm:pt modelId="{628A14A4-F5BD-4BF8-AFFF-D4F4053A45B5}" type="pres">
      <dgm:prSet presAssocID="{5D72E19C-21D8-474B-B9BE-1ACEC080A110}" presName="c3text" presStyleLbl="node1" presStyleIdx="2" presStyleCnt="4">
        <dgm:presLayoutVars>
          <dgm:bulletEnabled val="1"/>
        </dgm:presLayoutVars>
      </dgm:prSet>
      <dgm:spPr/>
      <dgm:t>
        <a:bodyPr/>
        <a:lstStyle/>
        <a:p>
          <a:endParaRPr lang="en-US"/>
        </a:p>
      </dgm:t>
    </dgm:pt>
    <dgm:pt modelId="{F9AC869A-19A3-4101-BAA3-252F50C67F5B}" type="pres">
      <dgm:prSet presAssocID="{5D72E19C-21D8-474B-B9BE-1ACEC080A110}" presName="comp4" presStyleCnt="0"/>
      <dgm:spPr/>
      <dgm:t>
        <a:bodyPr/>
        <a:lstStyle/>
        <a:p>
          <a:endParaRPr lang="en-US"/>
        </a:p>
      </dgm:t>
    </dgm:pt>
    <dgm:pt modelId="{6B7B0327-9516-4692-B632-C161F60863EF}" type="pres">
      <dgm:prSet presAssocID="{5D72E19C-21D8-474B-B9BE-1ACEC080A110}" presName="circle4" presStyleLbl="node1" presStyleIdx="3" presStyleCnt="4" custScaleX="107463"/>
      <dgm:spPr>
        <a:prstGeom prst="ellipse">
          <a:avLst/>
        </a:prstGeom>
      </dgm:spPr>
      <dgm:t>
        <a:bodyPr/>
        <a:lstStyle/>
        <a:p>
          <a:endParaRPr lang="en-US"/>
        </a:p>
      </dgm:t>
    </dgm:pt>
    <dgm:pt modelId="{D1E26B7B-8178-4EC9-8C82-73C3416112CB}" type="pres">
      <dgm:prSet presAssocID="{5D72E19C-21D8-474B-B9BE-1ACEC080A110}" presName="c4text" presStyleLbl="node1" presStyleIdx="3" presStyleCnt="4">
        <dgm:presLayoutVars>
          <dgm:bulletEnabled val="1"/>
        </dgm:presLayoutVars>
      </dgm:prSet>
      <dgm:spPr/>
      <dgm:t>
        <a:bodyPr/>
        <a:lstStyle/>
        <a:p>
          <a:endParaRPr lang="en-US"/>
        </a:p>
      </dgm:t>
    </dgm:pt>
  </dgm:ptLst>
  <dgm:cxnLst>
    <dgm:cxn modelId="{2C636A27-C67A-4AF0-9206-621B711CFBB7}" srcId="{5D72E19C-21D8-474B-B9BE-1ACEC080A110}" destId="{B503E5BA-ECE4-429C-94ED-8504B137EB62}" srcOrd="2" destOrd="0" parTransId="{8BDB81A2-6F52-4959-A5BE-4BB020BD9484}" sibTransId="{3C0AD877-F02F-4CBD-96FF-1AB566D099AE}"/>
    <dgm:cxn modelId="{EDE6AACC-EEE4-41FF-91F9-089C09EEAAD8}" srcId="{5D72E19C-21D8-474B-B9BE-1ACEC080A110}" destId="{6CE65A60-23D0-4113-A1FF-A10259735DDF}" srcOrd="1" destOrd="0" parTransId="{4D63A646-7244-4CD7-9D56-168066C6858C}" sibTransId="{0981E595-9559-4EF2-8174-9EB528BBB223}"/>
    <dgm:cxn modelId="{AD8A63E3-8D99-4346-87CA-CADF88B3FD5D}" type="presOf" srcId="{8D5D88D7-79D7-42EF-8893-36241BEBF9AA}" destId="{6B7B0327-9516-4692-B632-C161F60863EF}" srcOrd="0" destOrd="0" presId="urn:microsoft.com/office/officeart/2005/8/layout/venn2"/>
    <dgm:cxn modelId="{482FCED8-CC9E-4B7A-9398-B47CBD23A5CE}" srcId="{5D72E19C-21D8-474B-B9BE-1ACEC080A110}" destId="{B71E7F3E-F2FD-4064-8ECD-D2D381D81C6F}" srcOrd="0" destOrd="0" parTransId="{5694A6A8-C9AB-4F1C-A03E-BB63DBAAFA76}" sibTransId="{F6C3930F-B4FA-42AE-A87D-FD99B8FFED56}"/>
    <dgm:cxn modelId="{490C241E-87F7-4A39-96A1-ECDCD698C686}" type="presOf" srcId="{B71E7F3E-F2FD-4064-8ECD-D2D381D81C6F}" destId="{08004F91-6ABE-4384-8CDE-7A59AA279BBA}" srcOrd="1" destOrd="0" presId="urn:microsoft.com/office/officeart/2005/8/layout/venn2"/>
    <dgm:cxn modelId="{70E994C8-3724-4344-B4F9-B75A63B04167}" type="presOf" srcId="{6CE65A60-23D0-4113-A1FF-A10259735DDF}" destId="{FCDFAAC5-899A-4E46-9C76-9F38FAAAA719}" srcOrd="1" destOrd="0" presId="urn:microsoft.com/office/officeart/2005/8/layout/venn2"/>
    <dgm:cxn modelId="{99818286-2795-4A9E-BBAD-2EC5FDC09D02}" type="presOf" srcId="{8D5D88D7-79D7-42EF-8893-36241BEBF9AA}" destId="{D1E26B7B-8178-4EC9-8C82-73C3416112CB}" srcOrd="1" destOrd="0" presId="urn:microsoft.com/office/officeart/2005/8/layout/venn2"/>
    <dgm:cxn modelId="{DE3AB328-4B5E-4A20-94F7-1EFF39E79FD3}" type="presOf" srcId="{B503E5BA-ECE4-429C-94ED-8504B137EB62}" destId="{7845B162-EE22-4A56-AC23-CBB5C0B0CDD9}" srcOrd="0" destOrd="0" presId="urn:microsoft.com/office/officeart/2005/8/layout/venn2"/>
    <dgm:cxn modelId="{3601AEA3-AF6B-4F9A-8284-65156A1C5276}" srcId="{5D72E19C-21D8-474B-B9BE-1ACEC080A110}" destId="{8D5D88D7-79D7-42EF-8893-36241BEBF9AA}" srcOrd="3" destOrd="0" parTransId="{9C6AD5AE-FA1E-4797-8A93-A76DBAF1B618}" sibTransId="{00F77165-233F-4948-8196-9C7409F75EBC}"/>
    <dgm:cxn modelId="{042F6A33-A088-4648-A6B2-2274861FCD5C}" type="presOf" srcId="{5D72E19C-21D8-474B-B9BE-1ACEC080A110}" destId="{D6720B4F-AE86-439D-8A0D-7FD8BE9F4362}" srcOrd="0" destOrd="0" presId="urn:microsoft.com/office/officeart/2005/8/layout/venn2"/>
    <dgm:cxn modelId="{2A25672E-D464-41CB-A9CF-FF93BE28D19F}" type="presOf" srcId="{B503E5BA-ECE4-429C-94ED-8504B137EB62}" destId="{628A14A4-F5BD-4BF8-AFFF-D4F4053A45B5}" srcOrd="1" destOrd="0" presId="urn:microsoft.com/office/officeart/2005/8/layout/venn2"/>
    <dgm:cxn modelId="{FB59DB98-F017-4862-AA2D-9485E8F382FB}" type="presOf" srcId="{6CE65A60-23D0-4113-A1FF-A10259735DDF}" destId="{3836E413-BBB5-4E04-9278-C1703FC70C19}" srcOrd="0" destOrd="0" presId="urn:microsoft.com/office/officeart/2005/8/layout/venn2"/>
    <dgm:cxn modelId="{97997DC8-8BDF-447D-9B0A-F3234498BF2E}" type="presOf" srcId="{B71E7F3E-F2FD-4064-8ECD-D2D381D81C6F}" destId="{A1F1D8C4-1396-4058-89F6-647ABBF14B20}" srcOrd="0" destOrd="0" presId="urn:microsoft.com/office/officeart/2005/8/layout/venn2"/>
    <dgm:cxn modelId="{88B09418-F721-4AA8-AF8A-C4E16B510003}" type="presParOf" srcId="{D6720B4F-AE86-439D-8A0D-7FD8BE9F4362}" destId="{D5640174-E72A-4504-B80E-85015A836D92}" srcOrd="0" destOrd="0" presId="urn:microsoft.com/office/officeart/2005/8/layout/venn2"/>
    <dgm:cxn modelId="{E5DDAA27-1373-4843-9666-84EBCEAF55C0}" type="presParOf" srcId="{D5640174-E72A-4504-B80E-85015A836D92}" destId="{A1F1D8C4-1396-4058-89F6-647ABBF14B20}" srcOrd="0" destOrd="0" presId="urn:microsoft.com/office/officeart/2005/8/layout/venn2"/>
    <dgm:cxn modelId="{BF15D18F-D09B-4117-9335-E08DDCD68D08}" type="presParOf" srcId="{D5640174-E72A-4504-B80E-85015A836D92}" destId="{08004F91-6ABE-4384-8CDE-7A59AA279BBA}" srcOrd="1" destOrd="0" presId="urn:microsoft.com/office/officeart/2005/8/layout/venn2"/>
    <dgm:cxn modelId="{6AD4EC46-12F2-420F-B8C0-111544B3F2D3}" type="presParOf" srcId="{D6720B4F-AE86-439D-8A0D-7FD8BE9F4362}" destId="{0F42C978-18C2-4EAB-BD9E-7D33A1920384}" srcOrd="1" destOrd="0" presId="urn:microsoft.com/office/officeart/2005/8/layout/venn2"/>
    <dgm:cxn modelId="{FDE959EE-3D82-46ED-8228-9B8941EC1820}" type="presParOf" srcId="{0F42C978-18C2-4EAB-BD9E-7D33A1920384}" destId="{3836E413-BBB5-4E04-9278-C1703FC70C19}" srcOrd="0" destOrd="0" presId="urn:microsoft.com/office/officeart/2005/8/layout/venn2"/>
    <dgm:cxn modelId="{1B3AA694-D01B-4CA6-891C-BA9B89CC2CF3}" type="presParOf" srcId="{0F42C978-18C2-4EAB-BD9E-7D33A1920384}" destId="{FCDFAAC5-899A-4E46-9C76-9F38FAAAA719}" srcOrd="1" destOrd="0" presId="urn:microsoft.com/office/officeart/2005/8/layout/venn2"/>
    <dgm:cxn modelId="{CE21DFEC-634D-4014-BE3D-D70DCCDA7832}" type="presParOf" srcId="{D6720B4F-AE86-439D-8A0D-7FD8BE9F4362}" destId="{B903B014-1940-46C7-AA2B-AA9CCD2CF69C}" srcOrd="2" destOrd="0" presId="urn:microsoft.com/office/officeart/2005/8/layout/venn2"/>
    <dgm:cxn modelId="{AAF19C17-E435-449C-99EC-5ED380CAC68D}" type="presParOf" srcId="{B903B014-1940-46C7-AA2B-AA9CCD2CF69C}" destId="{7845B162-EE22-4A56-AC23-CBB5C0B0CDD9}" srcOrd="0" destOrd="0" presId="urn:microsoft.com/office/officeart/2005/8/layout/venn2"/>
    <dgm:cxn modelId="{EEBB8A71-A8B0-422B-99CD-CAFCBDB70AAE}" type="presParOf" srcId="{B903B014-1940-46C7-AA2B-AA9CCD2CF69C}" destId="{628A14A4-F5BD-4BF8-AFFF-D4F4053A45B5}" srcOrd="1" destOrd="0" presId="urn:microsoft.com/office/officeart/2005/8/layout/venn2"/>
    <dgm:cxn modelId="{9AE4C5C8-8868-4156-8934-D92B2CFA3903}" type="presParOf" srcId="{D6720B4F-AE86-439D-8A0D-7FD8BE9F4362}" destId="{F9AC869A-19A3-4101-BAA3-252F50C67F5B}" srcOrd="3" destOrd="0" presId="urn:microsoft.com/office/officeart/2005/8/layout/venn2"/>
    <dgm:cxn modelId="{A763AB6F-E012-4D17-AD11-B8BA0584F88F}" type="presParOf" srcId="{F9AC869A-19A3-4101-BAA3-252F50C67F5B}" destId="{6B7B0327-9516-4692-B632-C161F60863EF}" srcOrd="0" destOrd="0" presId="urn:microsoft.com/office/officeart/2005/8/layout/venn2"/>
    <dgm:cxn modelId="{20E4F95C-2221-4038-B128-F5FE9B79FC2D}" type="presParOf" srcId="{F9AC869A-19A3-4101-BAA3-252F50C67F5B}" destId="{D1E26B7B-8178-4EC9-8C82-73C3416112CB}" srcOrd="1" destOrd="0" presId="urn:microsoft.com/office/officeart/2005/8/layout/ven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A4EE97B-2C78-4B0A-9935-409DD9A668B1}" type="doc">
      <dgm:prSet loTypeId="urn:microsoft.com/office/officeart/2005/8/layout/chevron1" loCatId="process" qsTypeId="urn:microsoft.com/office/officeart/2005/8/quickstyle/simple1" qsCatId="simple" csTypeId="urn:microsoft.com/office/officeart/2005/8/colors/accent1_2" csCatId="accent1" phldr="1"/>
      <dgm:spPr/>
    </dgm:pt>
    <dgm:pt modelId="{16FED158-DCC0-44C4-BBC2-81BC90979FA4}">
      <dgm:prSet phldrT="[Text]" custT="1"/>
      <dgm:spPr>
        <a:solidFill>
          <a:srgbClr val="B3A2C7"/>
        </a:solidFill>
      </dgm:spPr>
      <dgm:t>
        <a:bodyPr/>
        <a:lstStyle/>
        <a:p>
          <a:r>
            <a:rPr lang="en-US" sz="1400" b="0" dirty="0" smtClean="0">
              <a:solidFill>
                <a:schemeClr val="tx1"/>
              </a:solidFill>
            </a:rPr>
            <a:t>Before the Conversation</a:t>
          </a:r>
          <a:endParaRPr lang="en-US" sz="1400" b="0" dirty="0">
            <a:solidFill>
              <a:schemeClr val="tx1"/>
            </a:solidFill>
          </a:endParaRPr>
        </a:p>
      </dgm:t>
    </dgm:pt>
    <dgm:pt modelId="{7FD2E195-2B4B-4637-8A8C-0013819066DD}" type="parTrans" cxnId="{27C9E778-AD96-4534-A303-8495EA0C50CC}">
      <dgm:prSet/>
      <dgm:spPr/>
      <dgm:t>
        <a:bodyPr/>
        <a:lstStyle/>
        <a:p>
          <a:endParaRPr lang="en-US"/>
        </a:p>
      </dgm:t>
    </dgm:pt>
    <dgm:pt modelId="{09B7C65C-A39A-4AC6-A2EA-A273B9330A5A}" type="sibTrans" cxnId="{27C9E778-AD96-4534-A303-8495EA0C50CC}">
      <dgm:prSet/>
      <dgm:spPr/>
      <dgm:t>
        <a:bodyPr/>
        <a:lstStyle/>
        <a:p>
          <a:endParaRPr lang="en-US"/>
        </a:p>
      </dgm:t>
    </dgm:pt>
    <dgm:pt modelId="{BD0A75D0-B392-452E-AD16-657FEC0EBC22}">
      <dgm:prSet phldrT="[Text]" custT="1"/>
      <dgm:spPr>
        <a:solidFill>
          <a:schemeClr val="bg1">
            <a:lumMod val="95000"/>
          </a:schemeClr>
        </a:solidFill>
      </dgm:spPr>
      <dgm:t>
        <a:bodyPr/>
        <a:lstStyle/>
        <a:p>
          <a:r>
            <a:rPr lang="en-US" sz="1400" b="0" dirty="0" smtClean="0">
              <a:solidFill>
                <a:schemeClr val="tx1"/>
              </a:solidFill>
            </a:rPr>
            <a:t>Having the Conversation</a:t>
          </a:r>
          <a:endParaRPr lang="en-US" sz="1400" b="0" dirty="0">
            <a:solidFill>
              <a:schemeClr val="tx1"/>
            </a:solidFill>
          </a:endParaRPr>
        </a:p>
      </dgm:t>
    </dgm:pt>
    <dgm:pt modelId="{16D663EB-BCC7-4589-B1F0-767B9B91EAA2}" type="parTrans" cxnId="{00538BE7-9526-4D34-A739-784EAD6FAF2A}">
      <dgm:prSet/>
      <dgm:spPr/>
      <dgm:t>
        <a:bodyPr/>
        <a:lstStyle/>
        <a:p>
          <a:endParaRPr lang="en-US"/>
        </a:p>
      </dgm:t>
    </dgm:pt>
    <dgm:pt modelId="{DE8C3AC1-554F-49BE-BE4F-D1B8DF634DDD}" type="sibTrans" cxnId="{00538BE7-9526-4D34-A739-784EAD6FAF2A}">
      <dgm:prSet/>
      <dgm:spPr/>
      <dgm:t>
        <a:bodyPr/>
        <a:lstStyle/>
        <a:p>
          <a:endParaRPr lang="en-US"/>
        </a:p>
      </dgm:t>
    </dgm:pt>
    <dgm:pt modelId="{99305C19-BD61-45FE-BDD3-5F50BA17E41F}" type="pres">
      <dgm:prSet presAssocID="{7A4EE97B-2C78-4B0A-9935-409DD9A668B1}" presName="Name0" presStyleCnt="0">
        <dgm:presLayoutVars>
          <dgm:dir/>
          <dgm:animLvl val="lvl"/>
          <dgm:resizeHandles val="exact"/>
        </dgm:presLayoutVars>
      </dgm:prSet>
      <dgm:spPr/>
    </dgm:pt>
    <dgm:pt modelId="{C0074AD2-BD64-4FF9-8861-FAB0647A6594}" type="pres">
      <dgm:prSet presAssocID="{16FED158-DCC0-44C4-BBC2-81BC90979FA4}" presName="parTxOnly" presStyleLbl="node1" presStyleIdx="0" presStyleCnt="2">
        <dgm:presLayoutVars>
          <dgm:chMax val="0"/>
          <dgm:chPref val="0"/>
          <dgm:bulletEnabled val="1"/>
        </dgm:presLayoutVars>
      </dgm:prSet>
      <dgm:spPr/>
      <dgm:t>
        <a:bodyPr/>
        <a:lstStyle/>
        <a:p>
          <a:endParaRPr lang="en-US"/>
        </a:p>
      </dgm:t>
    </dgm:pt>
    <dgm:pt modelId="{27EF3BEE-E449-4156-B9D3-3E142751FEE0}" type="pres">
      <dgm:prSet presAssocID="{09B7C65C-A39A-4AC6-A2EA-A273B9330A5A}" presName="parTxOnlySpace" presStyleCnt="0"/>
      <dgm:spPr/>
    </dgm:pt>
    <dgm:pt modelId="{8296D864-2889-4728-A560-BA19B763FD60}" type="pres">
      <dgm:prSet presAssocID="{BD0A75D0-B392-452E-AD16-657FEC0EBC22}" presName="parTxOnly" presStyleLbl="node1" presStyleIdx="1" presStyleCnt="2">
        <dgm:presLayoutVars>
          <dgm:chMax val="0"/>
          <dgm:chPref val="0"/>
          <dgm:bulletEnabled val="1"/>
        </dgm:presLayoutVars>
      </dgm:prSet>
      <dgm:spPr/>
      <dgm:t>
        <a:bodyPr/>
        <a:lstStyle/>
        <a:p>
          <a:endParaRPr lang="en-US"/>
        </a:p>
      </dgm:t>
    </dgm:pt>
  </dgm:ptLst>
  <dgm:cxnLst>
    <dgm:cxn modelId="{27C9E778-AD96-4534-A303-8495EA0C50CC}" srcId="{7A4EE97B-2C78-4B0A-9935-409DD9A668B1}" destId="{16FED158-DCC0-44C4-BBC2-81BC90979FA4}" srcOrd="0" destOrd="0" parTransId="{7FD2E195-2B4B-4637-8A8C-0013819066DD}" sibTransId="{09B7C65C-A39A-4AC6-A2EA-A273B9330A5A}"/>
    <dgm:cxn modelId="{00538BE7-9526-4D34-A739-784EAD6FAF2A}" srcId="{7A4EE97B-2C78-4B0A-9935-409DD9A668B1}" destId="{BD0A75D0-B392-452E-AD16-657FEC0EBC22}" srcOrd="1" destOrd="0" parTransId="{16D663EB-BCC7-4589-B1F0-767B9B91EAA2}" sibTransId="{DE8C3AC1-554F-49BE-BE4F-D1B8DF634DDD}"/>
    <dgm:cxn modelId="{74820F0A-C3A8-4DF4-834D-76844F94CB4B}" type="presOf" srcId="{16FED158-DCC0-44C4-BBC2-81BC90979FA4}" destId="{C0074AD2-BD64-4FF9-8861-FAB0647A6594}" srcOrd="0" destOrd="0" presId="urn:microsoft.com/office/officeart/2005/8/layout/chevron1"/>
    <dgm:cxn modelId="{087B8C1F-2708-46B7-ADC9-E93F84A08C7E}" type="presOf" srcId="{7A4EE97B-2C78-4B0A-9935-409DD9A668B1}" destId="{99305C19-BD61-45FE-BDD3-5F50BA17E41F}" srcOrd="0" destOrd="0" presId="urn:microsoft.com/office/officeart/2005/8/layout/chevron1"/>
    <dgm:cxn modelId="{9E34D797-EE98-407A-ACA7-628881511700}" type="presOf" srcId="{BD0A75D0-B392-452E-AD16-657FEC0EBC22}" destId="{8296D864-2889-4728-A560-BA19B763FD60}" srcOrd="0" destOrd="0" presId="urn:microsoft.com/office/officeart/2005/8/layout/chevron1"/>
    <dgm:cxn modelId="{DA2A8C9C-093B-443D-9DDF-83EB2D7CDE4C}" type="presParOf" srcId="{99305C19-BD61-45FE-BDD3-5F50BA17E41F}" destId="{C0074AD2-BD64-4FF9-8861-FAB0647A6594}" srcOrd="0" destOrd="0" presId="urn:microsoft.com/office/officeart/2005/8/layout/chevron1"/>
    <dgm:cxn modelId="{E2267D87-EDDE-4E49-A60C-860F5E28260D}" type="presParOf" srcId="{99305C19-BD61-45FE-BDD3-5F50BA17E41F}" destId="{27EF3BEE-E449-4156-B9D3-3E142751FEE0}" srcOrd="1" destOrd="0" presId="urn:microsoft.com/office/officeart/2005/8/layout/chevron1"/>
    <dgm:cxn modelId="{C6E32AE4-529E-40C1-9095-7DE3A98D3288}" type="presParOf" srcId="{99305C19-BD61-45FE-BDD3-5F50BA17E41F}" destId="{8296D864-2889-4728-A560-BA19B763FD60}" srcOrd="2"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5D72E19C-21D8-474B-B9BE-1ACEC080A110}" type="doc">
      <dgm:prSet loTypeId="urn:microsoft.com/office/officeart/2005/8/layout/venn2" loCatId="relationship" qsTypeId="urn:microsoft.com/office/officeart/2005/8/quickstyle/simple4" qsCatId="simple" csTypeId="urn:microsoft.com/office/officeart/2005/8/colors/colorful2" csCatId="colorful" phldr="1"/>
      <dgm:spPr/>
      <dgm:t>
        <a:bodyPr/>
        <a:lstStyle/>
        <a:p>
          <a:endParaRPr lang="en-US"/>
        </a:p>
      </dgm:t>
    </dgm:pt>
    <dgm:pt modelId="{B71E7F3E-F2FD-4064-8ECD-D2D381D81C6F}">
      <dgm:prSet phldrT="[Text]" custT="1"/>
      <dgm:spPr>
        <a:xfrm>
          <a:off x="914400" y="0"/>
          <a:ext cx="3784600" cy="3784600"/>
        </a:xfrm>
      </dgm:spPr>
      <dgm:t>
        <a:bodyPr/>
        <a:lstStyle/>
        <a:p>
          <a:pPr algn="ctr"/>
          <a:r>
            <a:rPr lang="en-US" sz="1600" b="1" dirty="0" smtClean="0">
              <a:latin typeface="Arial"/>
              <a:ea typeface="+mn-ea"/>
              <a:cs typeface="+mn-cs"/>
            </a:rPr>
            <a:t>Value Added Report</a:t>
          </a:r>
          <a:endParaRPr lang="en-US" sz="1600" b="1" dirty="0">
            <a:latin typeface="Arial"/>
            <a:ea typeface="+mn-ea"/>
            <a:cs typeface="+mn-cs"/>
          </a:endParaRPr>
        </a:p>
      </dgm:t>
    </dgm:pt>
    <dgm:pt modelId="{5694A6A8-C9AB-4F1C-A03E-BB63DBAAFA76}" type="parTrans" cxnId="{482FCED8-CC9E-4B7A-9398-B47CBD23A5CE}">
      <dgm:prSet/>
      <dgm:spPr/>
      <dgm:t>
        <a:bodyPr/>
        <a:lstStyle/>
        <a:p>
          <a:pPr algn="ctr"/>
          <a:endParaRPr lang="en-US"/>
        </a:p>
      </dgm:t>
    </dgm:pt>
    <dgm:pt modelId="{F6C3930F-B4FA-42AE-A87D-FD99B8FFED56}" type="sibTrans" cxnId="{482FCED8-CC9E-4B7A-9398-B47CBD23A5CE}">
      <dgm:prSet/>
      <dgm:spPr/>
      <dgm:t>
        <a:bodyPr/>
        <a:lstStyle/>
        <a:p>
          <a:pPr algn="ctr"/>
          <a:endParaRPr lang="en-US"/>
        </a:p>
      </dgm:t>
    </dgm:pt>
    <dgm:pt modelId="{6CE65A60-23D0-4113-A1FF-A10259735DDF}">
      <dgm:prSet phldrT="[Text]" custT="1"/>
      <dgm:spPr>
        <a:xfrm>
          <a:off x="1482089" y="1135379"/>
          <a:ext cx="2649220" cy="2649220"/>
        </a:xfrm>
      </dgm:spPr>
      <dgm:t>
        <a:bodyPr/>
        <a:lstStyle/>
        <a:p>
          <a:pPr algn="ctr"/>
          <a:r>
            <a:rPr lang="en-US" sz="1600" b="1" dirty="0" smtClean="0">
              <a:latin typeface="Arial"/>
              <a:ea typeface="+mn-ea"/>
              <a:cs typeface="+mn-cs"/>
            </a:rPr>
            <a:t>Diagnostic Report</a:t>
          </a:r>
          <a:endParaRPr lang="en-US" sz="1600" b="1" dirty="0">
            <a:latin typeface="Arial"/>
            <a:ea typeface="+mn-ea"/>
            <a:cs typeface="+mn-cs"/>
          </a:endParaRPr>
        </a:p>
      </dgm:t>
    </dgm:pt>
    <dgm:pt modelId="{4D63A646-7244-4CD7-9D56-168066C6858C}" type="parTrans" cxnId="{EDE6AACC-EEE4-41FF-91F9-089C09EEAAD8}">
      <dgm:prSet/>
      <dgm:spPr/>
      <dgm:t>
        <a:bodyPr/>
        <a:lstStyle/>
        <a:p>
          <a:pPr algn="ctr"/>
          <a:endParaRPr lang="en-US"/>
        </a:p>
      </dgm:t>
    </dgm:pt>
    <dgm:pt modelId="{0981E595-9559-4EF2-8174-9EB528BBB223}" type="sibTrans" cxnId="{EDE6AACC-EEE4-41FF-91F9-089C09EEAAD8}">
      <dgm:prSet/>
      <dgm:spPr/>
      <dgm:t>
        <a:bodyPr/>
        <a:lstStyle/>
        <a:p>
          <a:pPr algn="ctr"/>
          <a:endParaRPr lang="en-US"/>
        </a:p>
      </dgm:t>
    </dgm:pt>
    <dgm:pt modelId="{B503E5BA-ECE4-429C-94ED-8504B137EB62}">
      <dgm:prSet phldrT="[Text]" custT="1"/>
      <dgm:spPr>
        <a:xfrm>
          <a:off x="1765934" y="1703070"/>
          <a:ext cx="2081530" cy="2081530"/>
        </a:xfrm>
      </dgm:spPr>
      <dgm:t>
        <a:bodyPr/>
        <a:lstStyle/>
        <a:p>
          <a:pPr algn="ctr"/>
          <a:r>
            <a:rPr lang="en-US" sz="1600" b="1" dirty="0" smtClean="0">
              <a:latin typeface="Arial"/>
              <a:ea typeface="+mn-ea"/>
              <a:cs typeface="+mn-cs"/>
            </a:rPr>
            <a:t>Teacher Reports</a:t>
          </a:r>
          <a:endParaRPr lang="en-US" sz="1600" b="1" dirty="0">
            <a:latin typeface="Arial"/>
            <a:ea typeface="+mn-ea"/>
            <a:cs typeface="+mn-cs"/>
          </a:endParaRPr>
        </a:p>
      </dgm:t>
    </dgm:pt>
    <dgm:pt modelId="{8BDB81A2-6F52-4959-A5BE-4BB020BD9484}" type="parTrans" cxnId="{2C636A27-C67A-4AF0-9206-621B711CFBB7}">
      <dgm:prSet/>
      <dgm:spPr/>
      <dgm:t>
        <a:bodyPr/>
        <a:lstStyle/>
        <a:p>
          <a:pPr algn="ctr"/>
          <a:endParaRPr lang="en-US"/>
        </a:p>
      </dgm:t>
    </dgm:pt>
    <dgm:pt modelId="{3C0AD877-F02F-4CBD-96FF-1AB566D099AE}" type="sibTrans" cxnId="{2C636A27-C67A-4AF0-9206-621B711CFBB7}">
      <dgm:prSet/>
      <dgm:spPr/>
      <dgm:t>
        <a:bodyPr/>
        <a:lstStyle/>
        <a:p>
          <a:pPr algn="ctr"/>
          <a:endParaRPr lang="en-US"/>
        </a:p>
      </dgm:t>
    </dgm:pt>
    <dgm:pt modelId="{8D5D88D7-79D7-42EF-8893-36241BEBF9AA}">
      <dgm:prSet phldrT="[Text]" custT="1"/>
      <dgm:spPr>
        <a:xfrm>
          <a:off x="2049780" y="2270760"/>
          <a:ext cx="1513840" cy="1513840"/>
        </a:xfrm>
      </dgm:spPr>
      <dgm:t>
        <a:bodyPr/>
        <a:lstStyle/>
        <a:p>
          <a:pPr algn="ctr"/>
          <a:r>
            <a:rPr lang="en-US" sz="1600" b="1" dirty="0" smtClean="0">
              <a:latin typeface="Arial"/>
              <a:ea typeface="+mn-ea"/>
              <a:cs typeface="+mn-cs"/>
            </a:rPr>
            <a:t>Student Projections</a:t>
          </a:r>
        </a:p>
      </dgm:t>
    </dgm:pt>
    <dgm:pt modelId="{9C6AD5AE-FA1E-4797-8A93-A76DBAF1B618}" type="parTrans" cxnId="{3601AEA3-AF6B-4F9A-8284-65156A1C5276}">
      <dgm:prSet/>
      <dgm:spPr/>
      <dgm:t>
        <a:bodyPr/>
        <a:lstStyle/>
        <a:p>
          <a:pPr algn="ctr"/>
          <a:endParaRPr lang="en-US"/>
        </a:p>
      </dgm:t>
    </dgm:pt>
    <dgm:pt modelId="{00F77165-233F-4948-8196-9C7409F75EBC}" type="sibTrans" cxnId="{3601AEA3-AF6B-4F9A-8284-65156A1C5276}">
      <dgm:prSet/>
      <dgm:spPr/>
      <dgm:t>
        <a:bodyPr/>
        <a:lstStyle/>
        <a:p>
          <a:pPr algn="ctr"/>
          <a:endParaRPr lang="en-US"/>
        </a:p>
      </dgm:t>
    </dgm:pt>
    <dgm:pt modelId="{D6720B4F-AE86-439D-8A0D-7FD8BE9F4362}" type="pres">
      <dgm:prSet presAssocID="{5D72E19C-21D8-474B-B9BE-1ACEC080A110}" presName="Name0" presStyleCnt="0">
        <dgm:presLayoutVars>
          <dgm:chMax val="7"/>
          <dgm:resizeHandles val="exact"/>
        </dgm:presLayoutVars>
      </dgm:prSet>
      <dgm:spPr/>
      <dgm:t>
        <a:bodyPr/>
        <a:lstStyle/>
        <a:p>
          <a:endParaRPr lang="en-US"/>
        </a:p>
      </dgm:t>
    </dgm:pt>
    <dgm:pt modelId="{D5640174-E72A-4504-B80E-85015A836D92}" type="pres">
      <dgm:prSet presAssocID="{5D72E19C-21D8-474B-B9BE-1ACEC080A110}" presName="comp1" presStyleCnt="0"/>
      <dgm:spPr/>
      <dgm:t>
        <a:bodyPr/>
        <a:lstStyle/>
        <a:p>
          <a:endParaRPr lang="en-US"/>
        </a:p>
      </dgm:t>
    </dgm:pt>
    <dgm:pt modelId="{A1F1D8C4-1396-4058-89F6-647ABBF14B20}" type="pres">
      <dgm:prSet presAssocID="{5D72E19C-21D8-474B-B9BE-1ACEC080A110}" presName="circle1" presStyleLbl="node1" presStyleIdx="0" presStyleCnt="4"/>
      <dgm:spPr>
        <a:prstGeom prst="ellipse">
          <a:avLst/>
        </a:prstGeom>
      </dgm:spPr>
      <dgm:t>
        <a:bodyPr/>
        <a:lstStyle/>
        <a:p>
          <a:endParaRPr lang="en-US"/>
        </a:p>
      </dgm:t>
    </dgm:pt>
    <dgm:pt modelId="{08004F91-6ABE-4384-8CDE-7A59AA279BBA}" type="pres">
      <dgm:prSet presAssocID="{5D72E19C-21D8-474B-B9BE-1ACEC080A110}" presName="c1text" presStyleLbl="node1" presStyleIdx="0" presStyleCnt="4">
        <dgm:presLayoutVars>
          <dgm:bulletEnabled val="1"/>
        </dgm:presLayoutVars>
      </dgm:prSet>
      <dgm:spPr/>
      <dgm:t>
        <a:bodyPr/>
        <a:lstStyle/>
        <a:p>
          <a:endParaRPr lang="en-US"/>
        </a:p>
      </dgm:t>
    </dgm:pt>
    <dgm:pt modelId="{0F42C978-18C2-4EAB-BD9E-7D33A1920384}" type="pres">
      <dgm:prSet presAssocID="{5D72E19C-21D8-474B-B9BE-1ACEC080A110}" presName="comp2" presStyleCnt="0"/>
      <dgm:spPr/>
      <dgm:t>
        <a:bodyPr/>
        <a:lstStyle/>
        <a:p>
          <a:endParaRPr lang="en-US"/>
        </a:p>
      </dgm:t>
    </dgm:pt>
    <dgm:pt modelId="{3836E413-BBB5-4E04-9278-C1703FC70C19}" type="pres">
      <dgm:prSet presAssocID="{5D72E19C-21D8-474B-B9BE-1ACEC080A110}" presName="circle2" presStyleLbl="node1" presStyleIdx="1" presStyleCnt="4" custScaleX="104305"/>
      <dgm:spPr>
        <a:prstGeom prst="ellipse">
          <a:avLst/>
        </a:prstGeom>
      </dgm:spPr>
      <dgm:t>
        <a:bodyPr/>
        <a:lstStyle/>
        <a:p>
          <a:endParaRPr lang="en-US"/>
        </a:p>
      </dgm:t>
    </dgm:pt>
    <dgm:pt modelId="{FCDFAAC5-899A-4E46-9C76-9F38FAAAA719}" type="pres">
      <dgm:prSet presAssocID="{5D72E19C-21D8-474B-B9BE-1ACEC080A110}" presName="c2text" presStyleLbl="node1" presStyleIdx="1" presStyleCnt="4">
        <dgm:presLayoutVars>
          <dgm:bulletEnabled val="1"/>
        </dgm:presLayoutVars>
      </dgm:prSet>
      <dgm:spPr/>
      <dgm:t>
        <a:bodyPr/>
        <a:lstStyle/>
        <a:p>
          <a:endParaRPr lang="en-US"/>
        </a:p>
      </dgm:t>
    </dgm:pt>
    <dgm:pt modelId="{B903B014-1940-46C7-AA2B-AA9CCD2CF69C}" type="pres">
      <dgm:prSet presAssocID="{5D72E19C-21D8-474B-B9BE-1ACEC080A110}" presName="comp3" presStyleCnt="0"/>
      <dgm:spPr/>
      <dgm:t>
        <a:bodyPr/>
        <a:lstStyle/>
        <a:p>
          <a:endParaRPr lang="en-US"/>
        </a:p>
      </dgm:t>
    </dgm:pt>
    <dgm:pt modelId="{7845B162-EE22-4A56-AC23-CBB5C0B0CDD9}" type="pres">
      <dgm:prSet presAssocID="{5D72E19C-21D8-474B-B9BE-1ACEC080A110}" presName="circle3" presStyleLbl="node1" presStyleIdx="2" presStyleCnt="4"/>
      <dgm:spPr>
        <a:prstGeom prst="ellipse">
          <a:avLst/>
        </a:prstGeom>
      </dgm:spPr>
      <dgm:t>
        <a:bodyPr/>
        <a:lstStyle/>
        <a:p>
          <a:endParaRPr lang="en-US"/>
        </a:p>
      </dgm:t>
    </dgm:pt>
    <dgm:pt modelId="{628A14A4-F5BD-4BF8-AFFF-D4F4053A45B5}" type="pres">
      <dgm:prSet presAssocID="{5D72E19C-21D8-474B-B9BE-1ACEC080A110}" presName="c3text" presStyleLbl="node1" presStyleIdx="2" presStyleCnt="4">
        <dgm:presLayoutVars>
          <dgm:bulletEnabled val="1"/>
        </dgm:presLayoutVars>
      </dgm:prSet>
      <dgm:spPr/>
      <dgm:t>
        <a:bodyPr/>
        <a:lstStyle/>
        <a:p>
          <a:endParaRPr lang="en-US"/>
        </a:p>
      </dgm:t>
    </dgm:pt>
    <dgm:pt modelId="{F9AC869A-19A3-4101-BAA3-252F50C67F5B}" type="pres">
      <dgm:prSet presAssocID="{5D72E19C-21D8-474B-B9BE-1ACEC080A110}" presName="comp4" presStyleCnt="0"/>
      <dgm:spPr/>
      <dgm:t>
        <a:bodyPr/>
        <a:lstStyle/>
        <a:p>
          <a:endParaRPr lang="en-US"/>
        </a:p>
      </dgm:t>
    </dgm:pt>
    <dgm:pt modelId="{6B7B0327-9516-4692-B632-C161F60863EF}" type="pres">
      <dgm:prSet presAssocID="{5D72E19C-21D8-474B-B9BE-1ACEC080A110}" presName="circle4" presStyleLbl="node1" presStyleIdx="3" presStyleCnt="4" custScaleX="107463"/>
      <dgm:spPr>
        <a:prstGeom prst="ellipse">
          <a:avLst/>
        </a:prstGeom>
      </dgm:spPr>
      <dgm:t>
        <a:bodyPr/>
        <a:lstStyle/>
        <a:p>
          <a:endParaRPr lang="en-US"/>
        </a:p>
      </dgm:t>
    </dgm:pt>
    <dgm:pt modelId="{D1E26B7B-8178-4EC9-8C82-73C3416112CB}" type="pres">
      <dgm:prSet presAssocID="{5D72E19C-21D8-474B-B9BE-1ACEC080A110}" presName="c4text" presStyleLbl="node1" presStyleIdx="3" presStyleCnt="4">
        <dgm:presLayoutVars>
          <dgm:bulletEnabled val="1"/>
        </dgm:presLayoutVars>
      </dgm:prSet>
      <dgm:spPr/>
      <dgm:t>
        <a:bodyPr/>
        <a:lstStyle/>
        <a:p>
          <a:endParaRPr lang="en-US"/>
        </a:p>
      </dgm:t>
    </dgm:pt>
  </dgm:ptLst>
  <dgm:cxnLst>
    <dgm:cxn modelId="{2C636A27-C67A-4AF0-9206-621B711CFBB7}" srcId="{5D72E19C-21D8-474B-B9BE-1ACEC080A110}" destId="{B503E5BA-ECE4-429C-94ED-8504B137EB62}" srcOrd="2" destOrd="0" parTransId="{8BDB81A2-6F52-4959-A5BE-4BB020BD9484}" sibTransId="{3C0AD877-F02F-4CBD-96FF-1AB566D099AE}"/>
    <dgm:cxn modelId="{5FEB95A2-C92C-4031-A81C-8F377A4F80A3}" type="presOf" srcId="{6CE65A60-23D0-4113-A1FF-A10259735DDF}" destId="{FCDFAAC5-899A-4E46-9C76-9F38FAAAA719}" srcOrd="1" destOrd="0" presId="urn:microsoft.com/office/officeart/2005/8/layout/venn2"/>
    <dgm:cxn modelId="{97308AB3-0470-4049-86AE-CEC220DCE9A0}" type="presOf" srcId="{B503E5BA-ECE4-429C-94ED-8504B137EB62}" destId="{7845B162-EE22-4A56-AC23-CBB5C0B0CDD9}" srcOrd="0" destOrd="0" presId="urn:microsoft.com/office/officeart/2005/8/layout/venn2"/>
    <dgm:cxn modelId="{EDE6AACC-EEE4-41FF-91F9-089C09EEAAD8}" srcId="{5D72E19C-21D8-474B-B9BE-1ACEC080A110}" destId="{6CE65A60-23D0-4113-A1FF-A10259735DDF}" srcOrd="1" destOrd="0" parTransId="{4D63A646-7244-4CD7-9D56-168066C6858C}" sibTransId="{0981E595-9559-4EF2-8174-9EB528BBB223}"/>
    <dgm:cxn modelId="{FB172A49-B523-4EC1-9999-8AE115BADD2B}" type="presOf" srcId="{5D72E19C-21D8-474B-B9BE-1ACEC080A110}" destId="{D6720B4F-AE86-439D-8A0D-7FD8BE9F4362}" srcOrd="0" destOrd="0" presId="urn:microsoft.com/office/officeart/2005/8/layout/venn2"/>
    <dgm:cxn modelId="{CEAB60DD-687E-4151-87A9-B204FBEAE49F}" type="presOf" srcId="{8D5D88D7-79D7-42EF-8893-36241BEBF9AA}" destId="{6B7B0327-9516-4692-B632-C161F60863EF}" srcOrd="0" destOrd="0" presId="urn:microsoft.com/office/officeart/2005/8/layout/venn2"/>
    <dgm:cxn modelId="{298B7842-ED97-43ED-AE02-31A997629446}" type="presOf" srcId="{8D5D88D7-79D7-42EF-8893-36241BEBF9AA}" destId="{D1E26B7B-8178-4EC9-8C82-73C3416112CB}" srcOrd="1" destOrd="0" presId="urn:microsoft.com/office/officeart/2005/8/layout/venn2"/>
    <dgm:cxn modelId="{93B6EDA1-C6C1-4244-AFD8-B2D42B24BB30}" type="presOf" srcId="{B71E7F3E-F2FD-4064-8ECD-D2D381D81C6F}" destId="{08004F91-6ABE-4384-8CDE-7A59AA279BBA}" srcOrd="1" destOrd="0" presId="urn:microsoft.com/office/officeart/2005/8/layout/venn2"/>
    <dgm:cxn modelId="{482FCED8-CC9E-4B7A-9398-B47CBD23A5CE}" srcId="{5D72E19C-21D8-474B-B9BE-1ACEC080A110}" destId="{B71E7F3E-F2FD-4064-8ECD-D2D381D81C6F}" srcOrd="0" destOrd="0" parTransId="{5694A6A8-C9AB-4F1C-A03E-BB63DBAAFA76}" sibTransId="{F6C3930F-B4FA-42AE-A87D-FD99B8FFED56}"/>
    <dgm:cxn modelId="{F9D3E82B-2E0F-4342-A56D-8C27F6C2558C}" type="presOf" srcId="{B71E7F3E-F2FD-4064-8ECD-D2D381D81C6F}" destId="{A1F1D8C4-1396-4058-89F6-647ABBF14B20}" srcOrd="0" destOrd="0" presId="urn:microsoft.com/office/officeart/2005/8/layout/venn2"/>
    <dgm:cxn modelId="{3601AEA3-AF6B-4F9A-8284-65156A1C5276}" srcId="{5D72E19C-21D8-474B-B9BE-1ACEC080A110}" destId="{8D5D88D7-79D7-42EF-8893-36241BEBF9AA}" srcOrd="3" destOrd="0" parTransId="{9C6AD5AE-FA1E-4797-8A93-A76DBAF1B618}" sibTransId="{00F77165-233F-4948-8196-9C7409F75EBC}"/>
    <dgm:cxn modelId="{1ED27C1D-829B-418F-A218-31897CB9A1B9}" type="presOf" srcId="{6CE65A60-23D0-4113-A1FF-A10259735DDF}" destId="{3836E413-BBB5-4E04-9278-C1703FC70C19}" srcOrd="0" destOrd="0" presId="urn:microsoft.com/office/officeart/2005/8/layout/venn2"/>
    <dgm:cxn modelId="{4439A2CD-5ABD-4848-B994-0E36B46A9F13}" type="presOf" srcId="{B503E5BA-ECE4-429C-94ED-8504B137EB62}" destId="{628A14A4-F5BD-4BF8-AFFF-D4F4053A45B5}" srcOrd="1" destOrd="0" presId="urn:microsoft.com/office/officeart/2005/8/layout/venn2"/>
    <dgm:cxn modelId="{03711CDF-40EE-4CC3-92BD-74667A91337B}" type="presParOf" srcId="{D6720B4F-AE86-439D-8A0D-7FD8BE9F4362}" destId="{D5640174-E72A-4504-B80E-85015A836D92}" srcOrd="0" destOrd="0" presId="urn:microsoft.com/office/officeart/2005/8/layout/venn2"/>
    <dgm:cxn modelId="{E19DC500-09A7-4415-8FC9-C878E1816E8F}" type="presParOf" srcId="{D5640174-E72A-4504-B80E-85015A836D92}" destId="{A1F1D8C4-1396-4058-89F6-647ABBF14B20}" srcOrd="0" destOrd="0" presId="urn:microsoft.com/office/officeart/2005/8/layout/venn2"/>
    <dgm:cxn modelId="{898D85EE-81DD-4FE5-9BD3-9CBB3A4963E3}" type="presParOf" srcId="{D5640174-E72A-4504-B80E-85015A836D92}" destId="{08004F91-6ABE-4384-8CDE-7A59AA279BBA}" srcOrd="1" destOrd="0" presId="urn:microsoft.com/office/officeart/2005/8/layout/venn2"/>
    <dgm:cxn modelId="{91FCCD95-A373-40B4-9699-280E1BA51D39}" type="presParOf" srcId="{D6720B4F-AE86-439D-8A0D-7FD8BE9F4362}" destId="{0F42C978-18C2-4EAB-BD9E-7D33A1920384}" srcOrd="1" destOrd="0" presId="urn:microsoft.com/office/officeart/2005/8/layout/venn2"/>
    <dgm:cxn modelId="{6FB175D9-DF6A-4475-9EDA-B415E849BDF5}" type="presParOf" srcId="{0F42C978-18C2-4EAB-BD9E-7D33A1920384}" destId="{3836E413-BBB5-4E04-9278-C1703FC70C19}" srcOrd="0" destOrd="0" presId="urn:microsoft.com/office/officeart/2005/8/layout/venn2"/>
    <dgm:cxn modelId="{840DE776-F4FF-4695-AFE5-D1DA289BCD97}" type="presParOf" srcId="{0F42C978-18C2-4EAB-BD9E-7D33A1920384}" destId="{FCDFAAC5-899A-4E46-9C76-9F38FAAAA719}" srcOrd="1" destOrd="0" presId="urn:microsoft.com/office/officeart/2005/8/layout/venn2"/>
    <dgm:cxn modelId="{AFAB3BA5-D202-4F44-A7AE-C056165B1ACD}" type="presParOf" srcId="{D6720B4F-AE86-439D-8A0D-7FD8BE9F4362}" destId="{B903B014-1940-46C7-AA2B-AA9CCD2CF69C}" srcOrd="2" destOrd="0" presId="urn:microsoft.com/office/officeart/2005/8/layout/venn2"/>
    <dgm:cxn modelId="{57494FFB-1E3A-41CD-A708-6BEFA3D579AD}" type="presParOf" srcId="{B903B014-1940-46C7-AA2B-AA9CCD2CF69C}" destId="{7845B162-EE22-4A56-AC23-CBB5C0B0CDD9}" srcOrd="0" destOrd="0" presId="urn:microsoft.com/office/officeart/2005/8/layout/venn2"/>
    <dgm:cxn modelId="{7760764B-9459-464D-B825-7E6554AE0C81}" type="presParOf" srcId="{B903B014-1940-46C7-AA2B-AA9CCD2CF69C}" destId="{628A14A4-F5BD-4BF8-AFFF-D4F4053A45B5}" srcOrd="1" destOrd="0" presId="urn:microsoft.com/office/officeart/2005/8/layout/venn2"/>
    <dgm:cxn modelId="{FD6B2F2D-B9BF-4758-9839-3254A8320660}" type="presParOf" srcId="{D6720B4F-AE86-439D-8A0D-7FD8BE9F4362}" destId="{F9AC869A-19A3-4101-BAA3-252F50C67F5B}" srcOrd="3" destOrd="0" presId="urn:microsoft.com/office/officeart/2005/8/layout/venn2"/>
    <dgm:cxn modelId="{51A60FF1-B702-40C7-AB07-403CE19D814A}" type="presParOf" srcId="{F9AC869A-19A3-4101-BAA3-252F50C67F5B}" destId="{6B7B0327-9516-4692-B632-C161F60863EF}" srcOrd="0" destOrd="0" presId="urn:microsoft.com/office/officeart/2005/8/layout/venn2"/>
    <dgm:cxn modelId="{BB3BABCF-941B-4A75-ACAE-EC456642313A}" type="presParOf" srcId="{F9AC869A-19A3-4101-BAA3-252F50C67F5B}" destId="{D1E26B7B-8178-4EC9-8C82-73C3416112CB}" srcOrd="1" destOrd="0" presId="urn:microsoft.com/office/officeart/2005/8/layout/ven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5D72E19C-21D8-474B-B9BE-1ACEC080A110}" type="doc">
      <dgm:prSet loTypeId="urn:microsoft.com/office/officeart/2005/8/layout/venn2" loCatId="relationship" qsTypeId="urn:microsoft.com/office/officeart/2005/8/quickstyle/simple1" qsCatId="simple" csTypeId="urn:microsoft.com/office/officeart/2005/8/colors/colorful2" csCatId="colorful" phldr="1"/>
      <dgm:spPr/>
      <dgm:t>
        <a:bodyPr/>
        <a:lstStyle/>
        <a:p>
          <a:endParaRPr lang="en-US"/>
        </a:p>
      </dgm:t>
    </dgm:pt>
    <dgm:pt modelId="{B71E7F3E-F2FD-4064-8ECD-D2D381D81C6F}">
      <dgm:prSet phldrT="[Text]" custT="1"/>
      <dgm:spPr>
        <a:xfrm>
          <a:off x="914400" y="0"/>
          <a:ext cx="3784600" cy="3784600"/>
        </a:xfrm>
      </dgm:spPr>
      <dgm:t>
        <a:bodyPr/>
        <a:lstStyle/>
        <a:p>
          <a:pPr algn="ctr"/>
          <a:r>
            <a:rPr lang="en-US" sz="1600" b="1" dirty="0" smtClean="0">
              <a:latin typeface="Arial"/>
              <a:ea typeface="+mn-ea"/>
              <a:cs typeface="+mn-cs"/>
            </a:rPr>
            <a:t>Value Added Report</a:t>
          </a:r>
          <a:endParaRPr lang="en-US" sz="1600" b="1" dirty="0">
            <a:latin typeface="Arial"/>
            <a:ea typeface="+mn-ea"/>
            <a:cs typeface="+mn-cs"/>
          </a:endParaRPr>
        </a:p>
      </dgm:t>
    </dgm:pt>
    <dgm:pt modelId="{5694A6A8-C9AB-4F1C-A03E-BB63DBAAFA76}" type="parTrans" cxnId="{482FCED8-CC9E-4B7A-9398-B47CBD23A5CE}">
      <dgm:prSet/>
      <dgm:spPr/>
      <dgm:t>
        <a:bodyPr/>
        <a:lstStyle/>
        <a:p>
          <a:pPr algn="ctr"/>
          <a:endParaRPr lang="en-US"/>
        </a:p>
      </dgm:t>
    </dgm:pt>
    <dgm:pt modelId="{F6C3930F-B4FA-42AE-A87D-FD99B8FFED56}" type="sibTrans" cxnId="{482FCED8-CC9E-4B7A-9398-B47CBD23A5CE}">
      <dgm:prSet/>
      <dgm:spPr/>
      <dgm:t>
        <a:bodyPr/>
        <a:lstStyle/>
        <a:p>
          <a:pPr algn="ctr"/>
          <a:endParaRPr lang="en-US"/>
        </a:p>
      </dgm:t>
    </dgm:pt>
    <dgm:pt modelId="{6CE65A60-23D0-4113-A1FF-A10259735DDF}">
      <dgm:prSet phldrT="[Text]" custT="1"/>
      <dgm:spPr>
        <a:xfrm>
          <a:off x="1482089" y="1135379"/>
          <a:ext cx="2649220" cy="2649220"/>
        </a:xfrm>
      </dgm:spPr>
      <dgm:t>
        <a:bodyPr/>
        <a:lstStyle/>
        <a:p>
          <a:pPr algn="ctr"/>
          <a:r>
            <a:rPr lang="en-US" sz="1600" b="1" dirty="0" smtClean="0">
              <a:latin typeface="Arial"/>
              <a:ea typeface="+mn-ea"/>
              <a:cs typeface="+mn-cs"/>
            </a:rPr>
            <a:t>Diagnostic Report</a:t>
          </a:r>
          <a:endParaRPr lang="en-US" sz="1600" b="1" dirty="0">
            <a:latin typeface="Arial"/>
            <a:ea typeface="+mn-ea"/>
            <a:cs typeface="+mn-cs"/>
          </a:endParaRPr>
        </a:p>
      </dgm:t>
    </dgm:pt>
    <dgm:pt modelId="{4D63A646-7244-4CD7-9D56-168066C6858C}" type="parTrans" cxnId="{EDE6AACC-EEE4-41FF-91F9-089C09EEAAD8}">
      <dgm:prSet/>
      <dgm:spPr/>
      <dgm:t>
        <a:bodyPr/>
        <a:lstStyle/>
        <a:p>
          <a:pPr algn="ctr"/>
          <a:endParaRPr lang="en-US"/>
        </a:p>
      </dgm:t>
    </dgm:pt>
    <dgm:pt modelId="{0981E595-9559-4EF2-8174-9EB528BBB223}" type="sibTrans" cxnId="{EDE6AACC-EEE4-41FF-91F9-089C09EEAAD8}">
      <dgm:prSet/>
      <dgm:spPr/>
      <dgm:t>
        <a:bodyPr/>
        <a:lstStyle/>
        <a:p>
          <a:pPr algn="ctr"/>
          <a:endParaRPr lang="en-US"/>
        </a:p>
      </dgm:t>
    </dgm:pt>
    <dgm:pt modelId="{B503E5BA-ECE4-429C-94ED-8504B137EB62}">
      <dgm:prSet phldrT="[Text]" custT="1"/>
      <dgm:spPr>
        <a:xfrm>
          <a:off x="1765934" y="1703070"/>
          <a:ext cx="2081530" cy="2081530"/>
        </a:xfrm>
      </dgm:spPr>
      <dgm:t>
        <a:bodyPr/>
        <a:lstStyle/>
        <a:p>
          <a:pPr algn="ctr"/>
          <a:r>
            <a:rPr lang="en-US" sz="1600" b="1" dirty="0" smtClean="0">
              <a:latin typeface="Arial"/>
              <a:ea typeface="+mn-ea"/>
              <a:cs typeface="+mn-cs"/>
            </a:rPr>
            <a:t>Teacher Reports</a:t>
          </a:r>
          <a:endParaRPr lang="en-US" sz="1600" b="1" dirty="0">
            <a:latin typeface="Arial"/>
            <a:ea typeface="+mn-ea"/>
            <a:cs typeface="+mn-cs"/>
          </a:endParaRPr>
        </a:p>
      </dgm:t>
    </dgm:pt>
    <dgm:pt modelId="{8BDB81A2-6F52-4959-A5BE-4BB020BD9484}" type="parTrans" cxnId="{2C636A27-C67A-4AF0-9206-621B711CFBB7}">
      <dgm:prSet/>
      <dgm:spPr/>
      <dgm:t>
        <a:bodyPr/>
        <a:lstStyle/>
        <a:p>
          <a:pPr algn="ctr"/>
          <a:endParaRPr lang="en-US"/>
        </a:p>
      </dgm:t>
    </dgm:pt>
    <dgm:pt modelId="{3C0AD877-F02F-4CBD-96FF-1AB566D099AE}" type="sibTrans" cxnId="{2C636A27-C67A-4AF0-9206-621B711CFBB7}">
      <dgm:prSet/>
      <dgm:spPr/>
      <dgm:t>
        <a:bodyPr/>
        <a:lstStyle/>
        <a:p>
          <a:pPr algn="ctr"/>
          <a:endParaRPr lang="en-US"/>
        </a:p>
      </dgm:t>
    </dgm:pt>
    <dgm:pt modelId="{8D5D88D7-79D7-42EF-8893-36241BEBF9AA}">
      <dgm:prSet phldrT="[Text]" custT="1"/>
      <dgm:spPr>
        <a:xfrm>
          <a:off x="2049780" y="2270760"/>
          <a:ext cx="1513840" cy="1513840"/>
        </a:xfrm>
      </dgm:spPr>
      <dgm:t>
        <a:bodyPr/>
        <a:lstStyle/>
        <a:p>
          <a:pPr algn="ctr"/>
          <a:r>
            <a:rPr lang="en-US" sz="1600" b="1" dirty="0" smtClean="0">
              <a:latin typeface="Arial"/>
              <a:ea typeface="+mn-ea"/>
              <a:cs typeface="+mn-cs"/>
            </a:rPr>
            <a:t>Student Projections</a:t>
          </a:r>
        </a:p>
      </dgm:t>
    </dgm:pt>
    <dgm:pt modelId="{9C6AD5AE-FA1E-4797-8A93-A76DBAF1B618}" type="parTrans" cxnId="{3601AEA3-AF6B-4F9A-8284-65156A1C5276}">
      <dgm:prSet/>
      <dgm:spPr/>
      <dgm:t>
        <a:bodyPr/>
        <a:lstStyle/>
        <a:p>
          <a:pPr algn="ctr"/>
          <a:endParaRPr lang="en-US"/>
        </a:p>
      </dgm:t>
    </dgm:pt>
    <dgm:pt modelId="{00F77165-233F-4948-8196-9C7409F75EBC}" type="sibTrans" cxnId="{3601AEA3-AF6B-4F9A-8284-65156A1C5276}">
      <dgm:prSet/>
      <dgm:spPr/>
      <dgm:t>
        <a:bodyPr/>
        <a:lstStyle/>
        <a:p>
          <a:pPr algn="ctr"/>
          <a:endParaRPr lang="en-US"/>
        </a:p>
      </dgm:t>
    </dgm:pt>
    <dgm:pt modelId="{D6720B4F-AE86-439D-8A0D-7FD8BE9F4362}" type="pres">
      <dgm:prSet presAssocID="{5D72E19C-21D8-474B-B9BE-1ACEC080A110}" presName="Name0" presStyleCnt="0">
        <dgm:presLayoutVars>
          <dgm:chMax val="7"/>
          <dgm:resizeHandles val="exact"/>
        </dgm:presLayoutVars>
      </dgm:prSet>
      <dgm:spPr/>
      <dgm:t>
        <a:bodyPr/>
        <a:lstStyle/>
        <a:p>
          <a:endParaRPr lang="en-US"/>
        </a:p>
      </dgm:t>
    </dgm:pt>
    <dgm:pt modelId="{D5640174-E72A-4504-B80E-85015A836D92}" type="pres">
      <dgm:prSet presAssocID="{5D72E19C-21D8-474B-B9BE-1ACEC080A110}" presName="comp1" presStyleCnt="0"/>
      <dgm:spPr/>
      <dgm:t>
        <a:bodyPr/>
        <a:lstStyle/>
        <a:p>
          <a:endParaRPr lang="en-US"/>
        </a:p>
      </dgm:t>
    </dgm:pt>
    <dgm:pt modelId="{A1F1D8C4-1396-4058-89F6-647ABBF14B20}" type="pres">
      <dgm:prSet presAssocID="{5D72E19C-21D8-474B-B9BE-1ACEC080A110}" presName="circle1" presStyleLbl="node1" presStyleIdx="0" presStyleCnt="4"/>
      <dgm:spPr>
        <a:prstGeom prst="ellipse">
          <a:avLst/>
        </a:prstGeom>
      </dgm:spPr>
      <dgm:t>
        <a:bodyPr/>
        <a:lstStyle/>
        <a:p>
          <a:endParaRPr lang="en-US"/>
        </a:p>
      </dgm:t>
    </dgm:pt>
    <dgm:pt modelId="{08004F91-6ABE-4384-8CDE-7A59AA279BBA}" type="pres">
      <dgm:prSet presAssocID="{5D72E19C-21D8-474B-B9BE-1ACEC080A110}" presName="c1text" presStyleLbl="node1" presStyleIdx="0" presStyleCnt="4">
        <dgm:presLayoutVars>
          <dgm:bulletEnabled val="1"/>
        </dgm:presLayoutVars>
      </dgm:prSet>
      <dgm:spPr/>
      <dgm:t>
        <a:bodyPr/>
        <a:lstStyle/>
        <a:p>
          <a:endParaRPr lang="en-US"/>
        </a:p>
      </dgm:t>
    </dgm:pt>
    <dgm:pt modelId="{0F42C978-18C2-4EAB-BD9E-7D33A1920384}" type="pres">
      <dgm:prSet presAssocID="{5D72E19C-21D8-474B-B9BE-1ACEC080A110}" presName="comp2" presStyleCnt="0"/>
      <dgm:spPr/>
      <dgm:t>
        <a:bodyPr/>
        <a:lstStyle/>
        <a:p>
          <a:endParaRPr lang="en-US"/>
        </a:p>
      </dgm:t>
    </dgm:pt>
    <dgm:pt modelId="{3836E413-BBB5-4E04-9278-C1703FC70C19}" type="pres">
      <dgm:prSet presAssocID="{5D72E19C-21D8-474B-B9BE-1ACEC080A110}" presName="circle2" presStyleLbl="node1" presStyleIdx="1" presStyleCnt="4" custScaleX="104305"/>
      <dgm:spPr>
        <a:prstGeom prst="ellipse">
          <a:avLst/>
        </a:prstGeom>
      </dgm:spPr>
      <dgm:t>
        <a:bodyPr/>
        <a:lstStyle/>
        <a:p>
          <a:endParaRPr lang="en-US"/>
        </a:p>
      </dgm:t>
    </dgm:pt>
    <dgm:pt modelId="{FCDFAAC5-899A-4E46-9C76-9F38FAAAA719}" type="pres">
      <dgm:prSet presAssocID="{5D72E19C-21D8-474B-B9BE-1ACEC080A110}" presName="c2text" presStyleLbl="node1" presStyleIdx="1" presStyleCnt="4">
        <dgm:presLayoutVars>
          <dgm:bulletEnabled val="1"/>
        </dgm:presLayoutVars>
      </dgm:prSet>
      <dgm:spPr/>
      <dgm:t>
        <a:bodyPr/>
        <a:lstStyle/>
        <a:p>
          <a:endParaRPr lang="en-US"/>
        </a:p>
      </dgm:t>
    </dgm:pt>
    <dgm:pt modelId="{B903B014-1940-46C7-AA2B-AA9CCD2CF69C}" type="pres">
      <dgm:prSet presAssocID="{5D72E19C-21D8-474B-B9BE-1ACEC080A110}" presName="comp3" presStyleCnt="0"/>
      <dgm:spPr/>
      <dgm:t>
        <a:bodyPr/>
        <a:lstStyle/>
        <a:p>
          <a:endParaRPr lang="en-US"/>
        </a:p>
      </dgm:t>
    </dgm:pt>
    <dgm:pt modelId="{7845B162-EE22-4A56-AC23-CBB5C0B0CDD9}" type="pres">
      <dgm:prSet presAssocID="{5D72E19C-21D8-474B-B9BE-1ACEC080A110}" presName="circle3" presStyleLbl="node1" presStyleIdx="2" presStyleCnt="4"/>
      <dgm:spPr>
        <a:prstGeom prst="ellipse">
          <a:avLst/>
        </a:prstGeom>
      </dgm:spPr>
      <dgm:t>
        <a:bodyPr/>
        <a:lstStyle/>
        <a:p>
          <a:endParaRPr lang="en-US"/>
        </a:p>
      </dgm:t>
    </dgm:pt>
    <dgm:pt modelId="{628A14A4-F5BD-4BF8-AFFF-D4F4053A45B5}" type="pres">
      <dgm:prSet presAssocID="{5D72E19C-21D8-474B-B9BE-1ACEC080A110}" presName="c3text" presStyleLbl="node1" presStyleIdx="2" presStyleCnt="4">
        <dgm:presLayoutVars>
          <dgm:bulletEnabled val="1"/>
        </dgm:presLayoutVars>
      </dgm:prSet>
      <dgm:spPr/>
      <dgm:t>
        <a:bodyPr/>
        <a:lstStyle/>
        <a:p>
          <a:endParaRPr lang="en-US"/>
        </a:p>
      </dgm:t>
    </dgm:pt>
    <dgm:pt modelId="{F9AC869A-19A3-4101-BAA3-252F50C67F5B}" type="pres">
      <dgm:prSet presAssocID="{5D72E19C-21D8-474B-B9BE-1ACEC080A110}" presName="comp4" presStyleCnt="0"/>
      <dgm:spPr/>
      <dgm:t>
        <a:bodyPr/>
        <a:lstStyle/>
        <a:p>
          <a:endParaRPr lang="en-US"/>
        </a:p>
      </dgm:t>
    </dgm:pt>
    <dgm:pt modelId="{6B7B0327-9516-4692-B632-C161F60863EF}" type="pres">
      <dgm:prSet presAssocID="{5D72E19C-21D8-474B-B9BE-1ACEC080A110}" presName="circle4" presStyleLbl="node1" presStyleIdx="3" presStyleCnt="4" custScaleX="107463"/>
      <dgm:spPr>
        <a:prstGeom prst="ellipse">
          <a:avLst/>
        </a:prstGeom>
      </dgm:spPr>
      <dgm:t>
        <a:bodyPr/>
        <a:lstStyle/>
        <a:p>
          <a:endParaRPr lang="en-US"/>
        </a:p>
      </dgm:t>
    </dgm:pt>
    <dgm:pt modelId="{D1E26B7B-8178-4EC9-8C82-73C3416112CB}" type="pres">
      <dgm:prSet presAssocID="{5D72E19C-21D8-474B-B9BE-1ACEC080A110}" presName="c4text" presStyleLbl="node1" presStyleIdx="3" presStyleCnt="4">
        <dgm:presLayoutVars>
          <dgm:bulletEnabled val="1"/>
        </dgm:presLayoutVars>
      </dgm:prSet>
      <dgm:spPr/>
      <dgm:t>
        <a:bodyPr/>
        <a:lstStyle/>
        <a:p>
          <a:endParaRPr lang="en-US"/>
        </a:p>
      </dgm:t>
    </dgm:pt>
  </dgm:ptLst>
  <dgm:cxnLst>
    <dgm:cxn modelId="{32D7DA0C-2D05-481E-9833-8E00AC7C90B0}" type="presOf" srcId="{B71E7F3E-F2FD-4064-8ECD-D2D381D81C6F}" destId="{08004F91-6ABE-4384-8CDE-7A59AA279BBA}" srcOrd="1" destOrd="0" presId="urn:microsoft.com/office/officeart/2005/8/layout/venn2"/>
    <dgm:cxn modelId="{59B78119-24BF-4EDC-BC63-5777DF920B55}" type="presOf" srcId="{B71E7F3E-F2FD-4064-8ECD-D2D381D81C6F}" destId="{A1F1D8C4-1396-4058-89F6-647ABBF14B20}" srcOrd="0" destOrd="0" presId="urn:microsoft.com/office/officeart/2005/8/layout/venn2"/>
    <dgm:cxn modelId="{3601AEA3-AF6B-4F9A-8284-65156A1C5276}" srcId="{5D72E19C-21D8-474B-B9BE-1ACEC080A110}" destId="{8D5D88D7-79D7-42EF-8893-36241BEBF9AA}" srcOrd="3" destOrd="0" parTransId="{9C6AD5AE-FA1E-4797-8A93-A76DBAF1B618}" sibTransId="{00F77165-233F-4948-8196-9C7409F75EBC}"/>
    <dgm:cxn modelId="{5C6E549A-343E-4AD4-AF4C-8B50A14F17B6}" type="presOf" srcId="{8D5D88D7-79D7-42EF-8893-36241BEBF9AA}" destId="{D1E26B7B-8178-4EC9-8C82-73C3416112CB}" srcOrd="1" destOrd="0" presId="urn:microsoft.com/office/officeart/2005/8/layout/venn2"/>
    <dgm:cxn modelId="{D34FEE49-351F-4DB3-AD05-45BBCD615E09}" type="presOf" srcId="{5D72E19C-21D8-474B-B9BE-1ACEC080A110}" destId="{D6720B4F-AE86-439D-8A0D-7FD8BE9F4362}" srcOrd="0" destOrd="0" presId="urn:microsoft.com/office/officeart/2005/8/layout/venn2"/>
    <dgm:cxn modelId="{F7945572-7309-4EDA-9E7F-FDEF130580F7}" type="presOf" srcId="{B503E5BA-ECE4-429C-94ED-8504B137EB62}" destId="{7845B162-EE22-4A56-AC23-CBB5C0B0CDD9}" srcOrd="0" destOrd="0" presId="urn:microsoft.com/office/officeart/2005/8/layout/venn2"/>
    <dgm:cxn modelId="{482FCED8-CC9E-4B7A-9398-B47CBD23A5CE}" srcId="{5D72E19C-21D8-474B-B9BE-1ACEC080A110}" destId="{B71E7F3E-F2FD-4064-8ECD-D2D381D81C6F}" srcOrd="0" destOrd="0" parTransId="{5694A6A8-C9AB-4F1C-A03E-BB63DBAAFA76}" sibTransId="{F6C3930F-B4FA-42AE-A87D-FD99B8FFED56}"/>
    <dgm:cxn modelId="{EDE6AACC-EEE4-41FF-91F9-089C09EEAAD8}" srcId="{5D72E19C-21D8-474B-B9BE-1ACEC080A110}" destId="{6CE65A60-23D0-4113-A1FF-A10259735DDF}" srcOrd="1" destOrd="0" parTransId="{4D63A646-7244-4CD7-9D56-168066C6858C}" sibTransId="{0981E595-9559-4EF2-8174-9EB528BBB223}"/>
    <dgm:cxn modelId="{FE24E224-7C3D-4A93-8FE3-73EEE69C0774}" type="presOf" srcId="{6CE65A60-23D0-4113-A1FF-A10259735DDF}" destId="{FCDFAAC5-899A-4E46-9C76-9F38FAAAA719}" srcOrd="1" destOrd="0" presId="urn:microsoft.com/office/officeart/2005/8/layout/venn2"/>
    <dgm:cxn modelId="{AC3D622E-05C0-440A-A2CE-35E917DF825E}" type="presOf" srcId="{8D5D88D7-79D7-42EF-8893-36241BEBF9AA}" destId="{6B7B0327-9516-4692-B632-C161F60863EF}" srcOrd="0" destOrd="0" presId="urn:microsoft.com/office/officeart/2005/8/layout/venn2"/>
    <dgm:cxn modelId="{81786AF6-347E-4E3B-9B4E-5B6A76FBF320}" type="presOf" srcId="{6CE65A60-23D0-4113-A1FF-A10259735DDF}" destId="{3836E413-BBB5-4E04-9278-C1703FC70C19}" srcOrd="0" destOrd="0" presId="urn:microsoft.com/office/officeart/2005/8/layout/venn2"/>
    <dgm:cxn modelId="{2C636A27-C67A-4AF0-9206-621B711CFBB7}" srcId="{5D72E19C-21D8-474B-B9BE-1ACEC080A110}" destId="{B503E5BA-ECE4-429C-94ED-8504B137EB62}" srcOrd="2" destOrd="0" parTransId="{8BDB81A2-6F52-4959-A5BE-4BB020BD9484}" sibTransId="{3C0AD877-F02F-4CBD-96FF-1AB566D099AE}"/>
    <dgm:cxn modelId="{7B9C0D1A-BA7F-4FD8-B1D6-74625D9EB234}" type="presOf" srcId="{B503E5BA-ECE4-429C-94ED-8504B137EB62}" destId="{628A14A4-F5BD-4BF8-AFFF-D4F4053A45B5}" srcOrd="1" destOrd="0" presId="urn:microsoft.com/office/officeart/2005/8/layout/venn2"/>
    <dgm:cxn modelId="{D8B91EDC-890D-45F5-A27F-30259E9A06B5}" type="presParOf" srcId="{D6720B4F-AE86-439D-8A0D-7FD8BE9F4362}" destId="{D5640174-E72A-4504-B80E-85015A836D92}" srcOrd="0" destOrd="0" presId="urn:microsoft.com/office/officeart/2005/8/layout/venn2"/>
    <dgm:cxn modelId="{EC1862F3-C157-459E-ABBF-ECB50CCE108C}" type="presParOf" srcId="{D5640174-E72A-4504-B80E-85015A836D92}" destId="{A1F1D8C4-1396-4058-89F6-647ABBF14B20}" srcOrd="0" destOrd="0" presId="urn:microsoft.com/office/officeart/2005/8/layout/venn2"/>
    <dgm:cxn modelId="{BB17C512-C2DD-4E5E-8151-1BABDD48E8DD}" type="presParOf" srcId="{D5640174-E72A-4504-B80E-85015A836D92}" destId="{08004F91-6ABE-4384-8CDE-7A59AA279BBA}" srcOrd="1" destOrd="0" presId="urn:microsoft.com/office/officeart/2005/8/layout/venn2"/>
    <dgm:cxn modelId="{AEA08974-F6E2-4D52-9C38-6AC275A5D927}" type="presParOf" srcId="{D6720B4F-AE86-439D-8A0D-7FD8BE9F4362}" destId="{0F42C978-18C2-4EAB-BD9E-7D33A1920384}" srcOrd="1" destOrd="0" presId="urn:microsoft.com/office/officeart/2005/8/layout/venn2"/>
    <dgm:cxn modelId="{21E0719C-2C59-439E-9993-6A823DA136FA}" type="presParOf" srcId="{0F42C978-18C2-4EAB-BD9E-7D33A1920384}" destId="{3836E413-BBB5-4E04-9278-C1703FC70C19}" srcOrd="0" destOrd="0" presId="urn:microsoft.com/office/officeart/2005/8/layout/venn2"/>
    <dgm:cxn modelId="{6AC84BE4-314F-4E48-A2C6-721ECB6E30A4}" type="presParOf" srcId="{0F42C978-18C2-4EAB-BD9E-7D33A1920384}" destId="{FCDFAAC5-899A-4E46-9C76-9F38FAAAA719}" srcOrd="1" destOrd="0" presId="urn:microsoft.com/office/officeart/2005/8/layout/venn2"/>
    <dgm:cxn modelId="{8A322541-54C1-4528-89F7-8472CEFB4E9C}" type="presParOf" srcId="{D6720B4F-AE86-439D-8A0D-7FD8BE9F4362}" destId="{B903B014-1940-46C7-AA2B-AA9CCD2CF69C}" srcOrd="2" destOrd="0" presId="urn:microsoft.com/office/officeart/2005/8/layout/venn2"/>
    <dgm:cxn modelId="{4EBCEC36-E0DD-482B-9035-0CF06C63AC9D}" type="presParOf" srcId="{B903B014-1940-46C7-AA2B-AA9CCD2CF69C}" destId="{7845B162-EE22-4A56-AC23-CBB5C0B0CDD9}" srcOrd="0" destOrd="0" presId="urn:microsoft.com/office/officeart/2005/8/layout/venn2"/>
    <dgm:cxn modelId="{7F0E540C-ACE1-49D0-8338-3F81E28C8E75}" type="presParOf" srcId="{B903B014-1940-46C7-AA2B-AA9CCD2CF69C}" destId="{628A14A4-F5BD-4BF8-AFFF-D4F4053A45B5}" srcOrd="1" destOrd="0" presId="urn:microsoft.com/office/officeart/2005/8/layout/venn2"/>
    <dgm:cxn modelId="{A3299ABB-3739-469C-9DCE-A3176934DA3C}" type="presParOf" srcId="{D6720B4F-AE86-439D-8A0D-7FD8BE9F4362}" destId="{F9AC869A-19A3-4101-BAA3-252F50C67F5B}" srcOrd="3" destOrd="0" presId="urn:microsoft.com/office/officeart/2005/8/layout/venn2"/>
    <dgm:cxn modelId="{5B20A85F-1ED0-497E-8C7F-5C69A8A983A1}" type="presParOf" srcId="{F9AC869A-19A3-4101-BAA3-252F50C67F5B}" destId="{6B7B0327-9516-4692-B632-C161F60863EF}" srcOrd="0" destOrd="0" presId="urn:microsoft.com/office/officeart/2005/8/layout/venn2"/>
    <dgm:cxn modelId="{A2F90F3F-4FD5-4643-AE63-A0CE7D7D2F4D}" type="presParOf" srcId="{F9AC869A-19A3-4101-BAA3-252F50C67F5B}" destId="{D1E26B7B-8178-4EC9-8C82-73C3416112CB}" srcOrd="1" destOrd="0" presId="urn:microsoft.com/office/officeart/2005/8/layout/ven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917EA6B4-DCEA-43B3-BB27-03A415CC5297}" type="doc">
      <dgm:prSet loTypeId="urn:microsoft.com/office/officeart/2005/8/layout/vList5" loCatId="list" qsTypeId="urn:microsoft.com/office/officeart/2005/8/quickstyle/simple1" qsCatId="simple" csTypeId="urn:microsoft.com/office/officeart/2005/8/colors/colorful3" csCatId="colorful" phldr="1"/>
      <dgm:spPr/>
      <dgm:t>
        <a:bodyPr/>
        <a:lstStyle/>
        <a:p>
          <a:endParaRPr lang="en-US"/>
        </a:p>
      </dgm:t>
    </dgm:pt>
    <dgm:pt modelId="{625E9684-5AAE-4207-975F-1E67C523A94B}">
      <dgm:prSet phldrT="[Text]"/>
      <dgm:spPr/>
      <dgm:t>
        <a:bodyPr/>
        <a:lstStyle/>
        <a:p>
          <a:r>
            <a:rPr lang="en-US" dirty="0" smtClean="0"/>
            <a:t>PSSA Math, ELA, Science</a:t>
          </a:r>
          <a:endParaRPr lang="en-US" dirty="0"/>
        </a:p>
      </dgm:t>
    </dgm:pt>
    <dgm:pt modelId="{2056664E-6B16-49DE-85C2-81261D5030C0}" type="parTrans" cxnId="{D1355C7B-14D5-41E7-88F0-C1D4EDA06F46}">
      <dgm:prSet/>
      <dgm:spPr/>
      <dgm:t>
        <a:bodyPr/>
        <a:lstStyle/>
        <a:p>
          <a:endParaRPr lang="en-US"/>
        </a:p>
      </dgm:t>
    </dgm:pt>
    <dgm:pt modelId="{2D4104B8-1BE5-48E9-9375-39F07089874E}" type="sibTrans" cxnId="{D1355C7B-14D5-41E7-88F0-C1D4EDA06F46}">
      <dgm:prSet/>
      <dgm:spPr/>
      <dgm:t>
        <a:bodyPr/>
        <a:lstStyle/>
        <a:p>
          <a:endParaRPr lang="en-US"/>
        </a:p>
      </dgm:t>
    </dgm:pt>
    <dgm:pt modelId="{EE7EA844-CCCA-4D65-A435-AA85F9471A82}">
      <dgm:prSet phldrT="[Text]"/>
      <dgm:spPr/>
      <dgm:t>
        <a:bodyPr/>
        <a:lstStyle/>
        <a:p>
          <a:r>
            <a:rPr lang="en-US" dirty="0" smtClean="0"/>
            <a:t>SAT &amp; ACT</a:t>
          </a:r>
          <a:endParaRPr lang="en-US" dirty="0"/>
        </a:p>
      </dgm:t>
    </dgm:pt>
    <dgm:pt modelId="{3A1E01E5-4D8A-430F-95DB-F5F833A56BA5}" type="parTrans" cxnId="{AB24BA8B-73B5-47E0-B954-24C5114EB22A}">
      <dgm:prSet/>
      <dgm:spPr/>
      <dgm:t>
        <a:bodyPr/>
        <a:lstStyle/>
        <a:p>
          <a:endParaRPr lang="en-US"/>
        </a:p>
      </dgm:t>
    </dgm:pt>
    <dgm:pt modelId="{E8411082-6B4E-43A9-8FCF-4776C6196277}" type="sibTrans" cxnId="{AB24BA8B-73B5-47E0-B954-24C5114EB22A}">
      <dgm:prSet/>
      <dgm:spPr/>
      <dgm:t>
        <a:bodyPr/>
        <a:lstStyle/>
        <a:p>
          <a:endParaRPr lang="en-US"/>
        </a:p>
      </dgm:t>
    </dgm:pt>
    <dgm:pt modelId="{8F9B8F07-2148-42CD-BA57-46C712A3ABBC}">
      <dgm:prSet phldrT="[Text]"/>
      <dgm:spPr/>
      <dgm:t>
        <a:bodyPr/>
        <a:lstStyle/>
        <a:p>
          <a:r>
            <a:rPr lang="en-US" dirty="0" smtClean="0"/>
            <a:t>Students enrolled in grades 4-8</a:t>
          </a:r>
          <a:endParaRPr lang="en-US" dirty="0"/>
        </a:p>
      </dgm:t>
    </dgm:pt>
    <dgm:pt modelId="{BF6E8845-7048-4148-8A70-5453A37E2844}" type="parTrans" cxnId="{57C4D919-507F-4394-A113-A3E5D20BB47B}">
      <dgm:prSet/>
      <dgm:spPr/>
      <dgm:t>
        <a:bodyPr/>
        <a:lstStyle/>
        <a:p>
          <a:endParaRPr lang="en-US"/>
        </a:p>
      </dgm:t>
    </dgm:pt>
    <dgm:pt modelId="{40B28B0C-96B7-4B8E-950A-0DB30DFF5F8F}" type="sibTrans" cxnId="{57C4D919-507F-4394-A113-A3E5D20BB47B}">
      <dgm:prSet/>
      <dgm:spPr/>
      <dgm:t>
        <a:bodyPr/>
        <a:lstStyle/>
        <a:p>
          <a:endParaRPr lang="en-US"/>
        </a:p>
      </dgm:t>
    </dgm:pt>
    <dgm:pt modelId="{7E6AD35D-7023-454B-BD44-82E50907C84E}">
      <dgm:prSet phldrT="[Text]"/>
      <dgm:spPr/>
      <dgm:t>
        <a:bodyPr/>
        <a:lstStyle/>
        <a:p>
          <a:r>
            <a:rPr lang="en-US" dirty="0" smtClean="0"/>
            <a:t>Keystones</a:t>
          </a:r>
          <a:endParaRPr lang="en-US" dirty="0"/>
        </a:p>
      </dgm:t>
    </dgm:pt>
    <dgm:pt modelId="{4CB815D0-DA0A-4808-88CF-8CE0DDCC423F}" type="parTrans" cxnId="{5F029B88-8ADB-4D70-9996-7B12A82EC317}">
      <dgm:prSet/>
      <dgm:spPr/>
      <dgm:t>
        <a:bodyPr/>
        <a:lstStyle/>
        <a:p>
          <a:endParaRPr lang="en-US"/>
        </a:p>
      </dgm:t>
    </dgm:pt>
    <dgm:pt modelId="{1333B2D9-1653-4651-95F8-73548381F996}" type="sibTrans" cxnId="{5F029B88-8ADB-4D70-9996-7B12A82EC317}">
      <dgm:prSet/>
      <dgm:spPr/>
      <dgm:t>
        <a:bodyPr/>
        <a:lstStyle/>
        <a:p>
          <a:endParaRPr lang="en-US"/>
        </a:p>
      </dgm:t>
    </dgm:pt>
    <dgm:pt modelId="{4A2350E7-4C83-413E-B868-08A0B79E98D9}">
      <dgm:prSet phldrT="[Text]"/>
      <dgm:spPr/>
      <dgm:t>
        <a:bodyPr/>
        <a:lstStyle/>
        <a:p>
          <a:r>
            <a:rPr lang="en-US" dirty="0" smtClean="0"/>
            <a:t>Students enrolled in grade 6 and higher</a:t>
          </a:r>
          <a:endParaRPr lang="en-US" dirty="0"/>
        </a:p>
      </dgm:t>
    </dgm:pt>
    <dgm:pt modelId="{5B6A023D-B640-4CAE-8261-4DCA5837FD00}" type="parTrans" cxnId="{E4E32D8A-596F-49AB-944D-E41DC782F801}">
      <dgm:prSet/>
      <dgm:spPr/>
      <dgm:t>
        <a:bodyPr/>
        <a:lstStyle/>
        <a:p>
          <a:endParaRPr lang="en-US"/>
        </a:p>
      </dgm:t>
    </dgm:pt>
    <dgm:pt modelId="{1440E11D-1DD2-4EB0-BE25-9B9DC9BAC601}" type="sibTrans" cxnId="{E4E32D8A-596F-49AB-944D-E41DC782F801}">
      <dgm:prSet/>
      <dgm:spPr/>
      <dgm:t>
        <a:bodyPr/>
        <a:lstStyle/>
        <a:p>
          <a:endParaRPr lang="en-US"/>
        </a:p>
      </dgm:t>
    </dgm:pt>
    <dgm:pt modelId="{1B91259D-D83A-4000-9306-281C714395D1}">
      <dgm:prSet phldrT="[Text]"/>
      <dgm:spPr/>
      <dgm:t>
        <a:bodyPr/>
        <a:lstStyle/>
        <a:p>
          <a:r>
            <a:rPr lang="en-US" dirty="0" smtClean="0"/>
            <a:t>Students enrolled in </a:t>
          </a:r>
          <a:r>
            <a:rPr lang="en-US" smtClean="0"/>
            <a:t>grades 9-12</a:t>
          </a:r>
          <a:endParaRPr lang="en-US" dirty="0"/>
        </a:p>
      </dgm:t>
    </dgm:pt>
    <dgm:pt modelId="{6C4BDBE4-AD15-49CB-8F8C-CE4736C9CEE6}" type="parTrans" cxnId="{67010B41-A44C-4EFB-AC3A-2AA3C199D116}">
      <dgm:prSet/>
      <dgm:spPr/>
      <dgm:t>
        <a:bodyPr/>
        <a:lstStyle/>
        <a:p>
          <a:endParaRPr lang="en-US"/>
        </a:p>
      </dgm:t>
    </dgm:pt>
    <dgm:pt modelId="{C430EF76-7AED-4813-9083-F1C34E12CB54}" type="sibTrans" cxnId="{67010B41-A44C-4EFB-AC3A-2AA3C199D116}">
      <dgm:prSet/>
      <dgm:spPr/>
      <dgm:t>
        <a:bodyPr/>
        <a:lstStyle/>
        <a:p>
          <a:endParaRPr lang="en-US"/>
        </a:p>
      </dgm:t>
    </dgm:pt>
    <dgm:pt modelId="{3F4A3893-EF25-477C-BAD7-6877C2A50A7D}">
      <dgm:prSet phldrT="[Text]"/>
      <dgm:spPr/>
      <dgm:t>
        <a:bodyPr/>
        <a:lstStyle/>
        <a:p>
          <a:r>
            <a:rPr lang="en-US" dirty="0" smtClean="0"/>
            <a:t>PSAT</a:t>
          </a:r>
          <a:endParaRPr lang="en-US" dirty="0"/>
        </a:p>
      </dgm:t>
    </dgm:pt>
    <dgm:pt modelId="{AA94FE7C-276E-489B-AA1F-48964AB81E27}" type="parTrans" cxnId="{8F87F10E-65C5-4F62-B700-3A05710DABD6}">
      <dgm:prSet/>
      <dgm:spPr/>
      <dgm:t>
        <a:bodyPr/>
        <a:lstStyle/>
        <a:p>
          <a:endParaRPr lang="en-US"/>
        </a:p>
      </dgm:t>
    </dgm:pt>
    <dgm:pt modelId="{37D4597B-4A64-4006-8F2E-8BE777F323A2}" type="sibTrans" cxnId="{8F87F10E-65C5-4F62-B700-3A05710DABD6}">
      <dgm:prSet/>
      <dgm:spPr/>
      <dgm:t>
        <a:bodyPr/>
        <a:lstStyle/>
        <a:p>
          <a:endParaRPr lang="en-US"/>
        </a:p>
      </dgm:t>
    </dgm:pt>
    <dgm:pt modelId="{F803D7E3-1DDE-4F51-A5D2-40489462F766}">
      <dgm:prSet phldrT="[Text]"/>
      <dgm:spPr/>
      <dgm:t>
        <a:bodyPr/>
        <a:lstStyle/>
        <a:p>
          <a:r>
            <a:rPr lang="en-US" dirty="0" smtClean="0"/>
            <a:t>Students enrolled in grades 6-11</a:t>
          </a:r>
          <a:endParaRPr lang="en-US" dirty="0"/>
        </a:p>
      </dgm:t>
    </dgm:pt>
    <dgm:pt modelId="{8FA40A5D-F96E-408B-AAD4-0DC99918CAF3}" type="parTrans" cxnId="{C0152D72-3A47-43F2-9331-1323C9F7FE30}">
      <dgm:prSet/>
      <dgm:spPr/>
      <dgm:t>
        <a:bodyPr/>
        <a:lstStyle/>
        <a:p>
          <a:endParaRPr lang="en-US"/>
        </a:p>
      </dgm:t>
    </dgm:pt>
    <dgm:pt modelId="{48F34587-8B3F-48EB-AB51-8522B779B563}" type="sibTrans" cxnId="{C0152D72-3A47-43F2-9331-1323C9F7FE30}">
      <dgm:prSet/>
      <dgm:spPr/>
      <dgm:t>
        <a:bodyPr/>
        <a:lstStyle/>
        <a:p>
          <a:endParaRPr lang="en-US"/>
        </a:p>
      </dgm:t>
    </dgm:pt>
    <dgm:pt modelId="{D2E78641-7CA6-4FA3-B8A5-B998E7FEC162}">
      <dgm:prSet phldrT="[Text]"/>
      <dgm:spPr/>
      <dgm:t>
        <a:bodyPr/>
        <a:lstStyle/>
        <a:p>
          <a:r>
            <a:rPr lang="en-US" dirty="0" smtClean="0"/>
            <a:t>AP: </a:t>
          </a:r>
        </a:p>
        <a:p>
          <a:r>
            <a:rPr lang="en-US" dirty="0" smtClean="0"/>
            <a:t>8 Subject Areas</a:t>
          </a:r>
          <a:endParaRPr lang="en-US" dirty="0"/>
        </a:p>
      </dgm:t>
    </dgm:pt>
    <dgm:pt modelId="{91AA53EA-4A8E-4B10-9C9A-A463740B7C46}" type="parTrans" cxnId="{4C3350F4-96B3-4920-B06B-2CCFF7426FC3}">
      <dgm:prSet/>
      <dgm:spPr/>
      <dgm:t>
        <a:bodyPr/>
        <a:lstStyle/>
        <a:p>
          <a:endParaRPr lang="en-US"/>
        </a:p>
      </dgm:t>
    </dgm:pt>
    <dgm:pt modelId="{84987807-C4FD-4004-BB4B-9ACDD10B1D12}" type="sibTrans" cxnId="{4C3350F4-96B3-4920-B06B-2CCFF7426FC3}">
      <dgm:prSet/>
      <dgm:spPr/>
      <dgm:t>
        <a:bodyPr/>
        <a:lstStyle/>
        <a:p>
          <a:endParaRPr lang="en-US"/>
        </a:p>
      </dgm:t>
    </dgm:pt>
    <dgm:pt modelId="{5030F2FD-97D4-4BE9-84B1-F124599BF55C}">
      <dgm:prSet phldrT="[Text]"/>
      <dgm:spPr/>
      <dgm:t>
        <a:bodyPr/>
        <a:lstStyle/>
        <a:p>
          <a:r>
            <a:rPr lang="en-US" dirty="0" smtClean="0"/>
            <a:t>Students enrolled in </a:t>
          </a:r>
          <a:r>
            <a:rPr lang="en-US" smtClean="0"/>
            <a:t>grades 6-12</a:t>
          </a:r>
          <a:endParaRPr lang="en-US" dirty="0"/>
        </a:p>
      </dgm:t>
    </dgm:pt>
    <dgm:pt modelId="{1BEA1479-AF48-40E6-A39B-AB02027EDA75}" type="parTrans" cxnId="{B84EDD76-F971-4CB3-87FA-99E01174A4AC}">
      <dgm:prSet/>
      <dgm:spPr/>
      <dgm:t>
        <a:bodyPr/>
        <a:lstStyle/>
        <a:p>
          <a:endParaRPr lang="en-US"/>
        </a:p>
      </dgm:t>
    </dgm:pt>
    <dgm:pt modelId="{BB80F8FB-B37F-4D95-B3EC-0A42FADABC69}" type="sibTrans" cxnId="{B84EDD76-F971-4CB3-87FA-99E01174A4AC}">
      <dgm:prSet/>
      <dgm:spPr/>
      <dgm:t>
        <a:bodyPr/>
        <a:lstStyle/>
        <a:p>
          <a:endParaRPr lang="en-US"/>
        </a:p>
      </dgm:t>
    </dgm:pt>
    <dgm:pt modelId="{15C75E7A-6212-4FE6-B23E-948DB81FC742}" type="pres">
      <dgm:prSet presAssocID="{917EA6B4-DCEA-43B3-BB27-03A415CC5297}" presName="Name0" presStyleCnt="0">
        <dgm:presLayoutVars>
          <dgm:dir/>
          <dgm:animLvl val="lvl"/>
          <dgm:resizeHandles val="exact"/>
        </dgm:presLayoutVars>
      </dgm:prSet>
      <dgm:spPr/>
      <dgm:t>
        <a:bodyPr/>
        <a:lstStyle/>
        <a:p>
          <a:endParaRPr lang="en-US"/>
        </a:p>
      </dgm:t>
    </dgm:pt>
    <dgm:pt modelId="{A9D5FFE4-C2A1-4CC4-865B-8A4EE6734F85}" type="pres">
      <dgm:prSet presAssocID="{625E9684-5AAE-4207-975F-1E67C523A94B}" presName="linNode" presStyleCnt="0"/>
      <dgm:spPr/>
    </dgm:pt>
    <dgm:pt modelId="{25C5E844-1886-4AA2-8343-ED4840938BB8}" type="pres">
      <dgm:prSet presAssocID="{625E9684-5AAE-4207-975F-1E67C523A94B}" presName="parentText" presStyleLbl="node1" presStyleIdx="0" presStyleCnt="5">
        <dgm:presLayoutVars>
          <dgm:chMax val="1"/>
          <dgm:bulletEnabled val="1"/>
        </dgm:presLayoutVars>
      </dgm:prSet>
      <dgm:spPr/>
      <dgm:t>
        <a:bodyPr/>
        <a:lstStyle/>
        <a:p>
          <a:endParaRPr lang="en-US"/>
        </a:p>
      </dgm:t>
    </dgm:pt>
    <dgm:pt modelId="{4A7B2175-0E20-4BEA-BB19-ECA9277014E8}" type="pres">
      <dgm:prSet presAssocID="{625E9684-5AAE-4207-975F-1E67C523A94B}" presName="descendantText" presStyleLbl="alignAccFollowNode1" presStyleIdx="0" presStyleCnt="5">
        <dgm:presLayoutVars>
          <dgm:bulletEnabled val="1"/>
        </dgm:presLayoutVars>
      </dgm:prSet>
      <dgm:spPr/>
      <dgm:t>
        <a:bodyPr/>
        <a:lstStyle/>
        <a:p>
          <a:endParaRPr lang="en-US"/>
        </a:p>
      </dgm:t>
    </dgm:pt>
    <dgm:pt modelId="{6FF0FF6F-8ABF-4297-866C-EEEE70A4BA64}" type="pres">
      <dgm:prSet presAssocID="{2D4104B8-1BE5-48E9-9375-39F07089874E}" presName="sp" presStyleCnt="0"/>
      <dgm:spPr/>
    </dgm:pt>
    <dgm:pt modelId="{A636FBEE-8556-4968-9390-E19C81C9B29A}" type="pres">
      <dgm:prSet presAssocID="{7E6AD35D-7023-454B-BD44-82E50907C84E}" presName="linNode" presStyleCnt="0"/>
      <dgm:spPr/>
    </dgm:pt>
    <dgm:pt modelId="{8CEFA5BE-60CD-43C2-97CE-489E45398710}" type="pres">
      <dgm:prSet presAssocID="{7E6AD35D-7023-454B-BD44-82E50907C84E}" presName="parentText" presStyleLbl="node1" presStyleIdx="1" presStyleCnt="5">
        <dgm:presLayoutVars>
          <dgm:chMax val="1"/>
          <dgm:bulletEnabled val="1"/>
        </dgm:presLayoutVars>
      </dgm:prSet>
      <dgm:spPr/>
      <dgm:t>
        <a:bodyPr/>
        <a:lstStyle/>
        <a:p>
          <a:endParaRPr lang="en-US"/>
        </a:p>
      </dgm:t>
    </dgm:pt>
    <dgm:pt modelId="{48F0797D-7E24-4CE4-92D7-21CDEF3F78ED}" type="pres">
      <dgm:prSet presAssocID="{7E6AD35D-7023-454B-BD44-82E50907C84E}" presName="descendantText" presStyleLbl="alignAccFollowNode1" presStyleIdx="1" presStyleCnt="5">
        <dgm:presLayoutVars>
          <dgm:bulletEnabled val="1"/>
        </dgm:presLayoutVars>
      </dgm:prSet>
      <dgm:spPr/>
      <dgm:t>
        <a:bodyPr/>
        <a:lstStyle/>
        <a:p>
          <a:endParaRPr lang="en-US"/>
        </a:p>
      </dgm:t>
    </dgm:pt>
    <dgm:pt modelId="{DFCEFA2A-E462-493D-AB04-012E9D1DD905}" type="pres">
      <dgm:prSet presAssocID="{1333B2D9-1653-4651-95F8-73548381F996}" presName="sp" presStyleCnt="0"/>
      <dgm:spPr/>
    </dgm:pt>
    <dgm:pt modelId="{3953F64C-7670-4105-88D8-03A48E77ED9D}" type="pres">
      <dgm:prSet presAssocID="{EE7EA844-CCCA-4D65-A435-AA85F9471A82}" presName="linNode" presStyleCnt="0"/>
      <dgm:spPr/>
    </dgm:pt>
    <dgm:pt modelId="{BB8054B5-4483-4AD5-B9CB-85BB6473B3CD}" type="pres">
      <dgm:prSet presAssocID="{EE7EA844-CCCA-4D65-A435-AA85F9471A82}" presName="parentText" presStyleLbl="node1" presStyleIdx="2" presStyleCnt="5">
        <dgm:presLayoutVars>
          <dgm:chMax val="1"/>
          <dgm:bulletEnabled val="1"/>
        </dgm:presLayoutVars>
      </dgm:prSet>
      <dgm:spPr/>
      <dgm:t>
        <a:bodyPr/>
        <a:lstStyle/>
        <a:p>
          <a:endParaRPr lang="en-US"/>
        </a:p>
      </dgm:t>
    </dgm:pt>
    <dgm:pt modelId="{F050684F-D128-4CE3-A797-B4CFBF15556D}" type="pres">
      <dgm:prSet presAssocID="{EE7EA844-CCCA-4D65-A435-AA85F9471A82}" presName="descendantText" presStyleLbl="alignAccFollowNode1" presStyleIdx="2" presStyleCnt="5">
        <dgm:presLayoutVars>
          <dgm:bulletEnabled val="1"/>
        </dgm:presLayoutVars>
      </dgm:prSet>
      <dgm:spPr/>
      <dgm:t>
        <a:bodyPr/>
        <a:lstStyle/>
        <a:p>
          <a:endParaRPr lang="en-US"/>
        </a:p>
      </dgm:t>
    </dgm:pt>
    <dgm:pt modelId="{F0D506E5-86B3-419E-85AF-E248708688D5}" type="pres">
      <dgm:prSet presAssocID="{E8411082-6B4E-43A9-8FCF-4776C6196277}" presName="sp" presStyleCnt="0"/>
      <dgm:spPr/>
    </dgm:pt>
    <dgm:pt modelId="{46C9D717-F5DA-4020-A226-409F92129804}" type="pres">
      <dgm:prSet presAssocID="{3F4A3893-EF25-477C-BAD7-6877C2A50A7D}" presName="linNode" presStyleCnt="0"/>
      <dgm:spPr/>
    </dgm:pt>
    <dgm:pt modelId="{AA575EC7-C2E2-4E7B-B1D0-12A52640AB10}" type="pres">
      <dgm:prSet presAssocID="{3F4A3893-EF25-477C-BAD7-6877C2A50A7D}" presName="parentText" presStyleLbl="node1" presStyleIdx="3" presStyleCnt="5">
        <dgm:presLayoutVars>
          <dgm:chMax val="1"/>
          <dgm:bulletEnabled val="1"/>
        </dgm:presLayoutVars>
      </dgm:prSet>
      <dgm:spPr/>
      <dgm:t>
        <a:bodyPr/>
        <a:lstStyle/>
        <a:p>
          <a:endParaRPr lang="en-US"/>
        </a:p>
      </dgm:t>
    </dgm:pt>
    <dgm:pt modelId="{AB6EEDCE-0E5F-4965-8585-F622B8E37C6B}" type="pres">
      <dgm:prSet presAssocID="{3F4A3893-EF25-477C-BAD7-6877C2A50A7D}" presName="descendantText" presStyleLbl="alignAccFollowNode1" presStyleIdx="3" presStyleCnt="5">
        <dgm:presLayoutVars>
          <dgm:bulletEnabled val="1"/>
        </dgm:presLayoutVars>
      </dgm:prSet>
      <dgm:spPr/>
      <dgm:t>
        <a:bodyPr/>
        <a:lstStyle/>
        <a:p>
          <a:endParaRPr lang="en-US"/>
        </a:p>
      </dgm:t>
    </dgm:pt>
    <dgm:pt modelId="{A9B3F75A-D48B-4B35-BD28-44A65CF4CA6C}" type="pres">
      <dgm:prSet presAssocID="{37D4597B-4A64-4006-8F2E-8BE777F323A2}" presName="sp" presStyleCnt="0"/>
      <dgm:spPr/>
    </dgm:pt>
    <dgm:pt modelId="{F7FC7140-3FFC-491A-ABC0-CB4D8D78088E}" type="pres">
      <dgm:prSet presAssocID="{D2E78641-7CA6-4FA3-B8A5-B998E7FEC162}" presName="linNode" presStyleCnt="0"/>
      <dgm:spPr/>
    </dgm:pt>
    <dgm:pt modelId="{64FB7780-3FE4-4BC9-96C2-716735355850}" type="pres">
      <dgm:prSet presAssocID="{D2E78641-7CA6-4FA3-B8A5-B998E7FEC162}" presName="parentText" presStyleLbl="node1" presStyleIdx="4" presStyleCnt="5">
        <dgm:presLayoutVars>
          <dgm:chMax val="1"/>
          <dgm:bulletEnabled val="1"/>
        </dgm:presLayoutVars>
      </dgm:prSet>
      <dgm:spPr/>
      <dgm:t>
        <a:bodyPr/>
        <a:lstStyle/>
        <a:p>
          <a:endParaRPr lang="en-US"/>
        </a:p>
      </dgm:t>
    </dgm:pt>
    <dgm:pt modelId="{6AEE07B2-F7B5-45CB-BD7F-5E1F6ED68AC5}" type="pres">
      <dgm:prSet presAssocID="{D2E78641-7CA6-4FA3-B8A5-B998E7FEC162}" presName="descendantText" presStyleLbl="alignAccFollowNode1" presStyleIdx="4" presStyleCnt="5">
        <dgm:presLayoutVars>
          <dgm:bulletEnabled val="1"/>
        </dgm:presLayoutVars>
      </dgm:prSet>
      <dgm:spPr/>
      <dgm:t>
        <a:bodyPr/>
        <a:lstStyle/>
        <a:p>
          <a:endParaRPr lang="en-US"/>
        </a:p>
      </dgm:t>
    </dgm:pt>
  </dgm:ptLst>
  <dgm:cxnLst>
    <dgm:cxn modelId="{F0D8D15A-104A-452E-9E2F-699E252E48F2}" type="presOf" srcId="{4A2350E7-4C83-413E-B868-08A0B79E98D9}" destId="{48F0797D-7E24-4CE4-92D7-21CDEF3F78ED}" srcOrd="0" destOrd="0" presId="urn:microsoft.com/office/officeart/2005/8/layout/vList5"/>
    <dgm:cxn modelId="{E4E32D8A-596F-49AB-944D-E41DC782F801}" srcId="{7E6AD35D-7023-454B-BD44-82E50907C84E}" destId="{4A2350E7-4C83-413E-B868-08A0B79E98D9}" srcOrd="0" destOrd="0" parTransId="{5B6A023D-B640-4CAE-8261-4DCA5837FD00}" sibTransId="{1440E11D-1DD2-4EB0-BE25-9B9DC9BAC601}"/>
    <dgm:cxn modelId="{A9CF7C9A-4372-4BFE-BE20-B9DF4802B9CE}" type="presOf" srcId="{D2E78641-7CA6-4FA3-B8A5-B998E7FEC162}" destId="{64FB7780-3FE4-4BC9-96C2-716735355850}" srcOrd="0" destOrd="0" presId="urn:microsoft.com/office/officeart/2005/8/layout/vList5"/>
    <dgm:cxn modelId="{1C6022B6-5930-4C2F-B12D-7E6AE5BB994E}" type="presOf" srcId="{7E6AD35D-7023-454B-BD44-82E50907C84E}" destId="{8CEFA5BE-60CD-43C2-97CE-489E45398710}" srcOrd="0" destOrd="0" presId="urn:microsoft.com/office/officeart/2005/8/layout/vList5"/>
    <dgm:cxn modelId="{74F333E1-1443-44AF-A207-582BF2CE9E74}" type="presOf" srcId="{1B91259D-D83A-4000-9306-281C714395D1}" destId="{F050684F-D128-4CE3-A797-B4CFBF15556D}" srcOrd="0" destOrd="0" presId="urn:microsoft.com/office/officeart/2005/8/layout/vList5"/>
    <dgm:cxn modelId="{B84EDD76-F971-4CB3-87FA-99E01174A4AC}" srcId="{D2E78641-7CA6-4FA3-B8A5-B998E7FEC162}" destId="{5030F2FD-97D4-4BE9-84B1-F124599BF55C}" srcOrd="0" destOrd="0" parTransId="{1BEA1479-AF48-40E6-A39B-AB02027EDA75}" sibTransId="{BB80F8FB-B37F-4D95-B3EC-0A42FADABC69}"/>
    <dgm:cxn modelId="{57C4D919-507F-4394-A113-A3E5D20BB47B}" srcId="{625E9684-5AAE-4207-975F-1E67C523A94B}" destId="{8F9B8F07-2148-42CD-BA57-46C712A3ABBC}" srcOrd="0" destOrd="0" parTransId="{BF6E8845-7048-4148-8A70-5453A37E2844}" sibTransId="{40B28B0C-96B7-4B8E-950A-0DB30DFF5F8F}"/>
    <dgm:cxn modelId="{4C3350F4-96B3-4920-B06B-2CCFF7426FC3}" srcId="{917EA6B4-DCEA-43B3-BB27-03A415CC5297}" destId="{D2E78641-7CA6-4FA3-B8A5-B998E7FEC162}" srcOrd="4" destOrd="0" parTransId="{91AA53EA-4A8E-4B10-9C9A-A463740B7C46}" sibTransId="{84987807-C4FD-4004-BB4B-9ACDD10B1D12}"/>
    <dgm:cxn modelId="{DE01B170-BE50-49DB-9CE0-0ADB26C9AB60}" type="presOf" srcId="{917EA6B4-DCEA-43B3-BB27-03A415CC5297}" destId="{15C75E7A-6212-4FE6-B23E-948DB81FC742}" srcOrd="0" destOrd="0" presId="urn:microsoft.com/office/officeart/2005/8/layout/vList5"/>
    <dgm:cxn modelId="{3954C22B-4E7B-4BC5-BB5D-4F611B2DCFC6}" type="presOf" srcId="{F803D7E3-1DDE-4F51-A5D2-40489462F766}" destId="{AB6EEDCE-0E5F-4965-8585-F622B8E37C6B}" srcOrd="0" destOrd="0" presId="urn:microsoft.com/office/officeart/2005/8/layout/vList5"/>
    <dgm:cxn modelId="{D1355C7B-14D5-41E7-88F0-C1D4EDA06F46}" srcId="{917EA6B4-DCEA-43B3-BB27-03A415CC5297}" destId="{625E9684-5AAE-4207-975F-1E67C523A94B}" srcOrd="0" destOrd="0" parTransId="{2056664E-6B16-49DE-85C2-81261D5030C0}" sibTransId="{2D4104B8-1BE5-48E9-9375-39F07089874E}"/>
    <dgm:cxn modelId="{5F029B88-8ADB-4D70-9996-7B12A82EC317}" srcId="{917EA6B4-DCEA-43B3-BB27-03A415CC5297}" destId="{7E6AD35D-7023-454B-BD44-82E50907C84E}" srcOrd="1" destOrd="0" parTransId="{4CB815D0-DA0A-4808-88CF-8CE0DDCC423F}" sibTransId="{1333B2D9-1653-4651-95F8-73548381F996}"/>
    <dgm:cxn modelId="{3A29BFBF-A965-472F-B43D-2B1C1834F24F}" type="presOf" srcId="{5030F2FD-97D4-4BE9-84B1-F124599BF55C}" destId="{6AEE07B2-F7B5-45CB-BD7F-5E1F6ED68AC5}" srcOrd="0" destOrd="0" presId="urn:microsoft.com/office/officeart/2005/8/layout/vList5"/>
    <dgm:cxn modelId="{C0152D72-3A47-43F2-9331-1323C9F7FE30}" srcId="{3F4A3893-EF25-477C-BAD7-6877C2A50A7D}" destId="{F803D7E3-1DDE-4F51-A5D2-40489462F766}" srcOrd="0" destOrd="0" parTransId="{8FA40A5D-F96E-408B-AAD4-0DC99918CAF3}" sibTransId="{48F34587-8B3F-48EB-AB51-8522B779B563}"/>
    <dgm:cxn modelId="{BC3DD216-53E1-44CA-90B8-2C605911E1D3}" type="presOf" srcId="{8F9B8F07-2148-42CD-BA57-46C712A3ABBC}" destId="{4A7B2175-0E20-4BEA-BB19-ECA9277014E8}" srcOrd="0" destOrd="0" presId="urn:microsoft.com/office/officeart/2005/8/layout/vList5"/>
    <dgm:cxn modelId="{1FECE386-8806-4622-8305-5316555755F9}" type="presOf" srcId="{625E9684-5AAE-4207-975F-1E67C523A94B}" destId="{25C5E844-1886-4AA2-8343-ED4840938BB8}" srcOrd="0" destOrd="0" presId="urn:microsoft.com/office/officeart/2005/8/layout/vList5"/>
    <dgm:cxn modelId="{8F87F10E-65C5-4F62-B700-3A05710DABD6}" srcId="{917EA6B4-DCEA-43B3-BB27-03A415CC5297}" destId="{3F4A3893-EF25-477C-BAD7-6877C2A50A7D}" srcOrd="3" destOrd="0" parTransId="{AA94FE7C-276E-489B-AA1F-48964AB81E27}" sibTransId="{37D4597B-4A64-4006-8F2E-8BE777F323A2}"/>
    <dgm:cxn modelId="{873CECD0-2D0C-4F6B-BC57-F96A27CE397F}" type="presOf" srcId="{EE7EA844-CCCA-4D65-A435-AA85F9471A82}" destId="{BB8054B5-4483-4AD5-B9CB-85BB6473B3CD}" srcOrd="0" destOrd="0" presId="urn:microsoft.com/office/officeart/2005/8/layout/vList5"/>
    <dgm:cxn modelId="{BE19E199-81AE-4924-9235-37817C1383B4}" type="presOf" srcId="{3F4A3893-EF25-477C-BAD7-6877C2A50A7D}" destId="{AA575EC7-C2E2-4E7B-B1D0-12A52640AB10}" srcOrd="0" destOrd="0" presId="urn:microsoft.com/office/officeart/2005/8/layout/vList5"/>
    <dgm:cxn modelId="{67010B41-A44C-4EFB-AC3A-2AA3C199D116}" srcId="{EE7EA844-CCCA-4D65-A435-AA85F9471A82}" destId="{1B91259D-D83A-4000-9306-281C714395D1}" srcOrd="0" destOrd="0" parTransId="{6C4BDBE4-AD15-49CB-8F8C-CE4736C9CEE6}" sibTransId="{C430EF76-7AED-4813-9083-F1C34E12CB54}"/>
    <dgm:cxn modelId="{AB24BA8B-73B5-47E0-B954-24C5114EB22A}" srcId="{917EA6B4-DCEA-43B3-BB27-03A415CC5297}" destId="{EE7EA844-CCCA-4D65-A435-AA85F9471A82}" srcOrd="2" destOrd="0" parTransId="{3A1E01E5-4D8A-430F-95DB-F5F833A56BA5}" sibTransId="{E8411082-6B4E-43A9-8FCF-4776C6196277}"/>
    <dgm:cxn modelId="{8920DB41-938F-4139-9812-31A59D232F6D}" type="presParOf" srcId="{15C75E7A-6212-4FE6-B23E-948DB81FC742}" destId="{A9D5FFE4-C2A1-4CC4-865B-8A4EE6734F85}" srcOrd="0" destOrd="0" presId="urn:microsoft.com/office/officeart/2005/8/layout/vList5"/>
    <dgm:cxn modelId="{856F0718-4F2A-4167-AF66-917483D27B54}" type="presParOf" srcId="{A9D5FFE4-C2A1-4CC4-865B-8A4EE6734F85}" destId="{25C5E844-1886-4AA2-8343-ED4840938BB8}" srcOrd="0" destOrd="0" presId="urn:microsoft.com/office/officeart/2005/8/layout/vList5"/>
    <dgm:cxn modelId="{DA956267-A199-4D16-8648-E0686EF178A7}" type="presParOf" srcId="{A9D5FFE4-C2A1-4CC4-865B-8A4EE6734F85}" destId="{4A7B2175-0E20-4BEA-BB19-ECA9277014E8}" srcOrd="1" destOrd="0" presId="urn:microsoft.com/office/officeart/2005/8/layout/vList5"/>
    <dgm:cxn modelId="{46F16C29-5BC0-425D-8AE5-4FD8EBB8199B}" type="presParOf" srcId="{15C75E7A-6212-4FE6-B23E-948DB81FC742}" destId="{6FF0FF6F-8ABF-4297-866C-EEEE70A4BA64}" srcOrd="1" destOrd="0" presId="urn:microsoft.com/office/officeart/2005/8/layout/vList5"/>
    <dgm:cxn modelId="{ABDB18AA-864C-4EAB-9837-8BCFE04CD511}" type="presParOf" srcId="{15C75E7A-6212-4FE6-B23E-948DB81FC742}" destId="{A636FBEE-8556-4968-9390-E19C81C9B29A}" srcOrd="2" destOrd="0" presId="urn:microsoft.com/office/officeart/2005/8/layout/vList5"/>
    <dgm:cxn modelId="{F10918E0-B73B-4CD5-A287-FCA0852AEA29}" type="presParOf" srcId="{A636FBEE-8556-4968-9390-E19C81C9B29A}" destId="{8CEFA5BE-60CD-43C2-97CE-489E45398710}" srcOrd="0" destOrd="0" presId="urn:microsoft.com/office/officeart/2005/8/layout/vList5"/>
    <dgm:cxn modelId="{2BD23BC6-4D27-491F-B6EA-A72AAD18E542}" type="presParOf" srcId="{A636FBEE-8556-4968-9390-E19C81C9B29A}" destId="{48F0797D-7E24-4CE4-92D7-21CDEF3F78ED}" srcOrd="1" destOrd="0" presId="urn:microsoft.com/office/officeart/2005/8/layout/vList5"/>
    <dgm:cxn modelId="{4F8C2500-7A4B-4C41-BF0C-2CE218A4B2C8}" type="presParOf" srcId="{15C75E7A-6212-4FE6-B23E-948DB81FC742}" destId="{DFCEFA2A-E462-493D-AB04-012E9D1DD905}" srcOrd="3" destOrd="0" presId="urn:microsoft.com/office/officeart/2005/8/layout/vList5"/>
    <dgm:cxn modelId="{A75E345F-091A-42B2-A7C2-443B62198973}" type="presParOf" srcId="{15C75E7A-6212-4FE6-B23E-948DB81FC742}" destId="{3953F64C-7670-4105-88D8-03A48E77ED9D}" srcOrd="4" destOrd="0" presId="urn:microsoft.com/office/officeart/2005/8/layout/vList5"/>
    <dgm:cxn modelId="{E40539E9-8F36-4ECB-B51E-B89CCA878A88}" type="presParOf" srcId="{3953F64C-7670-4105-88D8-03A48E77ED9D}" destId="{BB8054B5-4483-4AD5-B9CB-85BB6473B3CD}" srcOrd="0" destOrd="0" presId="urn:microsoft.com/office/officeart/2005/8/layout/vList5"/>
    <dgm:cxn modelId="{059C10F1-95D6-47C8-82A6-90705CAF65B3}" type="presParOf" srcId="{3953F64C-7670-4105-88D8-03A48E77ED9D}" destId="{F050684F-D128-4CE3-A797-B4CFBF15556D}" srcOrd="1" destOrd="0" presId="urn:microsoft.com/office/officeart/2005/8/layout/vList5"/>
    <dgm:cxn modelId="{CB9246F1-571E-481D-9C89-2F8346FDEF9A}" type="presParOf" srcId="{15C75E7A-6212-4FE6-B23E-948DB81FC742}" destId="{F0D506E5-86B3-419E-85AF-E248708688D5}" srcOrd="5" destOrd="0" presId="urn:microsoft.com/office/officeart/2005/8/layout/vList5"/>
    <dgm:cxn modelId="{81AA47A7-162D-465B-8CA6-EB6F06A27308}" type="presParOf" srcId="{15C75E7A-6212-4FE6-B23E-948DB81FC742}" destId="{46C9D717-F5DA-4020-A226-409F92129804}" srcOrd="6" destOrd="0" presId="urn:microsoft.com/office/officeart/2005/8/layout/vList5"/>
    <dgm:cxn modelId="{358526BC-9A58-467A-B8C9-3A900ACCAF99}" type="presParOf" srcId="{46C9D717-F5DA-4020-A226-409F92129804}" destId="{AA575EC7-C2E2-4E7B-B1D0-12A52640AB10}" srcOrd="0" destOrd="0" presId="urn:microsoft.com/office/officeart/2005/8/layout/vList5"/>
    <dgm:cxn modelId="{14D5B724-83E6-403E-8668-DE5D4A0B395E}" type="presParOf" srcId="{46C9D717-F5DA-4020-A226-409F92129804}" destId="{AB6EEDCE-0E5F-4965-8585-F622B8E37C6B}" srcOrd="1" destOrd="0" presId="urn:microsoft.com/office/officeart/2005/8/layout/vList5"/>
    <dgm:cxn modelId="{54ED269D-1BDD-42DB-A411-27A0617A4C78}" type="presParOf" srcId="{15C75E7A-6212-4FE6-B23E-948DB81FC742}" destId="{A9B3F75A-D48B-4B35-BD28-44A65CF4CA6C}" srcOrd="7" destOrd="0" presId="urn:microsoft.com/office/officeart/2005/8/layout/vList5"/>
    <dgm:cxn modelId="{B5D25F1E-E342-4807-8CBE-078FCBEB3D53}" type="presParOf" srcId="{15C75E7A-6212-4FE6-B23E-948DB81FC742}" destId="{F7FC7140-3FFC-491A-ABC0-CB4D8D78088E}" srcOrd="8" destOrd="0" presId="urn:microsoft.com/office/officeart/2005/8/layout/vList5"/>
    <dgm:cxn modelId="{C0FBEC73-54C6-4967-A9E1-CE42E50D7FA4}" type="presParOf" srcId="{F7FC7140-3FFC-491A-ABC0-CB4D8D78088E}" destId="{64FB7780-3FE4-4BC9-96C2-716735355850}" srcOrd="0" destOrd="0" presId="urn:microsoft.com/office/officeart/2005/8/layout/vList5"/>
    <dgm:cxn modelId="{996ED4FE-3631-445C-A5A6-3A2D7AC0627D}" type="presParOf" srcId="{F7FC7140-3FFC-491A-ABC0-CB4D8D78088E}" destId="{6AEE07B2-F7B5-45CB-BD7F-5E1F6ED68AC5}"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463D19-7713-4552-BA7B-1B4083811649}">
      <dsp:nvSpPr>
        <dsp:cNvPr id="0" name=""/>
        <dsp:cNvSpPr/>
      </dsp:nvSpPr>
      <dsp:spPr>
        <a:xfrm>
          <a:off x="4114799" y="152392"/>
          <a:ext cx="3917900" cy="235074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4310" tIns="194310" rIns="194310" bIns="194310" numCol="1" spcCol="1270" anchor="ctr" anchorCtr="0">
          <a:noAutofit/>
        </a:bodyPr>
        <a:lstStyle/>
        <a:p>
          <a:pPr lvl="0" algn="ctr" defTabSz="2266950">
            <a:lnSpc>
              <a:spcPct val="90000"/>
            </a:lnSpc>
            <a:spcBef>
              <a:spcPct val="0"/>
            </a:spcBef>
            <a:spcAft>
              <a:spcPct val="35000"/>
            </a:spcAft>
          </a:pPr>
          <a:r>
            <a:rPr lang="en-US" sz="5100" kern="1200" dirty="0" smtClean="0"/>
            <a:t>What We Can’t Control</a:t>
          </a:r>
          <a:endParaRPr lang="en-US" sz="5100" kern="1200" dirty="0"/>
        </a:p>
      </dsp:txBody>
      <dsp:txXfrm>
        <a:off x="4114799" y="152392"/>
        <a:ext cx="3917900" cy="2350740"/>
      </dsp:txXfrm>
    </dsp:sp>
    <dsp:sp modelId="{425565C7-6492-4B4F-85E6-EAEFFA260BDE}">
      <dsp:nvSpPr>
        <dsp:cNvPr id="0" name=""/>
        <dsp:cNvSpPr/>
      </dsp:nvSpPr>
      <dsp:spPr>
        <a:xfrm>
          <a:off x="0" y="152392"/>
          <a:ext cx="3917900" cy="235074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4310" tIns="194310" rIns="194310" bIns="194310" numCol="1" spcCol="1270" anchor="ctr" anchorCtr="0">
          <a:noAutofit/>
        </a:bodyPr>
        <a:lstStyle/>
        <a:p>
          <a:pPr lvl="0" algn="ctr" defTabSz="2266950">
            <a:lnSpc>
              <a:spcPct val="90000"/>
            </a:lnSpc>
            <a:spcBef>
              <a:spcPct val="0"/>
            </a:spcBef>
            <a:spcAft>
              <a:spcPct val="35000"/>
            </a:spcAft>
          </a:pPr>
          <a:r>
            <a:rPr lang="en-US" sz="5100" kern="1200" dirty="0" smtClean="0"/>
            <a:t>What We CAN Control</a:t>
          </a:r>
          <a:endParaRPr lang="en-US" sz="5100" kern="1200" dirty="0"/>
        </a:p>
      </dsp:txBody>
      <dsp:txXfrm>
        <a:off x="0" y="152392"/>
        <a:ext cx="3917900" cy="2350740"/>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F1D8C4-1396-4058-89F6-647ABBF14B20}">
      <dsp:nvSpPr>
        <dsp:cNvPr id="0" name=""/>
        <dsp:cNvSpPr/>
      </dsp:nvSpPr>
      <dsp:spPr>
        <a:xfrm>
          <a:off x="0" y="133427"/>
          <a:ext cx="4520111" cy="4520111"/>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US" sz="1600" b="1" kern="1200" dirty="0" smtClean="0">
              <a:latin typeface="Arial"/>
              <a:ea typeface="+mn-ea"/>
              <a:cs typeface="+mn-cs"/>
            </a:rPr>
            <a:t>Value Added Report</a:t>
          </a:r>
          <a:endParaRPr lang="en-US" sz="1600" b="1" kern="1200" dirty="0">
            <a:latin typeface="Arial"/>
            <a:ea typeface="+mn-ea"/>
            <a:cs typeface="+mn-cs"/>
          </a:endParaRPr>
        </a:p>
      </dsp:txBody>
      <dsp:txXfrm>
        <a:off x="1628143" y="359433"/>
        <a:ext cx="1263823" cy="678016"/>
      </dsp:txXfrm>
    </dsp:sp>
    <dsp:sp modelId="{3836E413-BBB5-4E04-9278-C1703FC70C19}">
      <dsp:nvSpPr>
        <dsp:cNvPr id="0" name=""/>
        <dsp:cNvSpPr/>
      </dsp:nvSpPr>
      <dsp:spPr>
        <a:xfrm>
          <a:off x="374174" y="1037450"/>
          <a:ext cx="3771761" cy="3616088"/>
        </a:xfrm>
        <a:prstGeom prst="ellipse">
          <a:avLst/>
        </a:prstGeom>
        <a:solidFill>
          <a:schemeClr val="accent2">
            <a:hueOff val="1560506"/>
            <a:satOff val="-1946"/>
            <a:lumOff val="45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US" sz="1600" b="1" kern="1200" dirty="0" smtClean="0">
              <a:latin typeface="Arial"/>
              <a:ea typeface="+mn-ea"/>
              <a:cs typeface="+mn-cs"/>
            </a:rPr>
            <a:t>Diagnostic Report</a:t>
          </a:r>
          <a:endParaRPr lang="en-US" sz="1600" b="1" kern="1200" dirty="0">
            <a:latin typeface="Arial"/>
            <a:ea typeface="+mn-ea"/>
            <a:cs typeface="+mn-cs"/>
          </a:endParaRPr>
        </a:p>
      </dsp:txBody>
      <dsp:txXfrm>
        <a:off x="1600940" y="1254415"/>
        <a:ext cx="1318230" cy="650895"/>
      </dsp:txXfrm>
    </dsp:sp>
    <dsp:sp modelId="{7845B162-EE22-4A56-AC23-CBB5C0B0CDD9}">
      <dsp:nvSpPr>
        <dsp:cNvPr id="0" name=""/>
        <dsp:cNvSpPr/>
      </dsp:nvSpPr>
      <dsp:spPr>
        <a:xfrm>
          <a:off x="904022" y="1941472"/>
          <a:ext cx="2712066" cy="2712066"/>
        </a:xfrm>
        <a:prstGeom prst="ellipse">
          <a:avLst/>
        </a:prstGeom>
        <a:solidFill>
          <a:schemeClr val="accent2">
            <a:hueOff val="3121013"/>
            <a:satOff val="-3893"/>
            <a:lumOff val="91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US" sz="1600" b="1" kern="1200" dirty="0" smtClean="0">
              <a:latin typeface="Arial"/>
              <a:ea typeface="+mn-ea"/>
              <a:cs typeface="+mn-cs"/>
            </a:rPr>
            <a:t>Teacher Reports</a:t>
          </a:r>
          <a:endParaRPr lang="en-US" sz="1600" b="1" kern="1200" dirty="0">
            <a:latin typeface="Arial"/>
            <a:ea typeface="+mn-ea"/>
            <a:cs typeface="+mn-cs"/>
          </a:endParaRPr>
        </a:p>
      </dsp:txBody>
      <dsp:txXfrm>
        <a:off x="1628143" y="2144877"/>
        <a:ext cx="1263823" cy="610214"/>
      </dsp:txXfrm>
    </dsp:sp>
    <dsp:sp modelId="{6B7B0327-9516-4692-B632-C161F60863EF}">
      <dsp:nvSpPr>
        <dsp:cNvPr id="0" name=""/>
        <dsp:cNvSpPr/>
      </dsp:nvSpPr>
      <dsp:spPr>
        <a:xfrm>
          <a:off x="1288566" y="2845494"/>
          <a:ext cx="1942978" cy="1808044"/>
        </a:xfrm>
        <a:prstGeom prst="ellipse">
          <a:avLst/>
        </a:prstGeom>
        <a:solidFill>
          <a:schemeClr val="accent2">
            <a:hueOff val="4681519"/>
            <a:satOff val="-5839"/>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US" sz="1600" b="1" kern="1200" dirty="0" smtClean="0">
              <a:latin typeface="Arial"/>
              <a:ea typeface="+mn-ea"/>
              <a:cs typeface="+mn-cs"/>
            </a:rPr>
            <a:t>Student Projections</a:t>
          </a:r>
        </a:p>
      </dsp:txBody>
      <dsp:txXfrm>
        <a:off x="1573108" y="3297505"/>
        <a:ext cx="1373893" cy="904022"/>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85D9717-5BD1-467C-9386-80055B6C4716}">
      <dsp:nvSpPr>
        <dsp:cNvPr id="0" name=""/>
        <dsp:cNvSpPr/>
      </dsp:nvSpPr>
      <dsp:spPr>
        <a:xfrm rot="5400000">
          <a:off x="5201715" y="-1519430"/>
          <a:ext cx="999644" cy="4292203"/>
        </a:xfrm>
        <a:prstGeom prst="round2SameRect">
          <a:avLst/>
        </a:prstGeom>
        <a:solidFill>
          <a:schemeClr val="accent3">
            <a:tint val="40000"/>
            <a:alpha val="90000"/>
            <a:hueOff val="0"/>
            <a:satOff val="0"/>
            <a:lumOff val="0"/>
            <a:alphaOff val="0"/>
          </a:schemeClr>
        </a:solidFill>
        <a:ln w="9525" cap="flat" cmpd="sng" algn="ctr">
          <a:solidFill>
            <a:schemeClr val="accent3">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en-US" sz="1800" kern="1200" dirty="0" smtClean="0"/>
            <a:t>Thursday, 11/19/2015, 2:00-3:30 PM</a:t>
          </a:r>
          <a:endParaRPr lang="en-US" sz="1800" kern="1200" dirty="0"/>
        </a:p>
        <a:p>
          <a:pPr marL="171450" lvl="1" indent="-171450" algn="l" defTabSz="800100">
            <a:lnSpc>
              <a:spcPct val="90000"/>
            </a:lnSpc>
            <a:spcBef>
              <a:spcPct val="0"/>
            </a:spcBef>
            <a:spcAft>
              <a:spcPct val="15000"/>
            </a:spcAft>
            <a:buChar char="••"/>
          </a:pPr>
          <a:r>
            <a:rPr lang="en-US" sz="1800" kern="1200" dirty="0" smtClean="0"/>
            <a:t>Friday, 11/20/2015, 8:30-10:00 AM</a:t>
          </a:r>
          <a:endParaRPr lang="en-US" sz="1800" kern="1200" dirty="0"/>
        </a:p>
      </dsp:txBody>
      <dsp:txXfrm rot="-5400000">
        <a:off x="3555436" y="175648"/>
        <a:ext cx="4243404" cy="902046"/>
      </dsp:txXfrm>
    </dsp:sp>
    <dsp:sp modelId="{15B3D4FB-39FF-4582-8EF8-04E96B94F352}">
      <dsp:nvSpPr>
        <dsp:cNvPr id="0" name=""/>
        <dsp:cNvSpPr/>
      </dsp:nvSpPr>
      <dsp:spPr>
        <a:xfrm>
          <a:off x="960" y="1893"/>
          <a:ext cx="3554475" cy="1249555"/>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0010" tIns="40005" rIns="80010" bIns="40005" numCol="1" spcCol="1270" anchor="ctr" anchorCtr="0">
          <a:noAutofit/>
        </a:bodyPr>
        <a:lstStyle/>
        <a:p>
          <a:pPr lvl="0" algn="l" defTabSz="933450">
            <a:lnSpc>
              <a:spcPct val="90000"/>
            </a:lnSpc>
            <a:spcBef>
              <a:spcPct val="0"/>
            </a:spcBef>
            <a:spcAft>
              <a:spcPct val="35000"/>
            </a:spcAft>
          </a:pPr>
          <a:r>
            <a:rPr lang="en-US" sz="2100" kern="1200" dirty="0" smtClean="0"/>
            <a:t>Part 2: </a:t>
          </a:r>
          <a:r>
            <a:rPr lang="en-US" sz="2100" b="1" kern="1200" dirty="0" smtClean="0"/>
            <a:t>Identifying Students in Need of Interventions and Enrichments</a:t>
          </a:r>
          <a:endParaRPr lang="en-US" sz="2100" b="1" kern="1200" dirty="0"/>
        </a:p>
      </dsp:txBody>
      <dsp:txXfrm>
        <a:off x="61958" y="62891"/>
        <a:ext cx="3432479" cy="1127559"/>
      </dsp:txXfrm>
    </dsp:sp>
    <dsp:sp modelId="{4909885F-C6B8-4DF6-8BEE-C7B7A9040204}">
      <dsp:nvSpPr>
        <dsp:cNvPr id="0" name=""/>
        <dsp:cNvSpPr/>
      </dsp:nvSpPr>
      <dsp:spPr>
        <a:xfrm rot="5400000">
          <a:off x="5201715" y="-207397"/>
          <a:ext cx="999644" cy="4292203"/>
        </a:xfrm>
        <a:prstGeom prst="round2SameRect">
          <a:avLst/>
        </a:prstGeom>
        <a:solidFill>
          <a:schemeClr val="accent3">
            <a:tint val="40000"/>
            <a:alpha val="90000"/>
            <a:hueOff val="5358427"/>
            <a:satOff val="-6896"/>
            <a:lumOff val="-537"/>
            <a:alphaOff val="0"/>
          </a:schemeClr>
        </a:solidFill>
        <a:ln w="9525" cap="flat" cmpd="sng" algn="ctr">
          <a:solidFill>
            <a:schemeClr val="accent3">
              <a:tint val="40000"/>
              <a:alpha val="90000"/>
              <a:hueOff val="5358427"/>
              <a:satOff val="-6896"/>
              <a:lumOff val="-537"/>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en-US" sz="1800" kern="1200" dirty="0" smtClean="0"/>
            <a:t>Tuesday, 12/15/2015, 2:00-3:30 PM</a:t>
          </a:r>
          <a:endParaRPr lang="en-US" sz="1800" kern="1200" dirty="0"/>
        </a:p>
        <a:p>
          <a:pPr marL="171450" lvl="1" indent="-171450" algn="l" defTabSz="800100">
            <a:lnSpc>
              <a:spcPct val="90000"/>
            </a:lnSpc>
            <a:spcBef>
              <a:spcPct val="0"/>
            </a:spcBef>
            <a:spcAft>
              <a:spcPct val="15000"/>
            </a:spcAft>
            <a:buChar char="••"/>
          </a:pPr>
          <a:r>
            <a:rPr lang="en-US" sz="1800" kern="1200" dirty="0" smtClean="0"/>
            <a:t>Thursday, 12/17/2015, 8:30-10:00 AM</a:t>
          </a:r>
          <a:endParaRPr lang="en-US" sz="1800" kern="1200" dirty="0"/>
        </a:p>
      </dsp:txBody>
      <dsp:txXfrm rot="-5400000">
        <a:off x="3555436" y="1487681"/>
        <a:ext cx="4243404" cy="902046"/>
      </dsp:txXfrm>
    </dsp:sp>
    <dsp:sp modelId="{28330361-EAC3-4068-A371-38781EF5A5DD}">
      <dsp:nvSpPr>
        <dsp:cNvPr id="0" name=""/>
        <dsp:cNvSpPr/>
      </dsp:nvSpPr>
      <dsp:spPr>
        <a:xfrm>
          <a:off x="960" y="1313926"/>
          <a:ext cx="3554475" cy="1249555"/>
        </a:xfrm>
        <a:prstGeom prst="roundRect">
          <a:avLst/>
        </a:prstGeom>
        <a:gradFill rotWithShape="0">
          <a:gsLst>
            <a:gs pos="0">
              <a:schemeClr val="accent3">
                <a:hueOff val="5625132"/>
                <a:satOff val="-8440"/>
                <a:lumOff val="-1373"/>
                <a:alphaOff val="0"/>
                <a:shade val="51000"/>
                <a:satMod val="130000"/>
              </a:schemeClr>
            </a:gs>
            <a:gs pos="80000">
              <a:schemeClr val="accent3">
                <a:hueOff val="5625132"/>
                <a:satOff val="-8440"/>
                <a:lumOff val="-1373"/>
                <a:alphaOff val="0"/>
                <a:shade val="93000"/>
                <a:satMod val="130000"/>
              </a:schemeClr>
            </a:gs>
            <a:gs pos="100000">
              <a:schemeClr val="accent3">
                <a:hueOff val="5625132"/>
                <a:satOff val="-8440"/>
                <a:lumOff val="-1373"/>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0010" tIns="40005" rIns="80010" bIns="40005" numCol="1" spcCol="1270" anchor="ctr" anchorCtr="0">
          <a:noAutofit/>
        </a:bodyPr>
        <a:lstStyle/>
        <a:p>
          <a:pPr lvl="0" algn="l" defTabSz="933450">
            <a:lnSpc>
              <a:spcPct val="90000"/>
            </a:lnSpc>
            <a:spcBef>
              <a:spcPct val="0"/>
            </a:spcBef>
            <a:spcAft>
              <a:spcPct val="35000"/>
            </a:spcAft>
          </a:pPr>
          <a:r>
            <a:rPr lang="en-US" sz="2100" kern="1200" dirty="0" smtClean="0"/>
            <a:t>Part 3: </a:t>
          </a:r>
          <a:r>
            <a:rPr lang="en-US" sz="2100" b="1" kern="1200" dirty="0" smtClean="0"/>
            <a:t>Supporting Teachers with PVAAS Teacher Specific Reporting</a:t>
          </a:r>
          <a:endParaRPr lang="en-US" sz="2100" b="1" kern="1200" dirty="0"/>
        </a:p>
      </dsp:txBody>
      <dsp:txXfrm>
        <a:off x="61958" y="1374924"/>
        <a:ext cx="3432479" cy="1127559"/>
      </dsp:txXfrm>
    </dsp:sp>
    <dsp:sp modelId="{FC5EB3BE-D16C-4128-A5BB-D4B2C904E97D}">
      <dsp:nvSpPr>
        <dsp:cNvPr id="0" name=""/>
        <dsp:cNvSpPr/>
      </dsp:nvSpPr>
      <dsp:spPr>
        <a:xfrm rot="5400000">
          <a:off x="5201715" y="1104635"/>
          <a:ext cx="999644" cy="4292203"/>
        </a:xfrm>
        <a:prstGeom prst="round2SameRect">
          <a:avLst/>
        </a:prstGeom>
        <a:solidFill>
          <a:schemeClr val="accent3">
            <a:tint val="40000"/>
            <a:alpha val="90000"/>
            <a:hueOff val="10716854"/>
            <a:satOff val="-13793"/>
            <a:lumOff val="-1075"/>
            <a:alphaOff val="0"/>
          </a:schemeClr>
        </a:solidFill>
        <a:ln w="9525" cap="flat" cmpd="sng" algn="ctr">
          <a:solidFill>
            <a:schemeClr val="accent3">
              <a:tint val="40000"/>
              <a:alpha val="90000"/>
              <a:hueOff val="10716854"/>
              <a:satOff val="-13793"/>
              <a:lumOff val="-1075"/>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en-US" sz="1800" kern="1200" dirty="0" smtClean="0"/>
            <a:t>Tuesday, 1/26/2016, 2:00-3:30 PM</a:t>
          </a:r>
          <a:endParaRPr lang="en-US" sz="1800" kern="1200" dirty="0"/>
        </a:p>
        <a:p>
          <a:pPr marL="171450" lvl="1" indent="-171450" algn="l" defTabSz="800100">
            <a:lnSpc>
              <a:spcPct val="90000"/>
            </a:lnSpc>
            <a:spcBef>
              <a:spcPct val="0"/>
            </a:spcBef>
            <a:spcAft>
              <a:spcPct val="15000"/>
            </a:spcAft>
            <a:buChar char="••"/>
          </a:pPr>
          <a:r>
            <a:rPr lang="en-US" sz="1800" kern="1200" dirty="0" smtClean="0"/>
            <a:t>Thursday, 1/28/2016, 8:30-10:00 AM</a:t>
          </a:r>
          <a:endParaRPr lang="en-US" sz="1800" kern="1200" dirty="0"/>
        </a:p>
      </dsp:txBody>
      <dsp:txXfrm rot="-5400000">
        <a:off x="3555436" y="2799714"/>
        <a:ext cx="4243404" cy="902046"/>
      </dsp:txXfrm>
    </dsp:sp>
    <dsp:sp modelId="{A96819B2-FDD6-4D28-AD0B-C70E910B2529}">
      <dsp:nvSpPr>
        <dsp:cNvPr id="0" name=""/>
        <dsp:cNvSpPr/>
      </dsp:nvSpPr>
      <dsp:spPr>
        <a:xfrm>
          <a:off x="960" y="2625959"/>
          <a:ext cx="3554475" cy="1249555"/>
        </a:xfrm>
        <a:prstGeom prst="roundRect">
          <a:avLst/>
        </a:prstGeom>
        <a:gradFill rotWithShape="0">
          <a:gsLst>
            <a:gs pos="0">
              <a:schemeClr val="accent3">
                <a:hueOff val="11250264"/>
                <a:satOff val="-16880"/>
                <a:lumOff val="-2745"/>
                <a:alphaOff val="0"/>
                <a:shade val="51000"/>
                <a:satMod val="130000"/>
              </a:schemeClr>
            </a:gs>
            <a:gs pos="80000">
              <a:schemeClr val="accent3">
                <a:hueOff val="11250264"/>
                <a:satOff val="-16880"/>
                <a:lumOff val="-2745"/>
                <a:alphaOff val="0"/>
                <a:shade val="93000"/>
                <a:satMod val="130000"/>
              </a:schemeClr>
            </a:gs>
            <a:gs pos="100000">
              <a:schemeClr val="accent3">
                <a:hueOff val="11250264"/>
                <a:satOff val="-16880"/>
                <a:lumOff val="-2745"/>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0010" tIns="40005" rIns="80010" bIns="40005" numCol="1" spcCol="1270" anchor="ctr" anchorCtr="0">
          <a:noAutofit/>
        </a:bodyPr>
        <a:lstStyle/>
        <a:p>
          <a:pPr lvl="0" algn="l" defTabSz="933450">
            <a:lnSpc>
              <a:spcPct val="90000"/>
            </a:lnSpc>
            <a:spcBef>
              <a:spcPct val="0"/>
            </a:spcBef>
            <a:spcAft>
              <a:spcPct val="35000"/>
            </a:spcAft>
          </a:pPr>
          <a:r>
            <a:rPr lang="en-US" sz="2100" kern="1200" dirty="0" smtClean="0"/>
            <a:t>Part 4: </a:t>
          </a:r>
          <a:r>
            <a:rPr lang="en-US" sz="2100" b="1" kern="1200" dirty="0" smtClean="0"/>
            <a:t>Evaluating the Effectiveness of Interventions and Enrichments</a:t>
          </a:r>
          <a:endParaRPr lang="en-US" sz="2100" b="1" kern="1200" dirty="0"/>
        </a:p>
      </dsp:txBody>
      <dsp:txXfrm>
        <a:off x="61958" y="2686957"/>
        <a:ext cx="3432479" cy="112755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CECE7C-76FC-4F98-8A34-2A5BB342BBCB}">
      <dsp:nvSpPr>
        <dsp:cNvPr id="0" name=""/>
        <dsp:cNvSpPr/>
      </dsp:nvSpPr>
      <dsp:spPr>
        <a:xfrm>
          <a:off x="1904998" y="-304798"/>
          <a:ext cx="2204863" cy="3044365"/>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en-US" sz="1800" b="1" kern="1200" dirty="0" smtClean="0"/>
            <a:t>Curriculum</a:t>
          </a:r>
          <a:endParaRPr lang="en-US" sz="2600" b="1" kern="1200" dirty="0"/>
        </a:p>
      </dsp:txBody>
      <dsp:txXfrm>
        <a:off x="2159406" y="105019"/>
        <a:ext cx="1696048" cy="966000"/>
      </dsp:txXfrm>
    </dsp:sp>
    <dsp:sp modelId="{EF9E118B-5598-44E0-A8C1-CF625DBAA7E6}">
      <dsp:nvSpPr>
        <dsp:cNvPr id="0" name=""/>
        <dsp:cNvSpPr/>
      </dsp:nvSpPr>
      <dsp:spPr>
        <a:xfrm>
          <a:off x="2743205" y="990608"/>
          <a:ext cx="3280461" cy="2204863"/>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en-US" sz="1800" b="1" kern="1200" dirty="0" smtClean="0"/>
            <a:t>Instruction</a:t>
          </a:r>
          <a:endParaRPr lang="en-US" sz="1400" b="1" kern="1200" dirty="0"/>
        </a:p>
      </dsp:txBody>
      <dsp:txXfrm>
        <a:off x="4509608" y="1245015"/>
        <a:ext cx="1261716" cy="1696048"/>
      </dsp:txXfrm>
    </dsp:sp>
    <dsp:sp modelId="{15E87CD2-0F2E-4E42-A9C4-AE3CDAD456E9}">
      <dsp:nvSpPr>
        <dsp:cNvPr id="0" name=""/>
        <dsp:cNvSpPr/>
      </dsp:nvSpPr>
      <dsp:spPr>
        <a:xfrm>
          <a:off x="1904998" y="1523993"/>
          <a:ext cx="2204863" cy="3018744"/>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en-US" sz="1800" b="1" kern="1200" dirty="0" smtClean="0"/>
            <a:t>Assessment</a:t>
          </a:r>
          <a:endParaRPr lang="en-US" sz="1800" b="1" kern="1200" dirty="0"/>
        </a:p>
      </dsp:txBody>
      <dsp:txXfrm>
        <a:off x="2159406" y="3178497"/>
        <a:ext cx="1696048" cy="957870"/>
      </dsp:txXfrm>
    </dsp:sp>
    <dsp:sp modelId="{65FDE388-3890-48EA-85CE-BFDC33C08E07}">
      <dsp:nvSpPr>
        <dsp:cNvPr id="0" name=""/>
        <dsp:cNvSpPr/>
      </dsp:nvSpPr>
      <dsp:spPr>
        <a:xfrm>
          <a:off x="0" y="990608"/>
          <a:ext cx="3318562" cy="2204863"/>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en-US" sz="1800" b="1" kern="1200" dirty="0" smtClean="0"/>
            <a:t>Organization</a:t>
          </a:r>
          <a:endParaRPr lang="en-US" sz="1800" b="1" kern="1200" dirty="0"/>
        </a:p>
      </dsp:txBody>
      <dsp:txXfrm>
        <a:off x="255274" y="1245015"/>
        <a:ext cx="1276370" cy="169604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F1D8C4-1396-4058-89F6-647ABBF14B20}">
      <dsp:nvSpPr>
        <dsp:cNvPr id="0" name=""/>
        <dsp:cNvSpPr/>
      </dsp:nvSpPr>
      <dsp:spPr>
        <a:xfrm>
          <a:off x="0" y="133427"/>
          <a:ext cx="4520111" cy="4520111"/>
        </a:xfrm>
        <a:prstGeom prst="ellipse">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US" sz="1600" b="1" kern="1200" dirty="0" smtClean="0">
              <a:latin typeface="Arial"/>
              <a:ea typeface="+mn-ea"/>
              <a:cs typeface="+mn-cs"/>
            </a:rPr>
            <a:t>Value Added Report</a:t>
          </a:r>
          <a:endParaRPr lang="en-US" sz="1600" b="1" kern="1200" dirty="0">
            <a:latin typeface="Arial"/>
            <a:ea typeface="+mn-ea"/>
            <a:cs typeface="+mn-cs"/>
          </a:endParaRPr>
        </a:p>
      </dsp:txBody>
      <dsp:txXfrm>
        <a:off x="1628143" y="359433"/>
        <a:ext cx="1263823" cy="678016"/>
      </dsp:txXfrm>
    </dsp:sp>
    <dsp:sp modelId="{3836E413-BBB5-4E04-9278-C1703FC70C19}">
      <dsp:nvSpPr>
        <dsp:cNvPr id="0" name=""/>
        <dsp:cNvSpPr/>
      </dsp:nvSpPr>
      <dsp:spPr>
        <a:xfrm>
          <a:off x="374174" y="1037450"/>
          <a:ext cx="3771761" cy="3616088"/>
        </a:xfrm>
        <a:prstGeom prst="ellipse">
          <a:avLst/>
        </a:prstGeom>
        <a:gradFill rotWithShape="0">
          <a:gsLst>
            <a:gs pos="0">
              <a:schemeClr val="accent2">
                <a:hueOff val="1560506"/>
                <a:satOff val="-1946"/>
                <a:lumOff val="458"/>
                <a:alphaOff val="0"/>
                <a:shade val="51000"/>
                <a:satMod val="130000"/>
              </a:schemeClr>
            </a:gs>
            <a:gs pos="80000">
              <a:schemeClr val="accent2">
                <a:hueOff val="1560506"/>
                <a:satOff val="-1946"/>
                <a:lumOff val="458"/>
                <a:alphaOff val="0"/>
                <a:shade val="93000"/>
                <a:satMod val="130000"/>
              </a:schemeClr>
            </a:gs>
            <a:gs pos="100000">
              <a:schemeClr val="accent2">
                <a:hueOff val="1560506"/>
                <a:satOff val="-1946"/>
                <a:lumOff val="45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US" sz="1600" b="1" kern="1200" dirty="0" smtClean="0">
              <a:latin typeface="Arial"/>
              <a:ea typeface="+mn-ea"/>
              <a:cs typeface="+mn-cs"/>
            </a:rPr>
            <a:t>Diagnostic Report</a:t>
          </a:r>
          <a:endParaRPr lang="en-US" sz="1600" b="1" kern="1200" dirty="0">
            <a:latin typeface="Arial"/>
            <a:ea typeface="+mn-ea"/>
            <a:cs typeface="+mn-cs"/>
          </a:endParaRPr>
        </a:p>
      </dsp:txBody>
      <dsp:txXfrm>
        <a:off x="1600940" y="1254415"/>
        <a:ext cx="1318230" cy="650895"/>
      </dsp:txXfrm>
    </dsp:sp>
    <dsp:sp modelId="{7845B162-EE22-4A56-AC23-CBB5C0B0CDD9}">
      <dsp:nvSpPr>
        <dsp:cNvPr id="0" name=""/>
        <dsp:cNvSpPr/>
      </dsp:nvSpPr>
      <dsp:spPr>
        <a:xfrm>
          <a:off x="904022" y="1941472"/>
          <a:ext cx="2712066" cy="2712066"/>
        </a:xfrm>
        <a:prstGeom prst="ellipse">
          <a:avLst/>
        </a:prstGeom>
        <a:gradFill rotWithShape="0">
          <a:gsLst>
            <a:gs pos="0">
              <a:schemeClr val="accent2">
                <a:hueOff val="3121013"/>
                <a:satOff val="-3893"/>
                <a:lumOff val="915"/>
                <a:alphaOff val="0"/>
                <a:shade val="51000"/>
                <a:satMod val="130000"/>
              </a:schemeClr>
            </a:gs>
            <a:gs pos="80000">
              <a:schemeClr val="accent2">
                <a:hueOff val="3121013"/>
                <a:satOff val="-3893"/>
                <a:lumOff val="915"/>
                <a:alphaOff val="0"/>
                <a:shade val="93000"/>
                <a:satMod val="130000"/>
              </a:schemeClr>
            </a:gs>
            <a:gs pos="100000">
              <a:schemeClr val="accent2">
                <a:hueOff val="3121013"/>
                <a:satOff val="-3893"/>
                <a:lumOff val="915"/>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US" sz="1600" b="1" kern="1200" dirty="0" smtClean="0">
              <a:latin typeface="Arial"/>
              <a:ea typeface="+mn-ea"/>
              <a:cs typeface="+mn-cs"/>
            </a:rPr>
            <a:t>Teacher Reports</a:t>
          </a:r>
          <a:endParaRPr lang="en-US" sz="1600" b="1" kern="1200" dirty="0">
            <a:latin typeface="Arial"/>
            <a:ea typeface="+mn-ea"/>
            <a:cs typeface="+mn-cs"/>
          </a:endParaRPr>
        </a:p>
      </dsp:txBody>
      <dsp:txXfrm>
        <a:off x="1628143" y="2144877"/>
        <a:ext cx="1263823" cy="610214"/>
      </dsp:txXfrm>
    </dsp:sp>
    <dsp:sp modelId="{6B7B0327-9516-4692-B632-C161F60863EF}">
      <dsp:nvSpPr>
        <dsp:cNvPr id="0" name=""/>
        <dsp:cNvSpPr/>
      </dsp:nvSpPr>
      <dsp:spPr>
        <a:xfrm>
          <a:off x="1288566" y="2845494"/>
          <a:ext cx="1942978" cy="1808044"/>
        </a:xfrm>
        <a:prstGeom prst="ellipse">
          <a:avLst/>
        </a:prstGeom>
        <a:gradFill rotWithShape="0">
          <a:gsLst>
            <a:gs pos="0">
              <a:schemeClr val="accent2">
                <a:hueOff val="4681519"/>
                <a:satOff val="-5839"/>
                <a:lumOff val="1373"/>
                <a:alphaOff val="0"/>
                <a:shade val="51000"/>
                <a:satMod val="130000"/>
              </a:schemeClr>
            </a:gs>
            <a:gs pos="80000">
              <a:schemeClr val="accent2">
                <a:hueOff val="4681519"/>
                <a:satOff val="-5839"/>
                <a:lumOff val="1373"/>
                <a:alphaOff val="0"/>
                <a:shade val="93000"/>
                <a:satMod val="130000"/>
              </a:schemeClr>
            </a:gs>
            <a:gs pos="100000">
              <a:schemeClr val="accent2">
                <a:hueOff val="4681519"/>
                <a:satOff val="-5839"/>
                <a:lumOff val="1373"/>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US" sz="1600" b="1" kern="1200" dirty="0" smtClean="0">
              <a:latin typeface="Arial"/>
              <a:ea typeface="+mn-ea"/>
              <a:cs typeface="+mn-cs"/>
            </a:rPr>
            <a:t>Student Projections</a:t>
          </a:r>
        </a:p>
      </dsp:txBody>
      <dsp:txXfrm>
        <a:off x="1573108" y="3297505"/>
        <a:ext cx="1373893" cy="90402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F1D8C4-1396-4058-89F6-647ABBF14B20}">
      <dsp:nvSpPr>
        <dsp:cNvPr id="0" name=""/>
        <dsp:cNvSpPr/>
      </dsp:nvSpPr>
      <dsp:spPr>
        <a:xfrm>
          <a:off x="0" y="133427"/>
          <a:ext cx="4520111" cy="4520111"/>
        </a:xfrm>
        <a:prstGeom prst="ellipse">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US" sz="1600" b="1" kern="1200" dirty="0" smtClean="0">
              <a:latin typeface="Arial"/>
              <a:ea typeface="+mn-ea"/>
              <a:cs typeface="+mn-cs"/>
            </a:rPr>
            <a:t>Value Added Report</a:t>
          </a:r>
          <a:endParaRPr lang="en-US" sz="1600" b="1" kern="1200" dirty="0">
            <a:latin typeface="Arial"/>
            <a:ea typeface="+mn-ea"/>
            <a:cs typeface="+mn-cs"/>
          </a:endParaRPr>
        </a:p>
      </dsp:txBody>
      <dsp:txXfrm>
        <a:off x="1628143" y="359433"/>
        <a:ext cx="1263823" cy="678016"/>
      </dsp:txXfrm>
    </dsp:sp>
    <dsp:sp modelId="{3836E413-BBB5-4E04-9278-C1703FC70C19}">
      <dsp:nvSpPr>
        <dsp:cNvPr id="0" name=""/>
        <dsp:cNvSpPr/>
      </dsp:nvSpPr>
      <dsp:spPr>
        <a:xfrm>
          <a:off x="374174" y="1037450"/>
          <a:ext cx="3771761" cy="3616088"/>
        </a:xfrm>
        <a:prstGeom prst="ellipse">
          <a:avLst/>
        </a:prstGeom>
        <a:gradFill rotWithShape="0">
          <a:gsLst>
            <a:gs pos="0">
              <a:schemeClr val="accent2">
                <a:hueOff val="1560506"/>
                <a:satOff val="-1946"/>
                <a:lumOff val="458"/>
                <a:alphaOff val="0"/>
                <a:shade val="51000"/>
                <a:satMod val="130000"/>
              </a:schemeClr>
            </a:gs>
            <a:gs pos="80000">
              <a:schemeClr val="accent2">
                <a:hueOff val="1560506"/>
                <a:satOff val="-1946"/>
                <a:lumOff val="458"/>
                <a:alphaOff val="0"/>
                <a:shade val="93000"/>
                <a:satMod val="130000"/>
              </a:schemeClr>
            </a:gs>
            <a:gs pos="100000">
              <a:schemeClr val="accent2">
                <a:hueOff val="1560506"/>
                <a:satOff val="-1946"/>
                <a:lumOff val="45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US" sz="1600" b="1" kern="1200" dirty="0" smtClean="0">
              <a:latin typeface="Arial"/>
              <a:ea typeface="+mn-ea"/>
              <a:cs typeface="+mn-cs"/>
            </a:rPr>
            <a:t>Diagnostic Report</a:t>
          </a:r>
          <a:endParaRPr lang="en-US" sz="1600" b="1" kern="1200" dirty="0">
            <a:latin typeface="Arial"/>
            <a:ea typeface="+mn-ea"/>
            <a:cs typeface="+mn-cs"/>
          </a:endParaRPr>
        </a:p>
      </dsp:txBody>
      <dsp:txXfrm>
        <a:off x="1600940" y="1254415"/>
        <a:ext cx="1318230" cy="650895"/>
      </dsp:txXfrm>
    </dsp:sp>
    <dsp:sp modelId="{7845B162-EE22-4A56-AC23-CBB5C0B0CDD9}">
      <dsp:nvSpPr>
        <dsp:cNvPr id="0" name=""/>
        <dsp:cNvSpPr/>
      </dsp:nvSpPr>
      <dsp:spPr>
        <a:xfrm>
          <a:off x="904022" y="1941472"/>
          <a:ext cx="2712066" cy="2712066"/>
        </a:xfrm>
        <a:prstGeom prst="ellipse">
          <a:avLst/>
        </a:prstGeom>
        <a:gradFill rotWithShape="0">
          <a:gsLst>
            <a:gs pos="0">
              <a:schemeClr val="accent2">
                <a:hueOff val="3121013"/>
                <a:satOff val="-3893"/>
                <a:lumOff val="915"/>
                <a:alphaOff val="0"/>
                <a:shade val="51000"/>
                <a:satMod val="130000"/>
              </a:schemeClr>
            </a:gs>
            <a:gs pos="80000">
              <a:schemeClr val="accent2">
                <a:hueOff val="3121013"/>
                <a:satOff val="-3893"/>
                <a:lumOff val="915"/>
                <a:alphaOff val="0"/>
                <a:shade val="93000"/>
                <a:satMod val="130000"/>
              </a:schemeClr>
            </a:gs>
            <a:gs pos="100000">
              <a:schemeClr val="accent2">
                <a:hueOff val="3121013"/>
                <a:satOff val="-3893"/>
                <a:lumOff val="915"/>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US" sz="1600" b="1" kern="1200" dirty="0" smtClean="0">
              <a:latin typeface="Arial"/>
              <a:ea typeface="+mn-ea"/>
              <a:cs typeface="+mn-cs"/>
            </a:rPr>
            <a:t>Teacher Reports</a:t>
          </a:r>
          <a:endParaRPr lang="en-US" sz="1600" b="1" kern="1200" dirty="0">
            <a:latin typeface="Arial"/>
            <a:ea typeface="+mn-ea"/>
            <a:cs typeface="+mn-cs"/>
          </a:endParaRPr>
        </a:p>
      </dsp:txBody>
      <dsp:txXfrm>
        <a:off x="1628143" y="2144877"/>
        <a:ext cx="1263823" cy="610214"/>
      </dsp:txXfrm>
    </dsp:sp>
    <dsp:sp modelId="{6B7B0327-9516-4692-B632-C161F60863EF}">
      <dsp:nvSpPr>
        <dsp:cNvPr id="0" name=""/>
        <dsp:cNvSpPr/>
      </dsp:nvSpPr>
      <dsp:spPr>
        <a:xfrm>
          <a:off x="1288566" y="2845494"/>
          <a:ext cx="1942978" cy="1808044"/>
        </a:xfrm>
        <a:prstGeom prst="ellipse">
          <a:avLst/>
        </a:prstGeom>
        <a:gradFill rotWithShape="0">
          <a:gsLst>
            <a:gs pos="0">
              <a:schemeClr val="accent2">
                <a:hueOff val="4681519"/>
                <a:satOff val="-5839"/>
                <a:lumOff val="1373"/>
                <a:alphaOff val="0"/>
                <a:shade val="51000"/>
                <a:satMod val="130000"/>
              </a:schemeClr>
            </a:gs>
            <a:gs pos="80000">
              <a:schemeClr val="accent2">
                <a:hueOff val="4681519"/>
                <a:satOff val="-5839"/>
                <a:lumOff val="1373"/>
                <a:alphaOff val="0"/>
                <a:shade val="93000"/>
                <a:satMod val="130000"/>
              </a:schemeClr>
            </a:gs>
            <a:gs pos="100000">
              <a:schemeClr val="accent2">
                <a:hueOff val="4681519"/>
                <a:satOff val="-5839"/>
                <a:lumOff val="1373"/>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US" sz="1600" b="1" kern="1200" dirty="0" smtClean="0">
              <a:latin typeface="Arial"/>
              <a:ea typeface="+mn-ea"/>
              <a:cs typeface="+mn-cs"/>
            </a:rPr>
            <a:t>Student Projections</a:t>
          </a:r>
        </a:p>
      </dsp:txBody>
      <dsp:txXfrm>
        <a:off x="1573108" y="3297505"/>
        <a:ext cx="1373893" cy="90402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F1D8C4-1396-4058-89F6-647ABBF14B20}">
      <dsp:nvSpPr>
        <dsp:cNvPr id="0" name=""/>
        <dsp:cNvSpPr/>
      </dsp:nvSpPr>
      <dsp:spPr>
        <a:xfrm>
          <a:off x="0" y="133427"/>
          <a:ext cx="4520111" cy="4520111"/>
        </a:xfrm>
        <a:prstGeom prst="ellipse">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US" sz="1600" b="1" kern="1200" dirty="0" smtClean="0">
              <a:latin typeface="Arial"/>
              <a:ea typeface="+mn-ea"/>
              <a:cs typeface="+mn-cs"/>
            </a:rPr>
            <a:t>Value Added Report</a:t>
          </a:r>
          <a:endParaRPr lang="en-US" sz="1600" b="1" kern="1200" dirty="0">
            <a:latin typeface="Arial"/>
            <a:ea typeface="+mn-ea"/>
            <a:cs typeface="+mn-cs"/>
          </a:endParaRPr>
        </a:p>
      </dsp:txBody>
      <dsp:txXfrm>
        <a:off x="1628143" y="359433"/>
        <a:ext cx="1263823" cy="678016"/>
      </dsp:txXfrm>
    </dsp:sp>
    <dsp:sp modelId="{3836E413-BBB5-4E04-9278-C1703FC70C19}">
      <dsp:nvSpPr>
        <dsp:cNvPr id="0" name=""/>
        <dsp:cNvSpPr/>
      </dsp:nvSpPr>
      <dsp:spPr>
        <a:xfrm>
          <a:off x="374174" y="1037450"/>
          <a:ext cx="3771761" cy="3616088"/>
        </a:xfrm>
        <a:prstGeom prst="ellipse">
          <a:avLst/>
        </a:prstGeom>
        <a:gradFill rotWithShape="0">
          <a:gsLst>
            <a:gs pos="0">
              <a:schemeClr val="accent2">
                <a:hueOff val="1560506"/>
                <a:satOff val="-1946"/>
                <a:lumOff val="458"/>
                <a:alphaOff val="0"/>
                <a:shade val="51000"/>
                <a:satMod val="130000"/>
              </a:schemeClr>
            </a:gs>
            <a:gs pos="80000">
              <a:schemeClr val="accent2">
                <a:hueOff val="1560506"/>
                <a:satOff val="-1946"/>
                <a:lumOff val="458"/>
                <a:alphaOff val="0"/>
                <a:shade val="93000"/>
                <a:satMod val="130000"/>
              </a:schemeClr>
            </a:gs>
            <a:gs pos="100000">
              <a:schemeClr val="accent2">
                <a:hueOff val="1560506"/>
                <a:satOff val="-1946"/>
                <a:lumOff val="45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US" sz="1600" b="1" kern="1200" dirty="0" smtClean="0">
              <a:latin typeface="Arial"/>
              <a:ea typeface="+mn-ea"/>
              <a:cs typeface="+mn-cs"/>
            </a:rPr>
            <a:t>Diagnostic Report</a:t>
          </a:r>
          <a:endParaRPr lang="en-US" sz="1600" b="1" kern="1200" dirty="0">
            <a:latin typeface="Arial"/>
            <a:ea typeface="+mn-ea"/>
            <a:cs typeface="+mn-cs"/>
          </a:endParaRPr>
        </a:p>
      </dsp:txBody>
      <dsp:txXfrm>
        <a:off x="1600940" y="1254415"/>
        <a:ext cx="1318230" cy="650895"/>
      </dsp:txXfrm>
    </dsp:sp>
    <dsp:sp modelId="{7845B162-EE22-4A56-AC23-CBB5C0B0CDD9}">
      <dsp:nvSpPr>
        <dsp:cNvPr id="0" name=""/>
        <dsp:cNvSpPr/>
      </dsp:nvSpPr>
      <dsp:spPr>
        <a:xfrm>
          <a:off x="904022" y="1941472"/>
          <a:ext cx="2712066" cy="2712066"/>
        </a:xfrm>
        <a:prstGeom prst="ellipse">
          <a:avLst/>
        </a:prstGeom>
        <a:gradFill rotWithShape="0">
          <a:gsLst>
            <a:gs pos="0">
              <a:schemeClr val="accent2">
                <a:hueOff val="3121013"/>
                <a:satOff val="-3893"/>
                <a:lumOff val="915"/>
                <a:alphaOff val="0"/>
                <a:shade val="51000"/>
                <a:satMod val="130000"/>
              </a:schemeClr>
            </a:gs>
            <a:gs pos="80000">
              <a:schemeClr val="accent2">
                <a:hueOff val="3121013"/>
                <a:satOff val="-3893"/>
                <a:lumOff val="915"/>
                <a:alphaOff val="0"/>
                <a:shade val="93000"/>
                <a:satMod val="130000"/>
              </a:schemeClr>
            </a:gs>
            <a:gs pos="100000">
              <a:schemeClr val="accent2">
                <a:hueOff val="3121013"/>
                <a:satOff val="-3893"/>
                <a:lumOff val="915"/>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US" sz="1600" b="1" kern="1200" dirty="0" smtClean="0">
              <a:latin typeface="Arial"/>
              <a:ea typeface="+mn-ea"/>
              <a:cs typeface="+mn-cs"/>
            </a:rPr>
            <a:t>Teacher Reports</a:t>
          </a:r>
          <a:endParaRPr lang="en-US" sz="1600" b="1" kern="1200" dirty="0">
            <a:latin typeface="Arial"/>
            <a:ea typeface="+mn-ea"/>
            <a:cs typeface="+mn-cs"/>
          </a:endParaRPr>
        </a:p>
      </dsp:txBody>
      <dsp:txXfrm>
        <a:off x="1628143" y="2144877"/>
        <a:ext cx="1263823" cy="610214"/>
      </dsp:txXfrm>
    </dsp:sp>
    <dsp:sp modelId="{6B7B0327-9516-4692-B632-C161F60863EF}">
      <dsp:nvSpPr>
        <dsp:cNvPr id="0" name=""/>
        <dsp:cNvSpPr/>
      </dsp:nvSpPr>
      <dsp:spPr>
        <a:xfrm>
          <a:off x="1288566" y="2845494"/>
          <a:ext cx="1942978" cy="1808044"/>
        </a:xfrm>
        <a:prstGeom prst="ellipse">
          <a:avLst/>
        </a:prstGeom>
        <a:gradFill rotWithShape="0">
          <a:gsLst>
            <a:gs pos="0">
              <a:schemeClr val="accent2">
                <a:hueOff val="4681519"/>
                <a:satOff val="-5839"/>
                <a:lumOff val="1373"/>
                <a:alphaOff val="0"/>
                <a:shade val="51000"/>
                <a:satMod val="130000"/>
              </a:schemeClr>
            </a:gs>
            <a:gs pos="80000">
              <a:schemeClr val="accent2">
                <a:hueOff val="4681519"/>
                <a:satOff val="-5839"/>
                <a:lumOff val="1373"/>
                <a:alphaOff val="0"/>
                <a:shade val="93000"/>
                <a:satMod val="130000"/>
              </a:schemeClr>
            </a:gs>
            <a:gs pos="100000">
              <a:schemeClr val="accent2">
                <a:hueOff val="4681519"/>
                <a:satOff val="-5839"/>
                <a:lumOff val="1373"/>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US" sz="1600" b="1" kern="1200" dirty="0" smtClean="0">
              <a:latin typeface="Arial"/>
              <a:ea typeface="+mn-ea"/>
              <a:cs typeface="+mn-cs"/>
            </a:rPr>
            <a:t>Student Projections</a:t>
          </a:r>
        </a:p>
      </dsp:txBody>
      <dsp:txXfrm>
        <a:off x="1573108" y="3297505"/>
        <a:ext cx="1373893" cy="90402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0074AD2-BD64-4FF9-8861-FAB0647A6594}">
      <dsp:nvSpPr>
        <dsp:cNvPr id="0" name=""/>
        <dsp:cNvSpPr/>
      </dsp:nvSpPr>
      <dsp:spPr>
        <a:xfrm>
          <a:off x="4889" y="0"/>
          <a:ext cx="2922537" cy="381000"/>
        </a:xfrm>
        <a:prstGeom prst="chevron">
          <a:avLst/>
        </a:prstGeom>
        <a:solidFill>
          <a:srgbClr val="B3A2C7"/>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lvl="0" algn="ctr" defTabSz="622300">
            <a:lnSpc>
              <a:spcPct val="90000"/>
            </a:lnSpc>
            <a:spcBef>
              <a:spcPct val="0"/>
            </a:spcBef>
            <a:spcAft>
              <a:spcPct val="35000"/>
            </a:spcAft>
          </a:pPr>
          <a:r>
            <a:rPr lang="en-US" sz="1400" b="0" kern="1200" dirty="0" smtClean="0">
              <a:solidFill>
                <a:schemeClr val="tx1"/>
              </a:solidFill>
            </a:rPr>
            <a:t>Before the Conversation</a:t>
          </a:r>
          <a:endParaRPr lang="en-US" sz="1400" b="0" kern="1200" dirty="0">
            <a:solidFill>
              <a:schemeClr val="tx1"/>
            </a:solidFill>
          </a:endParaRPr>
        </a:p>
      </dsp:txBody>
      <dsp:txXfrm>
        <a:off x="195389" y="0"/>
        <a:ext cx="2541537" cy="381000"/>
      </dsp:txXfrm>
    </dsp:sp>
    <dsp:sp modelId="{8296D864-2889-4728-A560-BA19B763FD60}">
      <dsp:nvSpPr>
        <dsp:cNvPr id="0" name=""/>
        <dsp:cNvSpPr/>
      </dsp:nvSpPr>
      <dsp:spPr>
        <a:xfrm>
          <a:off x="2635173" y="0"/>
          <a:ext cx="2922537" cy="381000"/>
        </a:xfrm>
        <a:prstGeom prst="chevron">
          <a:avLst/>
        </a:prstGeom>
        <a:solidFill>
          <a:schemeClr val="bg1">
            <a:lumMod val="9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lvl="0" algn="ctr" defTabSz="622300">
            <a:lnSpc>
              <a:spcPct val="90000"/>
            </a:lnSpc>
            <a:spcBef>
              <a:spcPct val="0"/>
            </a:spcBef>
            <a:spcAft>
              <a:spcPct val="35000"/>
            </a:spcAft>
          </a:pPr>
          <a:r>
            <a:rPr lang="en-US" sz="1400" b="0" kern="1200" dirty="0" smtClean="0">
              <a:solidFill>
                <a:schemeClr val="tx1"/>
              </a:solidFill>
            </a:rPr>
            <a:t>Having the Conversation</a:t>
          </a:r>
          <a:endParaRPr lang="en-US" sz="1400" b="0" kern="1200" dirty="0">
            <a:solidFill>
              <a:schemeClr val="tx1"/>
            </a:solidFill>
          </a:endParaRPr>
        </a:p>
      </dsp:txBody>
      <dsp:txXfrm>
        <a:off x="2825673" y="0"/>
        <a:ext cx="2541537" cy="38100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F1D8C4-1396-4058-89F6-647ABBF14B20}">
      <dsp:nvSpPr>
        <dsp:cNvPr id="0" name=""/>
        <dsp:cNvSpPr/>
      </dsp:nvSpPr>
      <dsp:spPr>
        <a:xfrm>
          <a:off x="0" y="133427"/>
          <a:ext cx="4520111" cy="4520111"/>
        </a:xfrm>
        <a:prstGeom prst="ellipse">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US" sz="1600" b="1" kern="1200" dirty="0" smtClean="0">
              <a:latin typeface="Arial"/>
              <a:ea typeface="+mn-ea"/>
              <a:cs typeface="+mn-cs"/>
            </a:rPr>
            <a:t>Value Added Report</a:t>
          </a:r>
          <a:endParaRPr lang="en-US" sz="1600" b="1" kern="1200" dirty="0">
            <a:latin typeface="Arial"/>
            <a:ea typeface="+mn-ea"/>
            <a:cs typeface="+mn-cs"/>
          </a:endParaRPr>
        </a:p>
      </dsp:txBody>
      <dsp:txXfrm>
        <a:off x="1628143" y="359433"/>
        <a:ext cx="1263823" cy="678016"/>
      </dsp:txXfrm>
    </dsp:sp>
    <dsp:sp modelId="{3836E413-BBB5-4E04-9278-C1703FC70C19}">
      <dsp:nvSpPr>
        <dsp:cNvPr id="0" name=""/>
        <dsp:cNvSpPr/>
      </dsp:nvSpPr>
      <dsp:spPr>
        <a:xfrm>
          <a:off x="374174" y="1037450"/>
          <a:ext cx="3771761" cy="3616088"/>
        </a:xfrm>
        <a:prstGeom prst="ellipse">
          <a:avLst/>
        </a:prstGeom>
        <a:gradFill rotWithShape="0">
          <a:gsLst>
            <a:gs pos="0">
              <a:schemeClr val="accent2">
                <a:hueOff val="1560506"/>
                <a:satOff val="-1946"/>
                <a:lumOff val="458"/>
                <a:alphaOff val="0"/>
                <a:shade val="51000"/>
                <a:satMod val="130000"/>
              </a:schemeClr>
            </a:gs>
            <a:gs pos="80000">
              <a:schemeClr val="accent2">
                <a:hueOff val="1560506"/>
                <a:satOff val="-1946"/>
                <a:lumOff val="458"/>
                <a:alphaOff val="0"/>
                <a:shade val="93000"/>
                <a:satMod val="130000"/>
              </a:schemeClr>
            </a:gs>
            <a:gs pos="100000">
              <a:schemeClr val="accent2">
                <a:hueOff val="1560506"/>
                <a:satOff val="-1946"/>
                <a:lumOff val="45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US" sz="1600" b="1" kern="1200" dirty="0" smtClean="0">
              <a:latin typeface="Arial"/>
              <a:ea typeface="+mn-ea"/>
              <a:cs typeface="+mn-cs"/>
            </a:rPr>
            <a:t>Diagnostic Report</a:t>
          </a:r>
          <a:endParaRPr lang="en-US" sz="1600" b="1" kern="1200" dirty="0">
            <a:latin typeface="Arial"/>
            <a:ea typeface="+mn-ea"/>
            <a:cs typeface="+mn-cs"/>
          </a:endParaRPr>
        </a:p>
      </dsp:txBody>
      <dsp:txXfrm>
        <a:off x="1600940" y="1254415"/>
        <a:ext cx="1318230" cy="650895"/>
      </dsp:txXfrm>
    </dsp:sp>
    <dsp:sp modelId="{7845B162-EE22-4A56-AC23-CBB5C0B0CDD9}">
      <dsp:nvSpPr>
        <dsp:cNvPr id="0" name=""/>
        <dsp:cNvSpPr/>
      </dsp:nvSpPr>
      <dsp:spPr>
        <a:xfrm>
          <a:off x="904022" y="1941472"/>
          <a:ext cx="2712066" cy="2712066"/>
        </a:xfrm>
        <a:prstGeom prst="ellipse">
          <a:avLst/>
        </a:prstGeom>
        <a:gradFill rotWithShape="0">
          <a:gsLst>
            <a:gs pos="0">
              <a:schemeClr val="accent2">
                <a:hueOff val="3121013"/>
                <a:satOff val="-3893"/>
                <a:lumOff val="915"/>
                <a:alphaOff val="0"/>
                <a:shade val="51000"/>
                <a:satMod val="130000"/>
              </a:schemeClr>
            </a:gs>
            <a:gs pos="80000">
              <a:schemeClr val="accent2">
                <a:hueOff val="3121013"/>
                <a:satOff val="-3893"/>
                <a:lumOff val="915"/>
                <a:alphaOff val="0"/>
                <a:shade val="93000"/>
                <a:satMod val="130000"/>
              </a:schemeClr>
            </a:gs>
            <a:gs pos="100000">
              <a:schemeClr val="accent2">
                <a:hueOff val="3121013"/>
                <a:satOff val="-3893"/>
                <a:lumOff val="915"/>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US" sz="1600" b="1" kern="1200" dirty="0" smtClean="0">
              <a:latin typeface="Arial"/>
              <a:ea typeface="+mn-ea"/>
              <a:cs typeface="+mn-cs"/>
            </a:rPr>
            <a:t>Teacher Reports</a:t>
          </a:r>
          <a:endParaRPr lang="en-US" sz="1600" b="1" kern="1200" dirty="0">
            <a:latin typeface="Arial"/>
            <a:ea typeface="+mn-ea"/>
            <a:cs typeface="+mn-cs"/>
          </a:endParaRPr>
        </a:p>
      </dsp:txBody>
      <dsp:txXfrm>
        <a:off x="1628143" y="2144877"/>
        <a:ext cx="1263823" cy="610214"/>
      </dsp:txXfrm>
    </dsp:sp>
    <dsp:sp modelId="{6B7B0327-9516-4692-B632-C161F60863EF}">
      <dsp:nvSpPr>
        <dsp:cNvPr id="0" name=""/>
        <dsp:cNvSpPr/>
      </dsp:nvSpPr>
      <dsp:spPr>
        <a:xfrm>
          <a:off x="1288566" y="2845494"/>
          <a:ext cx="1942978" cy="1808044"/>
        </a:xfrm>
        <a:prstGeom prst="ellipse">
          <a:avLst/>
        </a:prstGeom>
        <a:gradFill rotWithShape="0">
          <a:gsLst>
            <a:gs pos="0">
              <a:schemeClr val="accent2">
                <a:hueOff val="4681519"/>
                <a:satOff val="-5839"/>
                <a:lumOff val="1373"/>
                <a:alphaOff val="0"/>
                <a:shade val="51000"/>
                <a:satMod val="130000"/>
              </a:schemeClr>
            </a:gs>
            <a:gs pos="80000">
              <a:schemeClr val="accent2">
                <a:hueOff val="4681519"/>
                <a:satOff val="-5839"/>
                <a:lumOff val="1373"/>
                <a:alphaOff val="0"/>
                <a:shade val="93000"/>
                <a:satMod val="130000"/>
              </a:schemeClr>
            </a:gs>
            <a:gs pos="100000">
              <a:schemeClr val="accent2">
                <a:hueOff val="4681519"/>
                <a:satOff val="-5839"/>
                <a:lumOff val="1373"/>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US" sz="1600" b="1" kern="1200" dirty="0" smtClean="0">
              <a:latin typeface="Arial"/>
              <a:ea typeface="+mn-ea"/>
              <a:cs typeface="+mn-cs"/>
            </a:rPr>
            <a:t>Student Projections</a:t>
          </a:r>
        </a:p>
      </dsp:txBody>
      <dsp:txXfrm>
        <a:off x="1573108" y="3297505"/>
        <a:ext cx="1373893" cy="904022"/>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F1D8C4-1396-4058-89F6-647ABBF14B20}">
      <dsp:nvSpPr>
        <dsp:cNvPr id="0" name=""/>
        <dsp:cNvSpPr/>
      </dsp:nvSpPr>
      <dsp:spPr>
        <a:xfrm>
          <a:off x="0" y="133427"/>
          <a:ext cx="4520111" cy="4520111"/>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US" sz="1600" b="1" kern="1200" dirty="0" smtClean="0">
              <a:latin typeface="Arial"/>
              <a:ea typeface="+mn-ea"/>
              <a:cs typeface="+mn-cs"/>
            </a:rPr>
            <a:t>Value Added Report</a:t>
          </a:r>
          <a:endParaRPr lang="en-US" sz="1600" b="1" kern="1200" dirty="0">
            <a:latin typeface="Arial"/>
            <a:ea typeface="+mn-ea"/>
            <a:cs typeface="+mn-cs"/>
          </a:endParaRPr>
        </a:p>
      </dsp:txBody>
      <dsp:txXfrm>
        <a:off x="1628143" y="359433"/>
        <a:ext cx="1263823" cy="678016"/>
      </dsp:txXfrm>
    </dsp:sp>
    <dsp:sp modelId="{3836E413-BBB5-4E04-9278-C1703FC70C19}">
      <dsp:nvSpPr>
        <dsp:cNvPr id="0" name=""/>
        <dsp:cNvSpPr/>
      </dsp:nvSpPr>
      <dsp:spPr>
        <a:xfrm>
          <a:off x="374174" y="1037450"/>
          <a:ext cx="3771761" cy="3616088"/>
        </a:xfrm>
        <a:prstGeom prst="ellipse">
          <a:avLst/>
        </a:prstGeom>
        <a:solidFill>
          <a:schemeClr val="accent2">
            <a:hueOff val="1560506"/>
            <a:satOff val="-1946"/>
            <a:lumOff val="45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US" sz="1600" b="1" kern="1200" dirty="0" smtClean="0">
              <a:latin typeface="Arial"/>
              <a:ea typeface="+mn-ea"/>
              <a:cs typeface="+mn-cs"/>
            </a:rPr>
            <a:t>Diagnostic Report</a:t>
          </a:r>
          <a:endParaRPr lang="en-US" sz="1600" b="1" kern="1200" dirty="0">
            <a:latin typeface="Arial"/>
            <a:ea typeface="+mn-ea"/>
            <a:cs typeface="+mn-cs"/>
          </a:endParaRPr>
        </a:p>
      </dsp:txBody>
      <dsp:txXfrm>
        <a:off x="1600940" y="1254415"/>
        <a:ext cx="1318230" cy="650895"/>
      </dsp:txXfrm>
    </dsp:sp>
    <dsp:sp modelId="{7845B162-EE22-4A56-AC23-CBB5C0B0CDD9}">
      <dsp:nvSpPr>
        <dsp:cNvPr id="0" name=""/>
        <dsp:cNvSpPr/>
      </dsp:nvSpPr>
      <dsp:spPr>
        <a:xfrm>
          <a:off x="904022" y="1941472"/>
          <a:ext cx="2712066" cy="2712066"/>
        </a:xfrm>
        <a:prstGeom prst="ellipse">
          <a:avLst/>
        </a:prstGeom>
        <a:solidFill>
          <a:schemeClr val="accent2">
            <a:hueOff val="3121013"/>
            <a:satOff val="-3893"/>
            <a:lumOff val="91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US" sz="1600" b="1" kern="1200" dirty="0" smtClean="0">
              <a:latin typeface="Arial"/>
              <a:ea typeface="+mn-ea"/>
              <a:cs typeface="+mn-cs"/>
            </a:rPr>
            <a:t>Teacher Reports</a:t>
          </a:r>
          <a:endParaRPr lang="en-US" sz="1600" b="1" kern="1200" dirty="0">
            <a:latin typeface="Arial"/>
            <a:ea typeface="+mn-ea"/>
            <a:cs typeface="+mn-cs"/>
          </a:endParaRPr>
        </a:p>
      </dsp:txBody>
      <dsp:txXfrm>
        <a:off x="1628143" y="2144877"/>
        <a:ext cx="1263823" cy="610214"/>
      </dsp:txXfrm>
    </dsp:sp>
    <dsp:sp modelId="{6B7B0327-9516-4692-B632-C161F60863EF}">
      <dsp:nvSpPr>
        <dsp:cNvPr id="0" name=""/>
        <dsp:cNvSpPr/>
      </dsp:nvSpPr>
      <dsp:spPr>
        <a:xfrm>
          <a:off x="1288566" y="2845494"/>
          <a:ext cx="1942978" cy="1808044"/>
        </a:xfrm>
        <a:prstGeom prst="ellipse">
          <a:avLst/>
        </a:prstGeom>
        <a:solidFill>
          <a:schemeClr val="accent2">
            <a:hueOff val="4681519"/>
            <a:satOff val="-5839"/>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US" sz="1600" b="1" kern="1200" dirty="0" smtClean="0">
              <a:latin typeface="Arial"/>
              <a:ea typeface="+mn-ea"/>
              <a:cs typeface="+mn-cs"/>
            </a:rPr>
            <a:t>Student Projections</a:t>
          </a:r>
        </a:p>
      </dsp:txBody>
      <dsp:txXfrm>
        <a:off x="1573108" y="3297505"/>
        <a:ext cx="1373893" cy="904022"/>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A7B2175-0E20-4BEA-BB19-ECA9277014E8}">
      <dsp:nvSpPr>
        <dsp:cNvPr id="0" name=""/>
        <dsp:cNvSpPr/>
      </dsp:nvSpPr>
      <dsp:spPr>
        <a:xfrm rot="5400000">
          <a:off x="4854702" y="-1987227"/>
          <a:ext cx="757426" cy="4925568"/>
        </a:xfrm>
        <a:prstGeom prst="round2SameRect">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3820" tIns="41910" rIns="83820" bIns="41910" numCol="1" spcCol="1270" anchor="ctr" anchorCtr="0">
          <a:noAutofit/>
        </a:bodyPr>
        <a:lstStyle/>
        <a:p>
          <a:pPr marL="228600" lvl="1" indent="-228600" algn="l" defTabSz="977900">
            <a:lnSpc>
              <a:spcPct val="90000"/>
            </a:lnSpc>
            <a:spcBef>
              <a:spcPct val="0"/>
            </a:spcBef>
            <a:spcAft>
              <a:spcPct val="15000"/>
            </a:spcAft>
            <a:buChar char="••"/>
          </a:pPr>
          <a:r>
            <a:rPr lang="en-US" sz="2200" kern="1200" dirty="0" smtClean="0"/>
            <a:t>Students enrolled in grades 4-8</a:t>
          </a:r>
          <a:endParaRPr lang="en-US" sz="2200" kern="1200" dirty="0"/>
        </a:p>
      </dsp:txBody>
      <dsp:txXfrm rot="-5400000">
        <a:off x="2770631" y="133818"/>
        <a:ext cx="4888594" cy="683478"/>
      </dsp:txXfrm>
    </dsp:sp>
    <dsp:sp modelId="{25C5E844-1886-4AA2-8343-ED4840938BB8}">
      <dsp:nvSpPr>
        <dsp:cNvPr id="0" name=""/>
        <dsp:cNvSpPr/>
      </dsp:nvSpPr>
      <dsp:spPr>
        <a:xfrm>
          <a:off x="0" y="2165"/>
          <a:ext cx="2770632" cy="946782"/>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43815" rIns="87630" bIns="43815" numCol="1" spcCol="1270" anchor="ctr" anchorCtr="0">
          <a:noAutofit/>
        </a:bodyPr>
        <a:lstStyle/>
        <a:p>
          <a:pPr lvl="0" algn="ctr" defTabSz="1022350">
            <a:lnSpc>
              <a:spcPct val="90000"/>
            </a:lnSpc>
            <a:spcBef>
              <a:spcPct val="0"/>
            </a:spcBef>
            <a:spcAft>
              <a:spcPct val="35000"/>
            </a:spcAft>
          </a:pPr>
          <a:r>
            <a:rPr lang="en-US" sz="2300" kern="1200" dirty="0" smtClean="0"/>
            <a:t>PSSA Math, ELA, Science</a:t>
          </a:r>
          <a:endParaRPr lang="en-US" sz="2300" kern="1200" dirty="0"/>
        </a:p>
      </dsp:txBody>
      <dsp:txXfrm>
        <a:off x="46218" y="48383"/>
        <a:ext cx="2678196" cy="854346"/>
      </dsp:txXfrm>
    </dsp:sp>
    <dsp:sp modelId="{48F0797D-7E24-4CE4-92D7-21CDEF3F78ED}">
      <dsp:nvSpPr>
        <dsp:cNvPr id="0" name=""/>
        <dsp:cNvSpPr/>
      </dsp:nvSpPr>
      <dsp:spPr>
        <a:xfrm rot="5400000">
          <a:off x="4854702" y="-993105"/>
          <a:ext cx="757426" cy="4925568"/>
        </a:xfrm>
        <a:prstGeom prst="round2SameRect">
          <a:avLst/>
        </a:prstGeom>
        <a:solidFill>
          <a:schemeClr val="accent3">
            <a:tint val="40000"/>
            <a:alpha val="90000"/>
            <a:hueOff val="2679213"/>
            <a:satOff val="-3448"/>
            <a:lumOff val="-269"/>
            <a:alphaOff val="0"/>
          </a:schemeClr>
        </a:solidFill>
        <a:ln w="25400" cap="flat" cmpd="sng" algn="ctr">
          <a:solidFill>
            <a:schemeClr val="accent3">
              <a:tint val="40000"/>
              <a:alpha val="90000"/>
              <a:hueOff val="2679213"/>
              <a:satOff val="-3448"/>
              <a:lumOff val="-26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3820" tIns="41910" rIns="83820" bIns="41910" numCol="1" spcCol="1270" anchor="ctr" anchorCtr="0">
          <a:noAutofit/>
        </a:bodyPr>
        <a:lstStyle/>
        <a:p>
          <a:pPr marL="228600" lvl="1" indent="-228600" algn="l" defTabSz="977900">
            <a:lnSpc>
              <a:spcPct val="90000"/>
            </a:lnSpc>
            <a:spcBef>
              <a:spcPct val="0"/>
            </a:spcBef>
            <a:spcAft>
              <a:spcPct val="15000"/>
            </a:spcAft>
            <a:buChar char="••"/>
          </a:pPr>
          <a:r>
            <a:rPr lang="en-US" sz="2200" kern="1200" dirty="0" smtClean="0"/>
            <a:t>Students enrolled in grade 6 and higher</a:t>
          </a:r>
          <a:endParaRPr lang="en-US" sz="2200" kern="1200" dirty="0"/>
        </a:p>
      </dsp:txBody>
      <dsp:txXfrm rot="-5400000">
        <a:off x="2770631" y="1127940"/>
        <a:ext cx="4888594" cy="683478"/>
      </dsp:txXfrm>
    </dsp:sp>
    <dsp:sp modelId="{8CEFA5BE-60CD-43C2-97CE-489E45398710}">
      <dsp:nvSpPr>
        <dsp:cNvPr id="0" name=""/>
        <dsp:cNvSpPr/>
      </dsp:nvSpPr>
      <dsp:spPr>
        <a:xfrm>
          <a:off x="0" y="996287"/>
          <a:ext cx="2770632" cy="946782"/>
        </a:xfrm>
        <a:prstGeom prst="roundRect">
          <a:avLst/>
        </a:prstGeom>
        <a:solidFill>
          <a:schemeClr val="accent3">
            <a:hueOff val="2812566"/>
            <a:satOff val="-4220"/>
            <a:lumOff val="-68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43815" rIns="87630" bIns="43815" numCol="1" spcCol="1270" anchor="ctr" anchorCtr="0">
          <a:noAutofit/>
        </a:bodyPr>
        <a:lstStyle/>
        <a:p>
          <a:pPr lvl="0" algn="ctr" defTabSz="1022350">
            <a:lnSpc>
              <a:spcPct val="90000"/>
            </a:lnSpc>
            <a:spcBef>
              <a:spcPct val="0"/>
            </a:spcBef>
            <a:spcAft>
              <a:spcPct val="35000"/>
            </a:spcAft>
          </a:pPr>
          <a:r>
            <a:rPr lang="en-US" sz="2300" kern="1200" dirty="0" smtClean="0"/>
            <a:t>Keystones</a:t>
          </a:r>
          <a:endParaRPr lang="en-US" sz="2300" kern="1200" dirty="0"/>
        </a:p>
      </dsp:txBody>
      <dsp:txXfrm>
        <a:off x="46218" y="1042505"/>
        <a:ext cx="2678196" cy="854346"/>
      </dsp:txXfrm>
    </dsp:sp>
    <dsp:sp modelId="{F050684F-D128-4CE3-A797-B4CFBF15556D}">
      <dsp:nvSpPr>
        <dsp:cNvPr id="0" name=""/>
        <dsp:cNvSpPr/>
      </dsp:nvSpPr>
      <dsp:spPr>
        <a:xfrm rot="5400000">
          <a:off x="4854702" y="1015"/>
          <a:ext cx="757426" cy="4925568"/>
        </a:xfrm>
        <a:prstGeom prst="round2SameRect">
          <a:avLst/>
        </a:prstGeom>
        <a:solidFill>
          <a:schemeClr val="accent3">
            <a:tint val="40000"/>
            <a:alpha val="90000"/>
            <a:hueOff val="5358427"/>
            <a:satOff val="-6896"/>
            <a:lumOff val="-537"/>
            <a:alphaOff val="0"/>
          </a:schemeClr>
        </a:solidFill>
        <a:ln w="25400" cap="flat" cmpd="sng" algn="ctr">
          <a:solidFill>
            <a:schemeClr val="accent3">
              <a:tint val="40000"/>
              <a:alpha val="90000"/>
              <a:hueOff val="5358427"/>
              <a:satOff val="-6896"/>
              <a:lumOff val="-53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3820" tIns="41910" rIns="83820" bIns="41910" numCol="1" spcCol="1270" anchor="ctr" anchorCtr="0">
          <a:noAutofit/>
        </a:bodyPr>
        <a:lstStyle/>
        <a:p>
          <a:pPr marL="228600" lvl="1" indent="-228600" algn="l" defTabSz="977900">
            <a:lnSpc>
              <a:spcPct val="90000"/>
            </a:lnSpc>
            <a:spcBef>
              <a:spcPct val="0"/>
            </a:spcBef>
            <a:spcAft>
              <a:spcPct val="15000"/>
            </a:spcAft>
            <a:buChar char="••"/>
          </a:pPr>
          <a:r>
            <a:rPr lang="en-US" sz="2200" kern="1200" dirty="0" smtClean="0"/>
            <a:t>Students enrolled in </a:t>
          </a:r>
          <a:r>
            <a:rPr lang="en-US" sz="2200" kern="1200" smtClean="0"/>
            <a:t>grades 9-12</a:t>
          </a:r>
          <a:endParaRPr lang="en-US" sz="2200" kern="1200" dirty="0"/>
        </a:p>
      </dsp:txBody>
      <dsp:txXfrm rot="-5400000">
        <a:off x="2770631" y="2122060"/>
        <a:ext cx="4888594" cy="683478"/>
      </dsp:txXfrm>
    </dsp:sp>
    <dsp:sp modelId="{BB8054B5-4483-4AD5-B9CB-85BB6473B3CD}">
      <dsp:nvSpPr>
        <dsp:cNvPr id="0" name=""/>
        <dsp:cNvSpPr/>
      </dsp:nvSpPr>
      <dsp:spPr>
        <a:xfrm>
          <a:off x="0" y="1990408"/>
          <a:ext cx="2770632" cy="946782"/>
        </a:xfrm>
        <a:prstGeom prst="roundRect">
          <a:avLst/>
        </a:prstGeom>
        <a:solidFill>
          <a:schemeClr val="accent3">
            <a:hueOff val="5625132"/>
            <a:satOff val="-8440"/>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43815" rIns="87630" bIns="43815" numCol="1" spcCol="1270" anchor="ctr" anchorCtr="0">
          <a:noAutofit/>
        </a:bodyPr>
        <a:lstStyle/>
        <a:p>
          <a:pPr lvl="0" algn="ctr" defTabSz="1022350">
            <a:lnSpc>
              <a:spcPct val="90000"/>
            </a:lnSpc>
            <a:spcBef>
              <a:spcPct val="0"/>
            </a:spcBef>
            <a:spcAft>
              <a:spcPct val="35000"/>
            </a:spcAft>
          </a:pPr>
          <a:r>
            <a:rPr lang="en-US" sz="2300" kern="1200" dirty="0" smtClean="0"/>
            <a:t>SAT &amp; ACT</a:t>
          </a:r>
          <a:endParaRPr lang="en-US" sz="2300" kern="1200" dirty="0"/>
        </a:p>
      </dsp:txBody>
      <dsp:txXfrm>
        <a:off x="46218" y="2036626"/>
        <a:ext cx="2678196" cy="854346"/>
      </dsp:txXfrm>
    </dsp:sp>
    <dsp:sp modelId="{AB6EEDCE-0E5F-4965-8585-F622B8E37C6B}">
      <dsp:nvSpPr>
        <dsp:cNvPr id="0" name=""/>
        <dsp:cNvSpPr/>
      </dsp:nvSpPr>
      <dsp:spPr>
        <a:xfrm rot="5400000">
          <a:off x="4854702" y="995137"/>
          <a:ext cx="757426" cy="4925568"/>
        </a:xfrm>
        <a:prstGeom prst="round2SameRect">
          <a:avLst/>
        </a:prstGeom>
        <a:solidFill>
          <a:schemeClr val="accent3">
            <a:tint val="40000"/>
            <a:alpha val="90000"/>
            <a:hueOff val="8037640"/>
            <a:satOff val="-10345"/>
            <a:lumOff val="-806"/>
            <a:alphaOff val="0"/>
          </a:schemeClr>
        </a:solidFill>
        <a:ln w="25400" cap="flat" cmpd="sng" algn="ctr">
          <a:solidFill>
            <a:schemeClr val="accent3">
              <a:tint val="40000"/>
              <a:alpha val="90000"/>
              <a:hueOff val="8037640"/>
              <a:satOff val="-10345"/>
              <a:lumOff val="-80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3820" tIns="41910" rIns="83820" bIns="41910" numCol="1" spcCol="1270" anchor="ctr" anchorCtr="0">
          <a:noAutofit/>
        </a:bodyPr>
        <a:lstStyle/>
        <a:p>
          <a:pPr marL="228600" lvl="1" indent="-228600" algn="l" defTabSz="977900">
            <a:lnSpc>
              <a:spcPct val="90000"/>
            </a:lnSpc>
            <a:spcBef>
              <a:spcPct val="0"/>
            </a:spcBef>
            <a:spcAft>
              <a:spcPct val="15000"/>
            </a:spcAft>
            <a:buChar char="••"/>
          </a:pPr>
          <a:r>
            <a:rPr lang="en-US" sz="2200" kern="1200" dirty="0" smtClean="0"/>
            <a:t>Students enrolled in grades 6-11</a:t>
          </a:r>
          <a:endParaRPr lang="en-US" sz="2200" kern="1200" dirty="0"/>
        </a:p>
      </dsp:txBody>
      <dsp:txXfrm rot="-5400000">
        <a:off x="2770631" y="3116182"/>
        <a:ext cx="4888594" cy="683478"/>
      </dsp:txXfrm>
    </dsp:sp>
    <dsp:sp modelId="{AA575EC7-C2E2-4E7B-B1D0-12A52640AB10}">
      <dsp:nvSpPr>
        <dsp:cNvPr id="0" name=""/>
        <dsp:cNvSpPr/>
      </dsp:nvSpPr>
      <dsp:spPr>
        <a:xfrm>
          <a:off x="0" y="2984530"/>
          <a:ext cx="2770632" cy="946782"/>
        </a:xfrm>
        <a:prstGeom prst="roundRect">
          <a:avLst/>
        </a:prstGeom>
        <a:solidFill>
          <a:schemeClr val="accent3">
            <a:hueOff val="8437698"/>
            <a:satOff val="-12660"/>
            <a:lumOff val="-205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43815" rIns="87630" bIns="43815" numCol="1" spcCol="1270" anchor="ctr" anchorCtr="0">
          <a:noAutofit/>
        </a:bodyPr>
        <a:lstStyle/>
        <a:p>
          <a:pPr lvl="0" algn="ctr" defTabSz="1022350">
            <a:lnSpc>
              <a:spcPct val="90000"/>
            </a:lnSpc>
            <a:spcBef>
              <a:spcPct val="0"/>
            </a:spcBef>
            <a:spcAft>
              <a:spcPct val="35000"/>
            </a:spcAft>
          </a:pPr>
          <a:r>
            <a:rPr lang="en-US" sz="2300" kern="1200" dirty="0" smtClean="0"/>
            <a:t>PSAT</a:t>
          </a:r>
          <a:endParaRPr lang="en-US" sz="2300" kern="1200" dirty="0"/>
        </a:p>
      </dsp:txBody>
      <dsp:txXfrm>
        <a:off x="46218" y="3030748"/>
        <a:ext cx="2678196" cy="854346"/>
      </dsp:txXfrm>
    </dsp:sp>
    <dsp:sp modelId="{6AEE07B2-F7B5-45CB-BD7F-5E1F6ED68AC5}">
      <dsp:nvSpPr>
        <dsp:cNvPr id="0" name=""/>
        <dsp:cNvSpPr/>
      </dsp:nvSpPr>
      <dsp:spPr>
        <a:xfrm rot="5400000">
          <a:off x="4854702" y="1989259"/>
          <a:ext cx="757426" cy="4925568"/>
        </a:xfrm>
        <a:prstGeom prst="round2SameRect">
          <a:avLst/>
        </a:prstGeom>
        <a:solidFill>
          <a:schemeClr val="accent3">
            <a:tint val="40000"/>
            <a:alpha val="90000"/>
            <a:hueOff val="10716854"/>
            <a:satOff val="-13793"/>
            <a:lumOff val="-1075"/>
            <a:alphaOff val="0"/>
          </a:schemeClr>
        </a:solidFill>
        <a:ln w="25400" cap="flat" cmpd="sng" algn="ctr">
          <a:solidFill>
            <a:schemeClr val="accent3">
              <a:tint val="40000"/>
              <a:alpha val="90000"/>
              <a:hueOff val="10716854"/>
              <a:satOff val="-13793"/>
              <a:lumOff val="-107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3820" tIns="41910" rIns="83820" bIns="41910" numCol="1" spcCol="1270" anchor="ctr" anchorCtr="0">
          <a:noAutofit/>
        </a:bodyPr>
        <a:lstStyle/>
        <a:p>
          <a:pPr marL="228600" lvl="1" indent="-228600" algn="l" defTabSz="977900">
            <a:lnSpc>
              <a:spcPct val="90000"/>
            </a:lnSpc>
            <a:spcBef>
              <a:spcPct val="0"/>
            </a:spcBef>
            <a:spcAft>
              <a:spcPct val="15000"/>
            </a:spcAft>
            <a:buChar char="••"/>
          </a:pPr>
          <a:r>
            <a:rPr lang="en-US" sz="2200" kern="1200" dirty="0" smtClean="0"/>
            <a:t>Students enrolled in </a:t>
          </a:r>
          <a:r>
            <a:rPr lang="en-US" sz="2200" kern="1200" smtClean="0"/>
            <a:t>grades 6-12</a:t>
          </a:r>
          <a:endParaRPr lang="en-US" sz="2200" kern="1200" dirty="0"/>
        </a:p>
      </dsp:txBody>
      <dsp:txXfrm rot="-5400000">
        <a:off x="2770631" y="4110304"/>
        <a:ext cx="4888594" cy="683478"/>
      </dsp:txXfrm>
    </dsp:sp>
    <dsp:sp modelId="{64FB7780-3FE4-4BC9-96C2-716735355850}">
      <dsp:nvSpPr>
        <dsp:cNvPr id="0" name=""/>
        <dsp:cNvSpPr/>
      </dsp:nvSpPr>
      <dsp:spPr>
        <a:xfrm>
          <a:off x="0" y="3978652"/>
          <a:ext cx="2770632" cy="946782"/>
        </a:xfrm>
        <a:prstGeom prst="roundRect">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43815" rIns="87630" bIns="43815" numCol="1" spcCol="1270" anchor="ctr" anchorCtr="0">
          <a:noAutofit/>
        </a:bodyPr>
        <a:lstStyle/>
        <a:p>
          <a:pPr lvl="0" algn="ctr" defTabSz="1022350">
            <a:lnSpc>
              <a:spcPct val="90000"/>
            </a:lnSpc>
            <a:spcBef>
              <a:spcPct val="0"/>
            </a:spcBef>
            <a:spcAft>
              <a:spcPct val="35000"/>
            </a:spcAft>
          </a:pPr>
          <a:r>
            <a:rPr lang="en-US" sz="2300" kern="1200" dirty="0" smtClean="0"/>
            <a:t>AP: </a:t>
          </a:r>
        </a:p>
        <a:p>
          <a:pPr lvl="0" algn="ctr" defTabSz="1022350">
            <a:lnSpc>
              <a:spcPct val="90000"/>
            </a:lnSpc>
            <a:spcBef>
              <a:spcPct val="0"/>
            </a:spcBef>
            <a:spcAft>
              <a:spcPct val="35000"/>
            </a:spcAft>
          </a:pPr>
          <a:r>
            <a:rPr lang="en-US" sz="2300" kern="1200" dirty="0" smtClean="0"/>
            <a:t>8 Subject Areas</a:t>
          </a:r>
          <a:endParaRPr lang="en-US" sz="2300" kern="1200" dirty="0"/>
        </a:p>
      </dsp:txBody>
      <dsp:txXfrm>
        <a:off x="46218" y="4024870"/>
        <a:ext cx="2678196" cy="854346"/>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1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4.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5.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6.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7.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8.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9.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3970938" y="8829967"/>
            <a:ext cx="3037840" cy="464820"/>
          </a:xfrm>
          <a:prstGeom prst="rect">
            <a:avLst/>
          </a:prstGeom>
        </p:spPr>
        <p:txBody>
          <a:bodyPr vert="horz" lIns="93164" tIns="46582" rIns="93164" bIns="46582" rtlCol="0" anchor="b"/>
          <a:lstStyle>
            <a:lvl1pPr algn="r">
              <a:defRPr sz="1200"/>
            </a:lvl1pPr>
          </a:lstStyle>
          <a:p>
            <a:fld id="{234B3140-F6E4-4CE3-AE9F-69B25DF04533}" type="slidenum">
              <a:rPr lang="en-US" smtClean="0"/>
              <a:t>‹#›</a:t>
            </a:fld>
            <a:endParaRPr lang="en-US"/>
          </a:p>
        </p:txBody>
      </p:sp>
    </p:spTree>
    <p:extLst>
      <p:ext uri="{BB962C8B-B14F-4D97-AF65-F5344CB8AC3E}">
        <p14:creationId xmlns:p14="http://schemas.microsoft.com/office/powerpoint/2010/main" val="3078063849"/>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64" tIns="46582" rIns="93164" bIns="46582" rtlCol="0"/>
          <a:lstStyle>
            <a:lvl1pPr algn="l">
              <a:defRPr sz="1200"/>
            </a:lvl1pPr>
          </a:lstStyle>
          <a:p>
            <a:r>
              <a:rPr lang="en-US" dirty="0" smtClean="0"/>
              <a:t>DRAFT: DO NOT COPY OR DISSEMINATE</a:t>
            </a:r>
          </a:p>
        </p:txBody>
      </p:sp>
      <p:sp>
        <p:nvSpPr>
          <p:cNvPr id="3" name="Date Placeholder 2"/>
          <p:cNvSpPr>
            <a:spLocks noGrp="1"/>
          </p:cNvSpPr>
          <p:nvPr>
            <p:ph type="dt" idx="1"/>
          </p:nvPr>
        </p:nvSpPr>
        <p:spPr>
          <a:xfrm>
            <a:off x="3970938" y="0"/>
            <a:ext cx="3037840" cy="464820"/>
          </a:xfrm>
          <a:prstGeom prst="rect">
            <a:avLst/>
          </a:prstGeom>
        </p:spPr>
        <p:txBody>
          <a:bodyPr vert="horz" lIns="93164" tIns="46582" rIns="93164" bIns="46582" rtlCol="0"/>
          <a:lstStyle>
            <a:lvl1pPr algn="r">
              <a:defRPr sz="1200"/>
            </a:lvl1pPr>
          </a:lstStyle>
          <a:p>
            <a:r>
              <a:rPr lang="en-US" smtClean="0"/>
              <a:t>Fall 2015</a:t>
            </a:r>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64" tIns="46582" rIns="93164" bIns="46582"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64" tIns="46582" rIns="93164" bIns="46582"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64" tIns="46582" rIns="93164" bIns="46582" rtlCol="0" anchor="b"/>
          <a:lstStyle>
            <a:lvl1pPr algn="l">
              <a:defRPr sz="1200"/>
            </a:lvl1pPr>
          </a:lstStyle>
          <a:p>
            <a:r>
              <a:rPr lang="en-US" smtClean="0"/>
              <a:t>PVAAS Statewide Team for PDE; pdepvaas@iu13.org</a:t>
            </a:r>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64" tIns="46582" rIns="93164" bIns="46582" rtlCol="0" anchor="b"/>
          <a:lstStyle>
            <a:lvl1pPr algn="r">
              <a:defRPr sz="1200"/>
            </a:lvl1pPr>
          </a:lstStyle>
          <a:p>
            <a:fld id="{9E3A7A13-6771-4D02-B74A-6FBC9E02F680}" type="slidenum">
              <a:rPr lang="en-US" smtClean="0"/>
              <a:t>‹#›</a:t>
            </a:fld>
            <a:endParaRPr lang="en-US"/>
          </a:p>
        </p:txBody>
      </p:sp>
    </p:spTree>
    <p:extLst>
      <p:ext uri="{BB962C8B-B14F-4D97-AF65-F5344CB8AC3E}">
        <p14:creationId xmlns:p14="http://schemas.microsoft.com/office/powerpoint/2010/main" val="464592068"/>
      </p:ext>
    </p:extLst>
  </p:cSld>
  <p:clrMap bg1="lt1" tx1="dk1" bg2="lt2" tx2="dk2" accent1="accent1" accent2="accent2" accent3="accent3" accent4="accent4" accent5="accent5" accent6="accent6" hlink="hlink" folHlink="folHlink"/>
  <p:hf hd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637">
              <a:defRPr/>
            </a:pPr>
            <a:endParaRPr lang="en-US" baseline="0" dirty="0" smtClean="0"/>
          </a:p>
        </p:txBody>
      </p:sp>
      <p:sp>
        <p:nvSpPr>
          <p:cNvPr id="4" name="Slide Number Placeholder 3"/>
          <p:cNvSpPr>
            <a:spLocks noGrp="1"/>
          </p:cNvSpPr>
          <p:nvPr>
            <p:ph type="sldNum" sz="quarter" idx="10"/>
          </p:nvPr>
        </p:nvSpPr>
        <p:spPr/>
        <p:txBody>
          <a:bodyPr/>
          <a:lstStyle/>
          <a:p>
            <a:fld id="{E8A91ABC-8312-4930-9C32-5A2D9BF32B20}" type="slidenum">
              <a:rPr lang="en-US" smtClean="0"/>
              <a:t>1</a:t>
            </a:fld>
            <a:endParaRPr lang="en-US"/>
          </a:p>
        </p:txBody>
      </p:sp>
      <p:sp>
        <p:nvSpPr>
          <p:cNvPr id="5" name="Date Placeholder 4"/>
          <p:cNvSpPr>
            <a:spLocks noGrp="1"/>
          </p:cNvSpPr>
          <p:nvPr>
            <p:ph type="dt" idx="11"/>
          </p:nvPr>
        </p:nvSpPr>
        <p:spPr/>
        <p:txBody>
          <a:bodyPr/>
          <a:lstStyle/>
          <a:p>
            <a:r>
              <a:rPr lang="en-US" smtClean="0"/>
              <a:t>Fall 2015</a:t>
            </a:r>
            <a:endParaRPr lang="en-US"/>
          </a:p>
        </p:txBody>
      </p:sp>
      <p:sp>
        <p:nvSpPr>
          <p:cNvPr id="6" name="Footer Placeholder 5"/>
          <p:cNvSpPr>
            <a:spLocks noGrp="1"/>
          </p:cNvSpPr>
          <p:nvPr>
            <p:ph type="ftr" sz="quarter" idx="12"/>
          </p:nvPr>
        </p:nvSpPr>
        <p:spPr/>
        <p:txBody>
          <a:bodyPr/>
          <a:lstStyle/>
          <a:p>
            <a:r>
              <a:rPr lang="en-US" smtClean="0"/>
              <a:t>PVAAS Statewide Team for PDE; pdepvaas@iu13.org</a:t>
            </a:r>
            <a:endParaRPr lang="en-US"/>
          </a:p>
        </p:txBody>
      </p:sp>
    </p:spTree>
    <p:extLst>
      <p:ext uri="{BB962C8B-B14F-4D97-AF65-F5344CB8AC3E}">
        <p14:creationId xmlns:p14="http://schemas.microsoft.com/office/powerpoint/2010/main" val="19366045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58888" y="930275"/>
            <a:ext cx="4502150" cy="3376613"/>
          </a:xfrm>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BAE402D1-88AD-43C2-B8BB-8C7904BBCA11}" type="slidenum">
              <a:rPr lang="en-US" smtClean="0">
                <a:solidFill>
                  <a:srgbClr val="596267"/>
                </a:solidFill>
              </a:rPr>
              <a:pPr/>
              <a:t>10</a:t>
            </a:fld>
            <a:endParaRPr lang="en-US" dirty="0">
              <a:solidFill>
                <a:srgbClr val="596267"/>
              </a:solidFill>
            </a:endParaRPr>
          </a:p>
        </p:txBody>
      </p:sp>
      <p:sp>
        <p:nvSpPr>
          <p:cNvPr id="5" name="Date Placeholder 4"/>
          <p:cNvSpPr>
            <a:spLocks noGrp="1"/>
          </p:cNvSpPr>
          <p:nvPr>
            <p:ph type="dt" idx="11"/>
          </p:nvPr>
        </p:nvSpPr>
        <p:spPr/>
        <p:txBody>
          <a:bodyPr/>
          <a:lstStyle/>
          <a:p>
            <a:r>
              <a:rPr lang="en-US" smtClean="0"/>
              <a:t>Fall 2015</a:t>
            </a:r>
            <a:endParaRPr lang="en-US"/>
          </a:p>
        </p:txBody>
      </p:sp>
      <p:sp>
        <p:nvSpPr>
          <p:cNvPr id="6" name="Footer Placeholder 5"/>
          <p:cNvSpPr>
            <a:spLocks noGrp="1"/>
          </p:cNvSpPr>
          <p:nvPr>
            <p:ph type="ftr" sz="quarter" idx="12"/>
          </p:nvPr>
        </p:nvSpPr>
        <p:spPr>
          <a:xfrm>
            <a:off x="0" y="182"/>
            <a:ext cx="3037840" cy="294942"/>
          </a:xfrm>
        </p:spPr>
        <p:txBody>
          <a:bodyPr/>
          <a:lstStyle/>
          <a:p>
            <a:r>
              <a:rPr lang="en-US" smtClean="0"/>
              <a:t>PVAAS Statewide Team for PDE; pdepvaas@iu13.org</a:t>
            </a:r>
            <a:endParaRPr lang="en-US" dirty="0"/>
          </a:p>
        </p:txBody>
      </p:sp>
    </p:spTree>
    <p:extLst>
      <p:ext uri="{BB962C8B-B14F-4D97-AF65-F5344CB8AC3E}">
        <p14:creationId xmlns:p14="http://schemas.microsoft.com/office/powerpoint/2010/main" val="16156834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E8A91ABC-8312-4930-9C32-5A2D9BF32B20}" type="slidenum">
              <a:rPr lang="en-US" smtClean="0"/>
              <a:t>11</a:t>
            </a:fld>
            <a:endParaRPr lang="en-US"/>
          </a:p>
        </p:txBody>
      </p:sp>
      <p:sp>
        <p:nvSpPr>
          <p:cNvPr id="5" name="Date Placeholder 4"/>
          <p:cNvSpPr>
            <a:spLocks noGrp="1"/>
          </p:cNvSpPr>
          <p:nvPr>
            <p:ph type="dt" idx="11"/>
          </p:nvPr>
        </p:nvSpPr>
        <p:spPr/>
        <p:txBody>
          <a:bodyPr/>
          <a:lstStyle/>
          <a:p>
            <a:r>
              <a:rPr lang="en-US" smtClean="0"/>
              <a:t>Fall 2015</a:t>
            </a:r>
            <a:endParaRPr lang="en-US"/>
          </a:p>
        </p:txBody>
      </p:sp>
      <p:sp>
        <p:nvSpPr>
          <p:cNvPr id="6" name="Footer Placeholder 5"/>
          <p:cNvSpPr>
            <a:spLocks noGrp="1"/>
          </p:cNvSpPr>
          <p:nvPr>
            <p:ph type="ftr" sz="quarter" idx="12"/>
          </p:nvPr>
        </p:nvSpPr>
        <p:spPr>
          <a:xfrm>
            <a:off x="1973" y="15953"/>
            <a:ext cx="3037840" cy="293511"/>
          </a:xfrm>
        </p:spPr>
        <p:txBody>
          <a:bodyPr/>
          <a:lstStyle/>
          <a:p>
            <a:r>
              <a:rPr lang="en-US" smtClean="0"/>
              <a:t>PVAAS Statewide Team for PDE; pdepvaas@iu13.org</a:t>
            </a:r>
            <a:endParaRPr lang="en-US" dirty="0"/>
          </a:p>
        </p:txBody>
      </p:sp>
    </p:spTree>
    <p:extLst>
      <p:ext uri="{BB962C8B-B14F-4D97-AF65-F5344CB8AC3E}">
        <p14:creationId xmlns:p14="http://schemas.microsoft.com/office/powerpoint/2010/main" val="9856132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3A7A13-6771-4D02-B74A-6FBC9E02F680}" type="slidenum">
              <a:rPr lang="en-US" smtClean="0"/>
              <a:t>12</a:t>
            </a:fld>
            <a:endParaRPr lang="en-US"/>
          </a:p>
        </p:txBody>
      </p:sp>
      <p:sp>
        <p:nvSpPr>
          <p:cNvPr id="5" name="Date Placeholder 4"/>
          <p:cNvSpPr>
            <a:spLocks noGrp="1"/>
          </p:cNvSpPr>
          <p:nvPr>
            <p:ph type="dt" idx="11"/>
          </p:nvPr>
        </p:nvSpPr>
        <p:spPr/>
        <p:txBody>
          <a:bodyPr/>
          <a:lstStyle/>
          <a:p>
            <a:r>
              <a:rPr lang="en-US" smtClean="0"/>
              <a:t>Fall 2015</a:t>
            </a:r>
            <a:endParaRPr lang="en-US"/>
          </a:p>
        </p:txBody>
      </p:sp>
      <p:sp>
        <p:nvSpPr>
          <p:cNvPr id="6" name="Footer Placeholder 5"/>
          <p:cNvSpPr>
            <a:spLocks noGrp="1"/>
          </p:cNvSpPr>
          <p:nvPr>
            <p:ph type="ftr" sz="quarter" idx="12"/>
          </p:nvPr>
        </p:nvSpPr>
        <p:spPr/>
        <p:txBody>
          <a:bodyPr/>
          <a:lstStyle/>
          <a:p>
            <a:r>
              <a:rPr lang="en-US" smtClean="0"/>
              <a:t>PVAAS Statewide Team for PDE; pdepvaas@iu13.org</a:t>
            </a:r>
            <a:endParaRPr lang="en-US"/>
          </a:p>
        </p:txBody>
      </p:sp>
    </p:spTree>
    <p:extLst>
      <p:ext uri="{BB962C8B-B14F-4D97-AF65-F5344CB8AC3E}">
        <p14:creationId xmlns:p14="http://schemas.microsoft.com/office/powerpoint/2010/main" val="7936633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3A7A13-6771-4D02-B74A-6FBC9E02F680}" type="slidenum">
              <a:rPr lang="en-US" smtClean="0"/>
              <a:t>13</a:t>
            </a:fld>
            <a:endParaRPr lang="en-US"/>
          </a:p>
        </p:txBody>
      </p:sp>
      <p:sp>
        <p:nvSpPr>
          <p:cNvPr id="5" name="Date Placeholder 4"/>
          <p:cNvSpPr>
            <a:spLocks noGrp="1"/>
          </p:cNvSpPr>
          <p:nvPr>
            <p:ph type="dt" idx="11"/>
          </p:nvPr>
        </p:nvSpPr>
        <p:spPr/>
        <p:txBody>
          <a:bodyPr/>
          <a:lstStyle/>
          <a:p>
            <a:r>
              <a:rPr lang="en-US" smtClean="0"/>
              <a:t>Fall 2015</a:t>
            </a:r>
            <a:endParaRPr lang="en-US"/>
          </a:p>
        </p:txBody>
      </p:sp>
      <p:sp>
        <p:nvSpPr>
          <p:cNvPr id="6" name="Footer Placeholder 5"/>
          <p:cNvSpPr>
            <a:spLocks noGrp="1"/>
          </p:cNvSpPr>
          <p:nvPr>
            <p:ph type="ftr" sz="quarter" idx="12"/>
          </p:nvPr>
        </p:nvSpPr>
        <p:spPr/>
        <p:txBody>
          <a:bodyPr/>
          <a:lstStyle/>
          <a:p>
            <a:r>
              <a:rPr lang="en-US" smtClean="0"/>
              <a:t>PVAAS Statewide Team for PDE; pdepvaas@iu13.org</a:t>
            </a:r>
            <a:endParaRPr lang="en-US"/>
          </a:p>
        </p:txBody>
      </p:sp>
    </p:spTree>
    <p:extLst>
      <p:ext uri="{BB962C8B-B14F-4D97-AF65-F5344CB8AC3E}">
        <p14:creationId xmlns:p14="http://schemas.microsoft.com/office/powerpoint/2010/main" val="26905210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9E3A7A13-6771-4D02-B74A-6FBC9E02F680}" type="slidenum">
              <a:rPr lang="en-US" smtClean="0"/>
              <a:t>14</a:t>
            </a:fld>
            <a:endParaRPr lang="en-US"/>
          </a:p>
        </p:txBody>
      </p:sp>
      <p:sp>
        <p:nvSpPr>
          <p:cNvPr id="5" name="Date Placeholder 4"/>
          <p:cNvSpPr>
            <a:spLocks noGrp="1"/>
          </p:cNvSpPr>
          <p:nvPr>
            <p:ph type="dt" idx="11"/>
          </p:nvPr>
        </p:nvSpPr>
        <p:spPr/>
        <p:txBody>
          <a:bodyPr/>
          <a:lstStyle/>
          <a:p>
            <a:r>
              <a:rPr lang="en-US" smtClean="0"/>
              <a:t>Fall 2015</a:t>
            </a:r>
            <a:endParaRPr lang="en-US"/>
          </a:p>
        </p:txBody>
      </p:sp>
      <p:sp>
        <p:nvSpPr>
          <p:cNvPr id="6" name="Footer Placeholder 5"/>
          <p:cNvSpPr>
            <a:spLocks noGrp="1"/>
          </p:cNvSpPr>
          <p:nvPr>
            <p:ph type="ftr" sz="quarter" idx="12"/>
          </p:nvPr>
        </p:nvSpPr>
        <p:spPr/>
        <p:txBody>
          <a:bodyPr/>
          <a:lstStyle/>
          <a:p>
            <a:r>
              <a:rPr lang="en-US" smtClean="0"/>
              <a:t>PVAAS Statewide Team for PDE; pdepvaas@iu13.org</a:t>
            </a:r>
            <a:endParaRPr lang="en-US"/>
          </a:p>
        </p:txBody>
      </p:sp>
    </p:spTree>
    <p:extLst>
      <p:ext uri="{BB962C8B-B14F-4D97-AF65-F5344CB8AC3E}">
        <p14:creationId xmlns:p14="http://schemas.microsoft.com/office/powerpoint/2010/main" val="18041891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3A7A13-6771-4D02-B74A-6FBC9E02F680}" type="slidenum">
              <a:rPr lang="en-US" smtClean="0"/>
              <a:t>15</a:t>
            </a:fld>
            <a:endParaRPr lang="en-US"/>
          </a:p>
        </p:txBody>
      </p:sp>
      <p:sp>
        <p:nvSpPr>
          <p:cNvPr id="5" name="Date Placeholder 4"/>
          <p:cNvSpPr>
            <a:spLocks noGrp="1"/>
          </p:cNvSpPr>
          <p:nvPr>
            <p:ph type="dt" idx="11"/>
          </p:nvPr>
        </p:nvSpPr>
        <p:spPr/>
        <p:txBody>
          <a:bodyPr/>
          <a:lstStyle/>
          <a:p>
            <a:r>
              <a:rPr lang="en-US" smtClean="0"/>
              <a:t>Fall 2015</a:t>
            </a:r>
            <a:endParaRPr lang="en-US"/>
          </a:p>
        </p:txBody>
      </p:sp>
      <p:sp>
        <p:nvSpPr>
          <p:cNvPr id="6" name="Footer Placeholder 5"/>
          <p:cNvSpPr>
            <a:spLocks noGrp="1"/>
          </p:cNvSpPr>
          <p:nvPr>
            <p:ph type="ftr" sz="quarter" idx="12"/>
          </p:nvPr>
        </p:nvSpPr>
        <p:spPr/>
        <p:txBody>
          <a:bodyPr/>
          <a:lstStyle/>
          <a:p>
            <a:r>
              <a:rPr lang="en-US" smtClean="0"/>
              <a:t>PVAAS Statewide Team for PDE; pdepvaas@iu13.org</a:t>
            </a:r>
            <a:endParaRPr lang="en-US"/>
          </a:p>
        </p:txBody>
      </p:sp>
    </p:spTree>
    <p:extLst>
      <p:ext uri="{BB962C8B-B14F-4D97-AF65-F5344CB8AC3E}">
        <p14:creationId xmlns:p14="http://schemas.microsoft.com/office/powerpoint/2010/main" val="91771782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Shape 114"/>
          <p:cNvSpPr txBox="1">
            <a:spLocks noGrp="1"/>
          </p:cNvSpPr>
          <p:nvPr>
            <p:ph type="body" idx="1"/>
          </p:nvPr>
        </p:nvSpPr>
        <p:spPr>
          <a:xfrm>
            <a:off x="657226" y="4205515"/>
            <a:ext cx="5257799" cy="3984171"/>
          </a:xfrm>
          <a:prstGeom prst="rect">
            <a:avLst/>
          </a:prstGeom>
        </p:spPr>
        <p:txBody>
          <a:bodyPr lIns="88125" tIns="88125" rIns="88125" bIns="88125" anchor="t" anchorCtr="0">
            <a:noAutofit/>
          </a:bodyPr>
          <a:lstStyle/>
          <a:p>
            <a:pPr defTabSz="881390">
              <a:defRPr/>
            </a:pPr>
            <a:endParaRPr lang="en-US" baseline="0" dirty="0" smtClean="0"/>
          </a:p>
        </p:txBody>
      </p:sp>
      <p:sp>
        <p:nvSpPr>
          <p:cNvPr id="115" name="Shape 115"/>
          <p:cNvSpPr>
            <a:spLocks noGrp="1" noRot="1" noChangeAspect="1"/>
          </p:cNvSpPr>
          <p:nvPr>
            <p:ph type="sldImg" idx="2"/>
          </p:nvPr>
        </p:nvSpPr>
        <p:spPr>
          <a:xfrm>
            <a:off x="1073150" y="663575"/>
            <a:ext cx="4425950" cy="33210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247817068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Slide Image Placeholder 1"/>
          <p:cNvSpPr>
            <a:spLocks noGrp="1" noRot="1" noChangeAspect="1" noTextEdit="1"/>
          </p:cNvSpPr>
          <p:nvPr>
            <p:ph type="sldImg"/>
          </p:nvPr>
        </p:nvSpPr>
        <p:spPr bwMode="auto">
          <a:xfrm>
            <a:off x="1258888" y="930275"/>
            <a:ext cx="4502150" cy="3376613"/>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18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smtClean="0">
              <a:ea typeface="MS PGothic" pitchFamily="34" charset="-128"/>
            </a:endParaRPr>
          </a:p>
        </p:txBody>
      </p:sp>
      <p:sp>
        <p:nvSpPr>
          <p:cNvPr id="66564"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400" indent="-284668">
              <a:defRPr>
                <a:solidFill>
                  <a:schemeClr val="tx1"/>
                </a:solidFill>
                <a:latin typeface="Calibri" pitchFamily="34" charset="0"/>
              </a:defRPr>
            </a:lvl2pPr>
            <a:lvl3pPr marL="1141902" indent="-228058">
              <a:defRPr>
                <a:solidFill>
                  <a:schemeClr val="tx1"/>
                </a:solidFill>
                <a:latin typeface="Calibri" pitchFamily="34" charset="0"/>
              </a:defRPr>
            </a:lvl3pPr>
            <a:lvl4pPr marL="1599634" indent="-228058">
              <a:defRPr>
                <a:solidFill>
                  <a:schemeClr val="tx1"/>
                </a:solidFill>
                <a:latin typeface="Calibri" pitchFamily="34" charset="0"/>
              </a:defRPr>
            </a:lvl4pPr>
            <a:lvl5pPr marL="2055749" indent="-228058">
              <a:defRPr>
                <a:solidFill>
                  <a:schemeClr val="tx1"/>
                </a:solidFill>
                <a:latin typeface="Calibri" pitchFamily="34" charset="0"/>
              </a:defRPr>
            </a:lvl5pPr>
            <a:lvl6pPr marL="2521566" indent="-228058" fontAlgn="base">
              <a:spcBef>
                <a:spcPct val="0"/>
              </a:spcBef>
              <a:spcAft>
                <a:spcPct val="0"/>
              </a:spcAft>
              <a:defRPr>
                <a:solidFill>
                  <a:schemeClr val="tx1"/>
                </a:solidFill>
                <a:latin typeface="Calibri" pitchFamily="34" charset="0"/>
              </a:defRPr>
            </a:lvl6pPr>
            <a:lvl7pPr marL="2987385" indent="-228058" fontAlgn="base">
              <a:spcBef>
                <a:spcPct val="0"/>
              </a:spcBef>
              <a:spcAft>
                <a:spcPct val="0"/>
              </a:spcAft>
              <a:defRPr>
                <a:solidFill>
                  <a:schemeClr val="tx1"/>
                </a:solidFill>
                <a:latin typeface="Calibri" pitchFamily="34" charset="0"/>
              </a:defRPr>
            </a:lvl7pPr>
            <a:lvl8pPr marL="3453204" indent="-228058" fontAlgn="base">
              <a:spcBef>
                <a:spcPct val="0"/>
              </a:spcBef>
              <a:spcAft>
                <a:spcPct val="0"/>
              </a:spcAft>
              <a:defRPr>
                <a:solidFill>
                  <a:schemeClr val="tx1"/>
                </a:solidFill>
                <a:latin typeface="Calibri" pitchFamily="34" charset="0"/>
              </a:defRPr>
            </a:lvl8pPr>
            <a:lvl9pPr marL="3919023" indent="-228058"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3C71320F-93AA-4B0F-9A94-253FA775057E}" type="slidenum">
              <a:rPr lang="en-US" altLang="en-US">
                <a:ea typeface="MS PGothic" pitchFamily="34" charset="-128"/>
              </a:rPr>
              <a:pPr fontAlgn="base">
                <a:spcBef>
                  <a:spcPct val="0"/>
                </a:spcBef>
                <a:spcAft>
                  <a:spcPct val="0"/>
                </a:spcAft>
                <a:defRPr/>
              </a:pPr>
              <a:t>17</a:t>
            </a:fld>
            <a:endParaRPr lang="en-US" altLang="en-US">
              <a:ea typeface="MS PGothic" pitchFamily="34" charset="-128"/>
            </a:endParaRPr>
          </a:p>
        </p:txBody>
      </p:sp>
      <p:sp>
        <p:nvSpPr>
          <p:cNvPr id="2" name="Footer Placeholder 1"/>
          <p:cNvSpPr>
            <a:spLocks noGrp="1"/>
          </p:cNvSpPr>
          <p:nvPr>
            <p:ph type="ftr" sz="quarter" idx="10"/>
          </p:nvPr>
        </p:nvSpPr>
        <p:spPr/>
        <p:txBody>
          <a:bodyPr/>
          <a:lstStyle/>
          <a:p>
            <a:pPr>
              <a:defRPr/>
            </a:pPr>
            <a:r>
              <a:rPr lang="en-US" smtClean="0"/>
              <a:t>PVAAS Statewide Team for PDE; pdepvaas@iu13.org</a:t>
            </a:r>
            <a:endParaRPr lang="en-US"/>
          </a:p>
        </p:txBody>
      </p:sp>
      <p:sp>
        <p:nvSpPr>
          <p:cNvPr id="4" name="Date Placeholder 3"/>
          <p:cNvSpPr>
            <a:spLocks noGrp="1"/>
          </p:cNvSpPr>
          <p:nvPr>
            <p:ph type="dt" idx="12"/>
          </p:nvPr>
        </p:nvSpPr>
        <p:spPr/>
        <p:txBody>
          <a:bodyPr/>
          <a:lstStyle/>
          <a:p>
            <a:r>
              <a:rPr lang="en-US" smtClean="0"/>
              <a:t>Fall 2015</a:t>
            </a:r>
            <a:endParaRPr lang="en-US"/>
          </a:p>
        </p:txBody>
      </p:sp>
    </p:spTree>
    <p:extLst>
      <p:ext uri="{BB962C8B-B14F-4D97-AF65-F5344CB8AC3E}">
        <p14:creationId xmlns:p14="http://schemas.microsoft.com/office/powerpoint/2010/main" val="192456765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Slide Image Placeholder 1"/>
          <p:cNvSpPr>
            <a:spLocks noGrp="1" noRot="1" noChangeAspect="1" noTextEdit="1"/>
          </p:cNvSpPr>
          <p:nvPr>
            <p:ph type="sldImg"/>
          </p:nvPr>
        </p:nvSpPr>
        <p:spPr bwMode="auto">
          <a:xfrm>
            <a:off x="1414463" y="1162050"/>
            <a:ext cx="4181475" cy="31369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8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dirty="0" smtClean="0"/>
          </a:p>
        </p:txBody>
      </p:sp>
      <p:sp>
        <p:nvSpPr>
          <p:cNvPr id="5" name="Slide Number Placeholder 4"/>
          <p:cNvSpPr>
            <a:spLocks noGrp="1"/>
          </p:cNvSpPr>
          <p:nvPr>
            <p:ph type="sldNum" sz="quarter" idx="5"/>
          </p:nvPr>
        </p:nvSpPr>
        <p:spPr/>
        <p:txBody>
          <a:bodyPr/>
          <a:lstStyle/>
          <a:p>
            <a:pPr>
              <a:defRPr/>
            </a:pPr>
            <a:fld id="{273E722B-E26B-4B49-BE9E-D3E62D55018B}" type="slidenum">
              <a:rPr lang="en-US" smtClean="0">
                <a:solidFill>
                  <a:prstClr val="black"/>
                </a:solidFill>
              </a:rPr>
              <a:pPr>
                <a:defRPr/>
              </a:pPr>
              <a:t>18</a:t>
            </a:fld>
            <a:endParaRPr lang="en-US">
              <a:solidFill>
                <a:prstClr val="black"/>
              </a:solidFill>
            </a:endParaRPr>
          </a:p>
        </p:txBody>
      </p:sp>
      <p:sp>
        <p:nvSpPr>
          <p:cNvPr id="2" name="Footer Placeholder 1"/>
          <p:cNvSpPr>
            <a:spLocks noGrp="1"/>
          </p:cNvSpPr>
          <p:nvPr>
            <p:ph type="ftr" sz="quarter" idx="10"/>
          </p:nvPr>
        </p:nvSpPr>
        <p:spPr/>
        <p:txBody>
          <a:bodyPr/>
          <a:lstStyle/>
          <a:p>
            <a:pPr>
              <a:defRPr/>
            </a:pPr>
            <a:r>
              <a:rPr lang="en-US" smtClean="0"/>
              <a:t>PVAAS Statewide Team for PDE; pdepvaas@iu13.org</a:t>
            </a:r>
            <a:endParaRPr lang="en-US"/>
          </a:p>
        </p:txBody>
      </p:sp>
      <p:sp>
        <p:nvSpPr>
          <p:cNvPr id="4" name="Date Placeholder 3"/>
          <p:cNvSpPr>
            <a:spLocks noGrp="1"/>
          </p:cNvSpPr>
          <p:nvPr>
            <p:ph type="dt" idx="12"/>
          </p:nvPr>
        </p:nvSpPr>
        <p:spPr/>
        <p:txBody>
          <a:bodyPr/>
          <a:lstStyle/>
          <a:p>
            <a:r>
              <a:rPr lang="en-US" smtClean="0"/>
              <a:t>Fall 2015</a:t>
            </a:r>
            <a:endParaRPr lang="en-US"/>
          </a:p>
        </p:txBody>
      </p:sp>
    </p:spTree>
    <p:extLst>
      <p:ext uri="{BB962C8B-B14F-4D97-AF65-F5344CB8AC3E}">
        <p14:creationId xmlns:p14="http://schemas.microsoft.com/office/powerpoint/2010/main" val="40476819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pPr>
              <a:defRPr/>
            </a:pPr>
            <a:fld id="{F21F6526-5E32-436A-B23E-7790C559DCDC}" type="slidenum">
              <a:rPr lang="en-US" smtClean="0">
                <a:solidFill>
                  <a:prstClr val="black"/>
                </a:solidFill>
                <a:latin typeface="Calibri"/>
              </a:rPr>
              <a:pPr>
                <a:defRPr/>
              </a:pPr>
              <a:t>19</a:t>
            </a:fld>
            <a:endParaRPr lang="en-US">
              <a:solidFill>
                <a:prstClr val="black"/>
              </a:solidFill>
              <a:latin typeface="Calibri"/>
            </a:endParaRPr>
          </a:p>
        </p:txBody>
      </p:sp>
      <p:sp>
        <p:nvSpPr>
          <p:cNvPr id="5" name="Footer Placeholder 4"/>
          <p:cNvSpPr>
            <a:spLocks noGrp="1"/>
          </p:cNvSpPr>
          <p:nvPr>
            <p:ph type="ftr" sz="quarter" idx="11"/>
          </p:nvPr>
        </p:nvSpPr>
        <p:spPr/>
        <p:txBody>
          <a:bodyPr/>
          <a:lstStyle/>
          <a:p>
            <a:pPr>
              <a:defRPr/>
            </a:pPr>
            <a:r>
              <a:rPr lang="en-US" smtClean="0">
                <a:solidFill>
                  <a:prstClr val="black"/>
                </a:solidFill>
                <a:latin typeface="Calibri"/>
              </a:rPr>
              <a:t>PVAAS Statewide Team for PDE; pdepvaas@iu13.org</a:t>
            </a:r>
            <a:endParaRPr lang="en-US">
              <a:solidFill>
                <a:prstClr val="black"/>
              </a:solidFill>
              <a:latin typeface="Calibri"/>
            </a:endParaRPr>
          </a:p>
        </p:txBody>
      </p:sp>
    </p:spTree>
    <p:extLst>
      <p:ext uri="{BB962C8B-B14F-4D97-AF65-F5344CB8AC3E}">
        <p14:creationId xmlns:p14="http://schemas.microsoft.com/office/powerpoint/2010/main" val="39816605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3A7A13-6771-4D02-B74A-6FBC9E02F680}" type="slidenum">
              <a:rPr lang="en-US" smtClean="0"/>
              <a:t>2</a:t>
            </a:fld>
            <a:endParaRPr lang="en-US"/>
          </a:p>
        </p:txBody>
      </p:sp>
      <p:sp>
        <p:nvSpPr>
          <p:cNvPr id="5" name="Date Placeholder 4"/>
          <p:cNvSpPr>
            <a:spLocks noGrp="1"/>
          </p:cNvSpPr>
          <p:nvPr>
            <p:ph type="dt" idx="11"/>
          </p:nvPr>
        </p:nvSpPr>
        <p:spPr/>
        <p:txBody>
          <a:bodyPr/>
          <a:lstStyle/>
          <a:p>
            <a:r>
              <a:rPr lang="en-US" smtClean="0"/>
              <a:t>Fall 2015</a:t>
            </a:r>
            <a:endParaRPr lang="en-US"/>
          </a:p>
        </p:txBody>
      </p:sp>
      <p:sp>
        <p:nvSpPr>
          <p:cNvPr id="6" name="Footer Placeholder 5"/>
          <p:cNvSpPr>
            <a:spLocks noGrp="1"/>
          </p:cNvSpPr>
          <p:nvPr>
            <p:ph type="ftr" sz="quarter" idx="12"/>
          </p:nvPr>
        </p:nvSpPr>
        <p:spPr/>
        <p:txBody>
          <a:bodyPr/>
          <a:lstStyle/>
          <a:p>
            <a:r>
              <a:rPr lang="en-US" smtClean="0"/>
              <a:t>PVAAS Statewide Team for PDE; pdepvaas@iu13.org</a:t>
            </a:r>
            <a:endParaRPr lang="en-US"/>
          </a:p>
        </p:txBody>
      </p:sp>
    </p:spTree>
    <p:extLst>
      <p:ext uri="{BB962C8B-B14F-4D97-AF65-F5344CB8AC3E}">
        <p14:creationId xmlns:p14="http://schemas.microsoft.com/office/powerpoint/2010/main" val="74539521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881390">
              <a:defRPr/>
            </a:pPr>
            <a:endParaRPr lang="en-US" baseline="0" dirty="0" smtClean="0"/>
          </a:p>
        </p:txBody>
      </p:sp>
      <p:sp>
        <p:nvSpPr>
          <p:cNvPr id="4" name="Slide Number Placeholder 3"/>
          <p:cNvSpPr>
            <a:spLocks noGrp="1"/>
          </p:cNvSpPr>
          <p:nvPr>
            <p:ph type="sldNum" sz="quarter" idx="10"/>
          </p:nvPr>
        </p:nvSpPr>
        <p:spPr/>
        <p:txBody>
          <a:bodyPr/>
          <a:lstStyle/>
          <a:p>
            <a:pPr>
              <a:defRPr/>
            </a:pPr>
            <a:fld id="{F21F6526-5E32-436A-B23E-7790C559DCDC}" type="slidenum">
              <a:rPr lang="en-US" smtClean="0">
                <a:solidFill>
                  <a:prstClr val="black"/>
                </a:solidFill>
                <a:latin typeface="Calibri"/>
              </a:rPr>
              <a:pPr>
                <a:defRPr/>
              </a:pPr>
              <a:t>20</a:t>
            </a:fld>
            <a:endParaRPr lang="en-US">
              <a:solidFill>
                <a:prstClr val="black"/>
              </a:solidFill>
              <a:latin typeface="Calibri"/>
            </a:endParaRPr>
          </a:p>
        </p:txBody>
      </p:sp>
    </p:spTree>
    <p:extLst>
      <p:ext uri="{BB962C8B-B14F-4D97-AF65-F5344CB8AC3E}">
        <p14:creationId xmlns:p14="http://schemas.microsoft.com/office/powerpoint/2010/main" val="66871223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58888" y="930275"/>
            <a:ext cx="4502150" cy="3376613"/>
          </a:xfrm>
        </p:spPr>
      </p:sp>
      <p:sp>
        <p:nvSpPr>
          <p:cNvPr id="3" name="Notes Placeholder 2"/>
          <p:cNvSpPr>
            <a:spLocks noGrp="1"/>
          </p:cNvSpPr>
          <p:nvPr>
            <p:ph type="body" idx="1"/>
          </p:nvPr>
        </p:nvSpPr>
        <p:spPr/>
        <p:txBody>
          <a:bodyPr/>
          <a:lstStyle/>
          <a:p>
            <a:pPr defTabSz="189560">
              <a:defRPr/>
            </a:pPr>
            <a:endParaRPr lang="en-US" b="0" dirty="0" smtClean="0"/>
          </a:p>
        </p:txBody>
      </p:sp>
      <p:sp>
        <p:nvSpPr>
          <p:cNvPr id="4" name="Slide Number Placeholder 3"/>
          <p:cNvSpPr>
            <a:spLocks noGrp="1"/>
          </p:cNvSpPr>
          <p:nvPr>
            <p:ph type="sldNum" sz="quarter" idx="10"/>
          </p:nvPr>
        </p:nvSpPr>
        <p:spPr/>
        <p:txBody>
          <a:bodyPr/>
          <a:lstStyle/>
          <a:p>
            <a:fld id="{BAE402D1-88AD-43C2-B8BB-8C7904BBCA11}" type="slidenum">
              <a:rPr lang="en-US" smtClean="0">
                <a:solidFill>
                  <a:srgbClr val="596267"/>
                </a:solidFill>
              </a:rPr>
              <a:pPr/>
              <a:t>21</a:t>
            </a:fld>
            <a:endParaRPr lang="en-US" dirty="0">
              <a:solidFill>
                <a:srgbClr val="596267"/>
              </a:solidFill>
            </a:endParaRPr>
          </a:p>
        </p:txBody>
      </p:sp>
      <p:sp>
        <p:nvSpPr>
          <p:cNvPr id="5" name="Date Placeholder 4"/>
          <p:cNvSpPr>
            <a:spLocks noGrp="1"/>
          </p:cNvSpPr>
          <p:nvPr>
            <p:ph type="dt" idx="11"/>
          </p:nvPr>
        </p:nvSpPr>
        <p:spPr/>
        <p:txBody>
          <a:bodyPr/>
          <a:lstStyle/>
          <a:p>
            <a:r>
              <a:rPr lang="en-US" smtClean="0"/>
              <a:t>Fall 2015</a:t>
            </a:r>
            <a:endParaRPr lang="en-US"/>
          </a:p>
        </p:txBody>
      </p:sp>
      <p:sp>
        <p:nvSpPr>
          <p:cNvPr id="6" name="Footer Placeholder 5"/>
          <p:cNvSpPr>
            <a:spLocks noGrp="1"/>
          </p:cNvSpPr>
          <p:nvPr>
            <p:ph type="ftr" sz="quarter" idx="12"/>
          </p:nvPr>
        </p:nvSpPr>
        <p:spPr>
          <a:xfrm>
            <a:off x="0" y="0"/>
            <a:ext cx="3037840" cy="293511"/>
          </a:xfrm>
        </p:spPr>
        <p:txBody>
          <a:bodyPr/>
          <a:lstStyle/>
          <a:p>
            <a:r>
              <a:rPr lang="en-US" smtClean="0"/>
              <a:t>PVAAS Statewide Team for PDE; pdepvaas@iu13.org</a:t>
            </a:r>
            <a:endParaRPr lang="en-US" dirty="0"/>
          </a:p>
        </p:txBody>
      </p:sp>
    </p:spTree>
    <p:extLst>
      <p:ext uri="{BB962C8B-B14F-4D97-AF65-F5344CB8AC3E}">
        <p14:creationId xmlns:p14="http://schemas.microsoft.com/office/powerpoint/2010/main" val="213846299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58888" y="930275"/>
            <a:ext cx="4502150" cy="3376613"/>
          </a:xfrm>
        </p:spPr>
      </p:sp>
      <p:sp>
        <p:nvSpPr>
          <p:cNvPr id="3" name="Notes Placeholder 2"/>
          <p:cNvSpPr>
            <a:spLocks noGrp="1"/>
          </p:cNvSpPr>
          <p:nvPr>
            <p:ph type="body" idx="1"/>
          </p:nvPr>
        </p:nvSpPr>
        <p:spPr/>
        <p:txBody>
          <a:bodyPr/>
          <a:lstStyle/>
          <a:p>
            <a:r>
              <a:rPr lang="en-US" dirty="0" smtClean="0"/>
              <a:t>Next slide goes into more detail on question</a:t>
            </a:r>
            <a:endParaRPr lang="en-US" dirty="0"/>
          </a:p>
        </p:txBody>
      </p:sp>
      <p:sp>
        <p:nvSpPr>
          <p:cNvPr id="4" name="Slide Number Placeholder 3"/>
          <p:cNvSpPr>
            <a:spLocks noGrp="1"/>
          </p:cNvSpPr>
          <p:nvPr>
            <p:ph type="sldNum" sz="quarter" idx="10"/>
          </p:nvPr>
        </p:nvSpPr>
        <p:spPr/>
        <p:txBody>
          <a:bodyPr/>
          <a:lstStyle/>
          <a:p>
            <a:fld id="{BAE402D1-88AD-43C2-B8BB-8C7904BBCA11}" type="slidenum">
              <a:rPr lang="en-US" smtClean="0">
                <a:solidFill>
                  <a:srgbClr val="596267"/>
                </a:solidFill>
              </a:rPr>
              <a:pPr/>
              <a:t>22</a:t>
            </a:fld>
            <a:endParaRPr lang="en-US" dirty="0">
              <a:solidFill>
                <a:srgbClr val="596267"/>
              </a:solidFill>
            </a:endParaRPr>
          </a:p>
        </p:txBody>
      </p:sp>
      <p:sp>
        <p:nvSpPr>
          <p:cNvPr id="5" name="Date Placeholder 4"/>
          <p:cNvSpPr>
            <a:spLocks noGrp="1"/>
          </p:cNvSpPr>
          <p:nvPr>
            <p:ph type="dt" idx="11"/>
          </p:nvPr>
        </p:nvSpPr>
        <p:spPr/>
        <p:txBody>
          <a:bodyPr/>
          <a:lstStyle/>
          <a:p>
            <a:r>
              <a:rPr lang="en-US" smtClean="0"/>
              <a:t>Fall 2015</a:t>
            </a:r>
            <a:endParaRPr lang="en-US"/>
          </a:p>
        </p:txBody>
      </p:sp>
      <p:sp>
        <p:nvSpPr>
          <p:cNvPr id="6" name="Footer Placeholder 5"/>
          <p:cNvSpPr>
            <a:spLocks noGrp="1"/>
          </p:cNvSpPr>
          <p:nvPr>
            <p:ph type="ftr" sz="quarter" idx="12"/>
          </p:nvPr>
        </p:nvSpPr>
        <p:spPr>
          <a:xfrm>
            <a:off x="0" y="0"/>
            <a:ext cx="3037840" cy="246477"/>
          </a:xfrm>
        </p:spPr>
        <p:txBody>
          <a:bodyPr/>
          <a:lstStyle/>
          <a:p>
            <a:r>
              <a:rPr lang="en-US" smtClean="0"/>
              <a:t>PVAAS Statewide Team for PDE; pdepvaas@iu13.org</a:t>
            </a:r>
            <a:endParaRPr lang="en-US" dirty="0"/>
          </a:p>
        </p:txBody>
      </p:sp>
    </p:spTree>
    <p:extLst>
      <p:ext uri="{BB962C8B-B14F-4D97-AF65-F5344CB8AC3E}">
        <p14:creationId xmlns:p14="http://schemas.microsoft.com/office/powerpoint/2010/main" val="270018926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637">
              <a:defRPr/>
            </a:pPr>
            <a:endParaRPr lang="en-US" dirty="0"/>
          </a:p>
        </p:txBody>
      </p:sp>
      <p:sp>
        <p:nvSpPr>
          <p:cNvPr id="4" name="Slide Number Placeholder 3"/>
          <p:cNvSpPr>
            <a:spLocks noGrp="1"/>
          </p:cNvSpPr>
          <p:nvPr>
            <p:ph type="sldNum" idx="10"/>
          </p:nvPr>
        </p:nvSpPr>
        <p:spPr/>
        <p:txBody>
          <a:bodyPr/>
          <a:lstStyle/>
          <a:p>
            <a:pPr>
              <a:buSzPct val="25000"/>
            </a:pPr>
            <a:fld id="{00000000-1234-1234-1234-123412341234}" type="slidenum">
              <a:rPr lang="en-US" smtClean="0"/>
              <a:pPr>
                <a:buSzPct val="25000"/>
              </a:pPr>
              <a:t>23</a:t>
            </a:fld>
            <a:endParaRPr lang="en-US"/>
          </a:p>
        </p:txBody>
      </p:sp>
    </p:spTree>
    <p:extLst>
      <p:ext uri="{BB962C8B-B14F-4D97-AF65-F5344CB8AC3E}">
        <p14:creationId xmlns:p14="http://schemas.microsoft.com/office/powerpoint/2010/main" val="14347242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3A7A13-6771-4D02-B74A-6FBC9E02F680}" type="slidenum">
              <a:rPr lang="en-US" smtClean="0"/>
              <a:t>24</a:t>
            </a:fld>
            <a:endParaRPr lang="en-US"/>
          </a:p>
        </p:txBody>
      </p:sp>
      <p:sp>
        <p:nvSpPr>
          <p:cNvPr id="5" name="Date Placeholder 4"/>
          <p:cNvSpPr>
            <a:spLocks noGrp="1"/>
          </p:cNvSpPr>
          <p:nvPr>
            <p:ph type="dt" idx="11"/>
          </p:nvPr>
        </p:nvSpPr>
        <p:spPr/>
        <p:txBody>
          <a:bodyPr/>
          <a:lstStyle/>
          <a:p>
            <a:r>
              <a:rPr lang="en-US" smtClean="0"/>
              <a:t>Fall 2015</a:t>
            </a:r>
            <a:endParaRPr lang="en-US"/>
          </a:p>
        </p:txBody>
      </p:sp>
      <p:sp>
        <p:nvSpPr>
          <p:cNvPr id="6" name="Footer Placeholder 5"/>
          <p:cNvSpPr>
            <a:spLocks noGrp="1"/>
          </p:cNvSpPr>
          <p:nvPr>
            <p:ph type="ftr" sz="quarter" idx="12"/>
          </p:nvPr>
        </p:nvSpPr>
        <p:spPr/>
        <p:txBody>
          <a:bodyPr/>
          <a:lstStyle/>
          <a:p>
            <a:r>
              <a:rPr lang="en-US" smtClean="0"/>
              <a:t>PVAAS Statewide Team for PDE; pdepvaas@iu13.org</a:t>
            </a:r>
            <a:endParaRPr lang="en-US"/>
          </a:p>
        </p:txBody>
      </p:sp>
    </p:spTree>
    <p:extLst>
      <p:ext uri="{BB962C8B-B14F-4D97-AF65-F5344CB8AC3E}">
        <p14:creationId xmlns:p14="http://schemas.microsoft.com/office/powerpoint/2010/main" val="33554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r>
              <a:rPr lang="en-US" smtClean="0"/>
              <a:t>Fall 2015</a:t>
            </a:r>
            <a:endParaRPr lang="en-US"/>
          </a:p>
        </p:txBody>
      </p:sp>
      <p:sp>
        <p:nvSpPr>
          <p:cNvPr id="5" name="Footer Placeholder 4"/>
          <p:cNvSpPr>
            <a:spLocks noGrp="1"/>
          </p:cNvSpPr>
          <p:nvPr>
            <p:ph type="ftr" sz="quarter" idx="11"/>
          </p:nvPr>
        </p:nvSpPr>
        <p:spPr/>
        <p:txBody>
          <a:bodyPr/>
          <a:lstStyle/>
          <a:p>
            <a:r>
              <a:rPr lang="en-US" smtClean="0"/>
              <a:t>PVAAS Statewide Team for PDE; pdepvaas@iu13.org</a:t>
            </a:r>
            <a:endParaRPr lang="en-US"/>
          </a:p>
        </p:txBody>
      </p:sp>
      <p:sp>
        <p:nvSpPr>
          <p:cNvPr id="6" name="Slide Number Placeholder 5"/>
          <p:cNvSpPr>
            <a:spLocks noGrp="1"/>
          </p:cNvSpPr>
          <p:nvPr>
            <p:ph type="sldNum" sz="quarter" idx="12"/>
          </p:nvPr>
        </p:nvSpPr>
        <p:spPr/>
        <p:txBody>
          <a:bodyPr/>
          <a:lstStyle/>
          <a:p>
            <a:fld id="{9E3A7A13-6771-4D02-B74A-6FBC9E02F680}" type="slidenum">
              <a:rPr lang="en-US" smtClean="0"/>
              <a:t>25</a:t>
            </a:fld>
            <a:endParaRPr lang="en-US"/>
          </a:p>
        </p:txBody>
      </p:sp>
    </p:spTree>
    <p:extLst>
      <p:ext uri="{BB962C8B-B14F-4D97-AF65-F5344CB8AC3E}">
        <p14:creationId xmlns:p14="http://schemas.microsoft.com/office/powerpoint/2010/main" val="394565744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3A7A13-6771-4D02-B74A-6FBC9E02F680}" type="slidenum">
              <a:rPr lang="en-US" smtClean="0"/>
              <a:t>26</a:t>
            </a:fld>
            <a:endParaRPr lang="en-US"/>
          </a:p>
        </p:txBody>
      </p:sp>
      <p:sp>
        <p:nvSpPr>
          <p:cNvPr id="5" name="Date Placeholder 4"/>
          <p:cNvSpPr>
            <a:spLocks noGrp="1"/>
          </p:cNvSpPr>
          <p:nvPr>
            <p:ph type="dt" idx="11"/>
          </p:nvPr>
        </p:nvSpPr>
        <p:spPr/>
        <p:txBody>
          <a:bodyPr/>
          <a:lstStyle/>
          <a:p>
            <a:r>
              <a:rPr lang="en-US" smtClean="0"/>
              <a:t>Fall 2015</a:t>
            </a:r>
            <a:endParaRPr lang="en-US"/>
          </a:p>
        </p:txBody>
      </p:sp>
      <p:sp>
        <p:nvSpPr>
          <p:cNvPr id="6" name="Footer Placeholder 5"/>
          <p:cNvSpPr>
            <a:spLocks noGrp="1"/>
          </p:cNvSpPr>
          <p:nvPr>
            <p:ph type="ftr" sz="quarter" idx="12"/>
          </p:nvPr>
        </p:nvSpPr>
        <p:spPr/>
        <p:txBody>
          <a:bodyPr/>
          <a:lstStyle/>
          <a:p>
            <a:r>
              <a:rPr lang="en-US" smtClean="0"/>
              <a:t>PVAAS Statewide Team for PDE; pdepvaas@iu13.org</a:t>
            </a:r>
            <a:endParaRPr lang="en-US"/>
          </a:p>
        </p:txBody>
      </p:sp>
    </p:spTree>
    <p:extLst>
      <p:ext uri="{BB962C8B-B14F-4D97-AF65-F5344CB8AC3E}">
        <p14:creationId xmlns:p14="http://schemas.microsoft.com/office/powerpoint/2010/main" val="79366332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58888" y="930275"/>
            <a:ext cx="4502150" cy="3376613"/>
          </a:xfrm>
        </p:spPr>
      </p:sp>
      <p:sp>
        <p:nvSpPr>
          <p:cNvPr id="3" name="Notes Placeholder 2"/>
          <p:cNvSpPr>
            <a:spLocks noGrp="1"/>
          </p:cNvSpPr>
          <p:nvPr>
            <p:ph type="body" idx="1"/>
          </p:nvPr>
        </p:nvSpPr>
        <p:spPr/>
        <p:txBody>
          <a:bodyPr/>
          <a:lstStyle/>
          <a:p>
            <a:pPr defTabSz="931637">
              <a:defRPr/>
            </a:pPr>
            <a:endParaRPr lang="en-US" baseline="0" dirty="0" smtClean="0"/>
          </a:p>
        </p:txBody>
      </p:sp>
      <p:sp>
        <p:nvSpPr>
          <p:cNvPr id="4" name="Slide Number Placeholder 3"/>
          <p:cNvSpPr>
            <a:spLocks noGrp="1"/>
          </p:cNvSpPr>
          <p:nvPr>
            <p:ph type="sldNum" sz="quarter" idx="10"/>
          </p:nvPr>
        </p:nvSpPr>
        <p:spPr/>
        <p:txBody>
          <a:bodyPr/>
          <a:lstStyle/>
          <a:p>
            <a:fld id="{BAE402D1-88AD-43C2-B8BB-8C7904BBCA11}" type="slidenum">
              <a:rPr lang="en-US" smtClean="0">
                <a:solidFill>
                  <a:srgbClr val="596267"/>
                </a:solidFill>
              </a:rPr>
              <a:pPr/>
              <a:t>27</a:t>
            </a:fld>
            <a:endParaRPr lang="en-US" dirty="0">
              <a:solidFill>
                <a:srgbClr val="596267"/>
              </a:solidFill>
            </a:endParaRPr>
          </a:p>
        </p:txBody>
      </p:sp>
      <p:sp>
        <p:nvSpPr>
          <p:cNvPr id="5" name="Date Placeholder 4"/>
          <p:cNvSpPr>
            <a:spLocks noGrp="1"/>
          </p:cNvSpPr>
          <p:nvPr>
            <p:ph type="dt" idx="11"/>
          </p:nvPr>
        </p:nvSpPr>
        <p:spPr/>
        <p:txBody>
          <a:bodyPr/>
          <a:lstStyle/>
          <a:p>
            <a:r>
              <a:rPr lang="en-US" smtClean="0"/>
              <a:t>Fall 2015</a:t>
            </a:r>
            <a:endParaRPr lang="en-US"/>
          </a:p>
        </p:txBody>
      </p:sp>
      <p:sp>
        <p:nvSpPr>
          <p:cNvPr id="6" name="Footer Placeholder 5"/>
          <p:cNvSpPr>
            <a:spLocks noGrp="1"/>
          </p:cNvSpPr>
          <p:nvPr>
            <p:ph type="ftr" sz="quarter" idx="12"/>
          </p:nvPr>
        </p:nvSpPr>
        <p:spPr>
          <a:xfrm>
            <a:off x="0" y="0"/>
            <a:ext cx="3037840" cy="293511"/>
          </a:xfrm>
        </p:spPr>
        <p:txBody>
          <a:bodyPr/>
          <a:lstStyle/>
          <a:p>
            <a:r>
              <a:rPr lang="en-US" smtClean="0"/>
              <a:t>PVAAS Statewide Team for PDE; pdepvaas@iu13.org</a:t>
            </a:r>
            <a:endParaRPr lang="en-US" dirty="0"/>
          </a:p>
        </p:txBody>
      </p:sp>
    </p:spTree>
    <p:extLst>
      <p:ext uri="{BB962C8B-B14F-4D97-AF65-F5344CB8AC3E}">
        <p14:creationId xmlns:p14="http://schemas.microsoft.com/office/powerpoint/2010/main" val="161568347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3A7A13-6771-4D02-B74A-6FBC9E02F680}" type="slidenum">
              <a:rPr lang="en-US" smtClean="0"/>
              <a:t>28</a:t>
            </a:fld>
            <a:endParaRPr lang="en-US"/>
          </a:p>
        </p:txBody>
      </p:sp>
      <p:sp>
        <p:nvSpPr>
          <p:cNvPr id="5" name="Date Placeholder 4"/>
          <p:cNvSpPr>
            <a:spLocks noGrp="1"/>
          </p:cNvSpPr>
          <p:nvPr>
            <p:ph type="dt" idx="11"/>
          </p:nvPr>
        </p:nvSpPr>
        <p:spPr/>
        <p:txBody>
          <a:bodyPr/>
          <a:lstStyle/>
          <a:p>
            <a:r>
              <a:rPr lang="en-US" smtClean="0"/>
              <a:t>Fall 2015</a:t>
            </a:r>
            <a:endParaRPr lang="en-US"/>
          </a:p>
        </p:txBody>
      </p:sp>
      <p:sp>
        <p:nvSpPr>
          <p:cNvPr id="6" name="Footer Placeholder 5"/>
          <p:cNvSpPr>
            <a:spLocks noGrp="1"/>
          </p:cNvSpPr>
          <p:nvPr>
            <p:ph type="ftr" sz="quarter" idx="12"/>
          </p:nvPr>
        </p:nvSpPr>
        <p:spPr/>
        <p:txBody>
          <a:bodyPr/>
          <a:lstStyle/>
          <a:p>
            <a:r>
              <a:rPr lang="en-US" smtClean="0"/>
              <a:t>PVAAS Statewide Team for PDE; pdepvaas@iu13.org</a:t>
            </a:r>
            <a:endParaRPr lang="en-US"/>
          </a:p>
        </p:txBody>
      </p:sp>
    </p:spTree>
    <p:extLst>
      <p:ext uri="{BB962C8B-B14F-4D97-AF65-F5344CB8AC3E}">
        <p14:creationId xmlns:p14="http://schemas.microsoft.com/office/powerpoint/2010/main" val="289499897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2 different methodologies used to derive the</a:t>
            </a:r>
            <a:r>
              <a:rPr lang="en-US" baseline="0" dirty="0" smtClean="0"/>
              <a:t> two</a:t>
            </a:r>
            <a:endParaRPr lang="en-US" dirty="0"/>
          </a:p>
        </p:txBody>
      </p:sp>
      <p:sp>
        <p:nvSpPr>
          <p:cNvPr id="4" name="Slide Number Placeholder 3"/>
          <p:cNvSpPr>
            <a:spLocks noGrp="1"/>
          </p:cNvSpPr>
          <p:nvPr>
            <p:ph type="sldNum" sz="quarter" idx="10"/>
          </p:nvPr>
        </p:nvSpPr>
        <p:spPr/>
        <p:txBody>
          <a:bodyPr/>
          <a:lstStyle/>
          <a:p>
            <a:fld id="{8BD9091A-501C-47C7-B7C8-FB3A1696D9DB}" type="slidenum">
              <a:rPr lang="en-US" smtClean="0"/>
              <a:t>29</a:t>
            </a:fld>
            <a:endParaRPr lang="en-US" dirty="0"/>
          </a:p>
        </p:txBody>
      </p:sp>
      <p:sp>
        <p:nvSpPr>
          <p:cNvPr id="5" name="Date Placeholder 4"/>
          <p:cNvSpPr>
            <a:spLocks noGrp="1"/>
          </p:cNvSpPr>
          <p:nvPr>
            <p:ph type="dt" idx="11"/>
          </p:nvPr>
        </p:nvSpPr>
        <p:spPr/>
        <p:txBody>
          <a:bodyPr/>
          <a:lstStyle/>
          <a:p>
            <a:r>
              <a:rPr lang="en-US" smtClean="0"/>
              <a:t>Fall 2015</a:t>
            </a:r>
            <a:endParaRPr lang="en-US"/>
          </a:p>
        </p:txBody>
      </p:sp>
      <p:sp>
        <p:nvSpPr>
          <p:cNvPr id="6" name="Footer Placeholder 5"/>
          <p:cNvSpPr>
            <a:spLocks noGrp="1"/>
          </p:cNvSpPr>
          <p:nvPr>
            <p:ph type="ftr" sz="quarter" idx="12"/>
          </p:nvPr>
        </p:nvSpPr>
        <p:spPr/>
        <p:txBody>
          <a:bodyPr/>
          <a:lstStyle/>
          <a:p>
            <a:r>
              <a:rPr lang="en-US" smtClean="0"/>
              <a:t>PVAAS Statewide Team for PDE; pdepvaas@iu13.org</a:t>
            </a:r>
            <a:endParaRPr lang="en-US"/>
          </a:p>
        </p:txBody>
      </p:sp>
    </p:spTree>
    <p:extLst>
      <p:ext uri="{BB962C8B-B14F-4D97-AF65-F5344CB8AC3E}">
        <p14:creationId xmlns:p14="http://schemas.microsoft.com/office/powerpoint/2010/main" val="1009163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E8A91ABC-8312-4930-9C32-5A2D9BF32B20}" type="slidenum">
              <a:rPr lang="en-US" smtClean="0"/>
              <a:t>3</a:t>
            </a:fld>
            <a:endParaRPr lang="en-US"/>
          </a:p>
        </p:txBody>
      </p:sp>
      <p:sp>
        <p:nvSpPr>
          <p:cNvPr id="5" name="Date Placeholder 4"/>
          <p:cNvSpPr>
            <a:spLocks noGrp="1"/>
          </p:cNvSpPr>
          <p:nvPr>
            <p:ph type="dt" idx="11"/>
          </p:nvPr>
        </p:nvSpPr>
        <p:spPr/>
        <p:txBody>
          <a:bodyPr/>
          <a:lstStyle/>
          <a:p>
            <a:r>
              <a:rPr lang="en-US" smtClean="0"/>
              <a:t>Fall 2015</a:t>
            </a:r>
            <a:endParaRPr lang="en-US"/>
          </a:p>
        </p:txBody>
      </p:sp>
      <p:sp>
        <p:nvSpPr>
          <p:cNvPr id="6" name="Footer Placeholder 5"/>
          <p:cNvSpPr>
            <a:spLocks noGrp="1"/>
          </p:cNvSpPr>
          <p:nvPr>
            <p:ph type="ftr" sz="quarter" idx="12"/>
          </p:nvPr>
        </p:nvSpPr>
        <p:spPr/>
        <p:txBody>
          <a:bodyPr/>
          <a:lstStyle/>
          <a:p>
            <a:r>
              <a:rPr lang="en-US" smtClean="0"/>
              <a:t>PVAAS Statewide Team for PDE; pdepvaas@iu13.org</a:t>
            </a:r>
            <a:endParaRPr lang="en-US"/>
          </a:p>
        </p:txBody>
      </p:sp>
    </p:spTree>
    <p:extLst>
      <p:ext uri="{BB962C8B-B14F-4D97-AF65-F5344CB8AC3E}">
        <p14:creationId xmlns:p14="http://schemas.microsoft.com/office/powerpoint/2010/main" val="404523095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D9091A-501C-47C7-B7C8-FB3A1696D9DB}" type="slidenum">
              <a:rPr lang="en-US" smtClean="0"/>
              <a:t>30</a:t>
            </a:fld>
            <a:endParaRPr lang="en-US" dirty="0"/>
          </a:p>
        </p:txBody>
      </p:sp>
      <p:sp>
        <p:nvSpPr>
          <p:cNvPr id="5" name="Date Placeholder 4"/>
          <p:cNvSpPr>
            <a:spLocks noGrp="1"/>
          </p:cNvSpPr>
          <p:nvPr>
            <p:ph type="dt" idx="11"/>
          </p:nvPr>
        </p:nvSpPr>
        <p:spPr/>
        <p:txBody>
          <a:bodyPr/>
          <a:lstStyle/>
          <a:p>
            <a:r>
              <a:rPr lang="en-US" smtClean="0"/>
              <a:t>Fall 2015</a:t>
            </a:r>
            <a:endParaRPr lang="en-US"/>
          </a:p>
        </p:txBody>
      </p:sp>
      <p:sp>
        <p:nvSpPr>
          <p:cNvPr id="6" name="Footer Placeholder 5"/>
          <p:cNvSpPr>
            <a:spLocks noGrp="1"/>
          </p:cNvSpPr>
          <p:nvPr>
            <p:ph type="ftr" sz="quarter" idx="12"/>
          </p:nvPr>
        </p:nvSpPr>
        <p:spPr/>
        <p:txBody>
          <a:bodyPr/>
          <a:lstStyle/>
          <a:p>
            <a:r>
              <a:rPr lang="en-US" smtClean="0"/>
              <a:t>PVAAS Statewide Team for PDE; pdepvaas@iu13.org</a:t>
            </a:r>
            <a:endParaRPr lang="en-US"/>
          </a:p>
        </p:txBody>
      </p:sp>
    </p:spTree>
    <p:extLst>
      <p:ext uri="{BB962C8B-B14F-4D97-AF65-F5344CB8AC3E}">
        <p14:creationId xmlns:p14="http://schemas.microsoft.com/office/powerpoint/2010/main" val="10091635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58888" y="930275"/>
            <a:ext cx="4502150" cy="3376613"/>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AE402D1-88AD-43C2-B8BB-8C7904BBCA11}" type="slidenum">
              <a:rPr lang="en-US" smtClean="0"/>
              <a:pPr/>
              <a:t>31</a:t>
            </a:fld>
            <a:endParaRPr lang="en-US" dirty="0"/>
          </a:p>
        </p:txBody>
      </p:sp>
      <p:sp>
        <p:nvSpPr>
          <p:cNvPr id="5" name="Date Placeholder 4"/>
          <p:cNvSpPr>
            <a:spLocks noGrp="1"/>
          </p:cNvSpPr>
          <p:nvPr>
            <p:ph type="dt" idx="11"/>
          </p:nvPr>
        </p:nvSpPr>
        <p:spPr/>
        <p:txBody>
          <a:bodyPr/>
          <a:lstStyle/>
          <a:p>
            <a:r>
              <a:rPr lang="en-US" smtClean="0"/>
              <a:t>Fall 2015</a:t>
            </a:r>
            <a:endParaRPr lang="en-US"/>
          </a:p>
        </p:txBody>
      </p:sp>
      <p:sp>
        <p:nvSpPr>
          <p:cNvPr id="6" name="Footer Placeholder 5"/>
          <p:cNvSpPr>
            <a:spLocks noGrp="1"/>
          </p:cNvSpPr>
          <p:nvPr>
            <p:ph type="ftr" sz="quarter" idx="12"/>
          </p:nvPr>
        </p:nvSpPr>
        <p:spPr/>
        <p:txBody>
          <a:bodyPr/>
          <a:lstStyle/>
          <a:p>
            <a:r>
              <a:rPr lang="en-US" smtClean="0"/>
              <a:t>PVAAS Statewide Team for PDE; pdepvaas@iu13.org</a:t>
            </a:r>
            <a:endParaRPr lang="en-US"/>
          </a:p>
        </p:txBody>
      </p:sp>
    </p:spTree>
    <p:extLst>
      <p:ext uri="{BB962C8B-B14F-4D97-AF65-F5344CB8AC3E}">
        <p14:creationId xmlns:p14="http://schemas.microsoft.com/office/powerpoint/2010/main" val="19154982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9E3A7A13-6771-4D02-B74A-6FBC9E02F680}" type="slidenum">
              <a:rPr lang="en-US" smtClean="0"/>
              <a:t>32</a:t>
            </a:fld>
            <a:endParaRPr lang="en-US"/>
          </a:p>
        </p:txBody>
      </p:sp>
      <p:sp>
        <p:nvSpPr>
          <p:cNvPr id="5" name="Date Placeholder 4"/>
          <p:cNvSpPr>
            <a:spLocks noGrp="1"/>
          </p:cNvSpPr>
          <p:nvPr>
            <p:ph type="dt" idx="11"/>
          </p:nvPr>
        </p:nvSpPr>
        <p:spPr/>
        <p:txBody>
          <a:bodyPr/>
          <a:lstStyle/>
          <a:p>
            <a:r>
              <a:rPr lang="en-US" smtClean="0"/>
              <a:t>Fall 2015</a:t>
            </a:r>
            <a:endParaRPr lang="en-US"/>
          </a:p>
        </p:txBody>
      </p:sp>
      <p:sp>
        <p:nvSpPr>
          <p:cNvPr id="6" name="Footer Placeholder 5"/>
          <p:cNvSpPr>
            <a:spLocks noGrp="1"/>
          </p:cNvSpPr>
          <p:nvPr>
            <p:ph type="ftr" sz="quarter" idx="12"/>
          </p:nvPr>
        </p:nvSpPr>
        <p:spPr/>
        <p:txBody>
          <a:bodyPr/>
          <a:lstStyle/>
          <a:p>
            <a:r>
              <a:rPr lang="en-US" smtClean="0"/>
              <a:t>PVAAS Statewide Team for PDE; pdepvaas@iu13.org</a:t>
            </a:r>
            <a:endParaRPr lang="en-US"/>
          </a:p>
        </p:txBody>
      </p:sp>
    </p:spTree>
    <p:extLst>
      <p:ext uri="{BB962C8B-B14F-4D97-AF65-F5344CB8AC3E}">
        <p14:creationId xmlns:p14="http://schemas.microsoft.com/office/powerpoint/2010/main" val="261866768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4266">
              <a:defRPr/>
            </a:pPr>
            <a:r>
              <a:rPr lang="en-US" dirty="0" smtClean="0"/>
              <a:t>These</a:t>
            </a:r>
            <a:r>
              <a:rPr lang="en-US" baseline="0" dirty="0" smtClean="0"/>
              <a:t> resources may help you undercover WHY you are getting the result you are seeing – positive, or not as positive.</a:t>
            </a:r>
          </a:p>
          <a:p>
            <a:pPr defTabSz="914266">
              <a:defRPr/>
            </a:pPr>
            <a:r>
              <a:rPr lang="en-US" dirty="0" smtClean="0"/>
              <a:t>So, now that you have seen the Value-Added reports, you are ready to think about (no conclusions) identifying patterns and making observations to figuring</a:t>
            </a:r>
            <a:r>
              <a:rPr lang="en-US" baseline="0" dirty="0" smtClean="0"/>
              <a:t> out the WHY.</a:t>
            </a:r>
          </a:p>
          <a:p>
            <a:pPr defTabSz="914266">
              <a:defRPr/>
            </a:pPr>
            <a:endParaRPr lang="en-US" baseline="0" dirty="0" smtClean="0"/>
          </a:p>
          <a:p>
            <a:pPr defTabSz="914266">
              <a:defRPr/>
            </a:pPr>
            <a:r>
              <a:rPr lang="en-US" baseline="0" dirty="0" smtClean="0"/>
              <a:t>Figuring out the “why” means that many variables have to be considered. The DD documents provide you with a list of reasons or variables that may be contributing to the results that you are seeing.</a:t>
            </a:r>
          </a:p>
          <a:p>
            <a:pPr defTabSz="914266">
              <a:defRPr/>
            </a:pPr>
            <a:endParaRPr lang="en-US" baseline="0" dirty="0" smtClean="0"/>
          </a:p>
        </p:txBody>
      </p:sp>
      <p:sp>
        <p:nvSpPr>
          <p:cNvPr id="4" name="Slide Number Placeholder 3"/>
          <p:cNvSpPr>
            <a:spLocks noGrp="1"/>
          </p:cNvSpPr>
          <p:nvPr>
            <p:ph type="sldNum" sz="quarter" idx="10"/>
          </p:nvPr>
        </p:nvSpPr>
        <p:spPr/>
        <p:txBody>
          <a:bodyPr/>
          <a:lstStyle/>
          <a:p>
            <a:fld id="{9E3A7A13-6771-4D02-B74A-6FBC9E02F680}" type="slidenum">
              <a:rPr lang="en-US" smtClean="0"/>
              <a:t>33</a:t>
            </a:fld>
            <a:endParaRPr lang="en-US"/>
          </a:p>
        </p:txBody>
      </p:sp>
      <p:sp>
        <p:nvSpPr>
          <p:cNvPr id="5" name="Date Placeholder 4"/>
          <p:cNvSpPr>
            <a:spLocks noGrp="1"/>
          </p:cNvSpPr>
          <p:nvPr>
            <p:ph type="dt" idx="11"/>
          </p:nvPr>
        </p:nvSpPr>
        <p:spPr/>
        <p:txBody>
          <a:bodyPr/>
          <a:lstStyle/>
          <a:p>
            <a:r>
              <a:rPr lang="en-US" smtClean="0"/>
              <a:t>Fall 2015</a:t>
            </a:r>
            <a:endParaRPr lang="en-US"/>
          </a:p>
        </p:txBody>
      </p:sp>
      <p:sp>
        <p:nvSpPr>
          <p:cNvPr id="6" name="Footer Placeholder 5"/>
          <p:cNvSpPr>
            <a:spLocks noGrp="1"/>
          </p:cNvSpPr>
          <p:nvPr>
            <p:ph type="ftr" sz="quarter" idx="12"/>
          </p:nvPr>
        </p:nvSpPr>
        <p:spPr/>
        <p:txBody>
          <a:bodyPr/>
          <a:lstStyle/>
          <a:p>
            <a:r>
              <a:rPr lang="en-US" smtClean="0"/>
              <a:t>PVAAS Statewide Team for PDE; pdepvaas@iu13.org</a:t>
            </a:r>
            <a:endParaRPr lang="en-US"/>
          </a:p>
        </p:txBody>
      </p:sp>
    </p:spTree>
    <p:extLst>
      <p:ext uri="{BB962C8B-B14F-4D97-AF65-F5344CB8AC3E}">
        <p14:creationId xmlns:p14="http://schemas.microsoft.com/office/powerpoint/2010/main" val="167282639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 are 2 versions</a:t>
            </a:r>
            <a:r>
              <a:rPr lang="en-US" baseline="0" dirty="0" smtClean="0"/>
              <a:t> of the document – you have the consolidated version as hard-copy - to save a few trees.</a:t>
            </a:r>
          </a:p>
          <a:p>
            <a:r>
              <a:rPr lang="en-US" baseline="0" dirty="0" smtClean="0"/>
              <a:t>Posted online is the NON-consolidated version – this includes bulleted probes under each key question.</a:t>
            </a:r>
          </a:p>
          <a:p>
            <a:endParaRPr lang="en-US" baseline="0" dirty="0" smtClean="0"/>
          </a:p>
          <a:p>
            <a:r>
              <a:rPr lang="en-US" baseline="0" dirty="0" smtClean="0"/>
              <a:t>The consolidated version can provide you with a “quicker” glance at the type of questions you can use in your probing and analysis.</a:t>
            </a:r>
          </a:p>
          <a:p>
            <a:r>
              <a:rPr lang="en-US" baseline="0" dirty="0" smtClean="0"/>
              <a:t>The comprehensive version provides you with bullets under many of the questions that help you go even more deeply into the specifics of that particular question. </a:t>
            </a:r>
          </a:p>
          <a:p>
            <a:endParaRPr lang="en-US" dirty="0"/>
          </a:p>
        </p:txBody>
      </p:sp>
      <p:sp>
        <p:nvSpPr>
          <p:cNvPr id="4" name="Date Placeholder 3"/>
          <p:cNvSpPr>
            <a:spLocks noGrp="1"/>
          </p:cNvSpPr>
          <p:nvPr>
            <p:ph type="dt" idx="10"/>
          </p:nvPr>
        </p:nvSpPr>
        <p:spPr/>
        <p:txBody>
          <a:bodyPr/>
          <a:lstStyle/>
          <a:p>
            <a:r>
              <a:rPr lang="en-US" smtClean="0"/>
              <a:t>Fall 2015</a:t>
            </a:r>
            <a:endParaRPr lang="en-US"/>
          </a:p>
        </p:txBody>
      </p:sp>
      <p:sp>
        <p:nvSpPr>
          <p:cNvPr id="5" name="Footer Placeholder 4"/>
          <p:cNvSpPr>
            <a:spLocks noGrp="1"/>
          </p:cNvSpPr>
          <p:nvPr>
            <p:ph type="ftr" sz="quarter" idx="11"/>
          </p:nvPr>
        </p:nvSpPr>
        <p:spPr/>
        <p:txBody>
          <a:bodyPr/>
          <a:lstStyle/>
          <a:p>
            <a:r>
              <a:rPr lang="en-US" smtClean="0"/>
              <a:t>PVAAS Statewide Team for PDE; pdepvaas@iu13.org</a:t>
            </a:r>
            <a:endParaRPr lang="en-US"/>
          </a:p>
        </p:txBody>
      </p:sp>
      <p:sp>
        <p:nvSpPr>
          <p:cNvPr id="6" name="Slide Number Placeholder 5"/>
          <p:cNvSpPr>
            <a:spLocks noGrp="1"/>
          </p:cNvSpPr>
          <p:nvPr>
            <p:ph type="sldNum" sz="quarter" idx="12"/>
          </p:nvPr>
        </p:nvSpPr>
        <p:spPr/>
        <p:txBody>
          <a:bodyPr/>
          <a:lstStyle/>
          <a:p>
            <a:fld id="{9E3A7A13-6771-4D02-B74A-6FBC9E02F680}" type="slidenum">
              <a:rPr lang="en-US" smtClean="0"/>
              <a:t>34</a:t>
            </a:fld>
            <a:endParaRPr lang="en-US"/>
          </a:p>
        </p:txBody>
      </p:sp>
    </p:spTree>
    <p:extLst>
      <p:ext uri="{BB962C8B-B14F-4D97-AF65-F5344CB8AC3E}">
        <p14:creationId xmlns:p14="http://schemas.microsoft.com/office/powerpoint/2010/main" val="91034273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637">
              <a:defRPr/>
            </a:pPr>
            <a:r>
              <a:rPr lang="en-US" dirty="0" smtClean="0"/>
              <a:t>When you look at the issues of curriculum,</a:t>
            </a:r>
            <a:r>
              <a:rPr lang="en-US" baseline="0" dirty="0" smtClean="0"/>
              <a:t> instruction, assessment, and organization, it is best to have some kind of framework to work from – rather than just guessing or asking questions about these areas in general or in a random fashion. </a:t>
            </a:r>
          </a:p>
          <a:p>
            <a:endParaRPr lang="en-US" dirty="0" smtClean="0"/>
          </a:p>
          <a:p>
            <a:r>
              <a:rPr lang="en-US" baseline="0" dirty="0" smtClean="0"/>
              <a:t>These documents can help you put a structured process to the work that it takes to “dig deeply” to determine root cause(s). </a:t>
            </a:r>
            <a:endParaRPr lang="en-US" baseline="0" dirty="0" smtClean="0"/>
          </a:p>
          <a:p>
            <a:endParaRPr lang="en-US" baseline="0" dirty="0" smtClean="0"/>
          </a:p>
          <a:p>
            <a:r>
              <a:rPr lang="en-US" baseline="0" dirty="0" smtClean="0"/>
              <a:t>Time to look through them is on the next slide</a:t>
            </a:r>
            <a:endParaRPr lang="en-US" baseline="0" dirty="0" smtClean="0"/>
          </a:p>
        </p:txBody>
      </p:sp>
      <p:sp>
        <p:nvSpPr>
          <p:cNvPr id="4" name="Slide Number Placeholder 3"/>
          <p:cNvSpPr>
            <a:spLocks noGrp="1"/>
          </p:cNvSpPr>
          <p:nvPr>
            <p:ph type="sldNum" sz="quarter" idx="10"/>
          </p:nvPr>
        </p:nvSpPr>
        <p:spPr/>
        <p:txBody>
          <a:bodyPr/>
          <a:lstStyle/>
          <a:p>
            <a:fld id="{9E3A7A13-6771-4D02-B74A-6FBC9E02F680}" type="slidenum">
              <a:rPr lang="en-US" smtClean="0"/>
              <a:t>35</a:t>
            </a:fld>
            <a:endParaRPr lang="en-US"/>
          </a:p>
        </p:txBody>
      </p:sp>
      <p:sp>
        <p:nvSpPr>
          <p:cNvPr id="5" name="Date Placeholder 4"/>
          <p:cNvSpPr>
            <a:spLocks noGrp="1"/>
          </p:cNvSpPr>
          <p:nvPr>
            <p:ph type="dt" idx="11"/>
          </p:nvPr>
        </p:nvSpPr>
        <p:spPr/>
        <p:txBody>
          <a:bodyPr/>
          <a:lstStyle/>
          <a:p>
            <a:r>
              <a:rPr lang="en-US" smtClean="0"/>
              <a:t>Fall 2015</a:t>
            </a:r>
            <a:endParaRPr lang="en-US"/>
          </a:p>
        </p:txBody>
      </p:sp>
      <p:sp>
        <p:nvSpPr>
          <p:cNvPr id="6" name="Footer Placeholder 5"/>
          <p:cNvSpPr>
            <a:spLocks noGrp="1"/>
          </p:cNvSpPr>
          <p:nvPr>
            <p:ph type="ftr" sz="quarter" idx="12"/>
          </p:nvPr>
        </p:nvSpPr>
        <p:spPr/>
        <p:txBody>
          <a:bodyPr/>
          <a:lstStyle/>
          <a:p>
            <a:r>
              <a:rPr lang="en-US" smtClean="0"/>
              <a:t>PVAAS Statewide Team for PDE; pdepvaas@iu13.org</a:t>
            </a:r>
            <a:endParaRPr lang="en-US"/>
          </a:p>
        </p:txBody>
      </p:sp>
    </p:spTree>
    <p:extLst>
      <p:ext uri="{BB962C8B-B14F-4D97-AF65-F5344CB8AC3E}">
        <p14:creationId xmlns:p14="http://schemas.microsoft.com/office/powerpoint/2010/main" val="147716653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How to use this document:</a:t>
            </a:r>
          </a:p>
          <a:p>
            <a:r>
              <a:rPr lang="en-US" dirty="0" smtClean="0"/>
              <a:t>See the intro pages on each document - there is a set of “instructions” and guidance for use of the document.</a:t>
            </a:r>
          </a:p>
          <a:p>
            <a:endParaRPr lang="en-US" dirty="0" smtClean="0"/>
          </a:p>
          <a:p>
            <a:r>
              <a:rPr lang="en-US" dirty="0" smtClean="0"/>
              <a:t>These are questions to spark reflection!</a:t>
            </a:r>
          </a:p>
          <a:p>
            <a:r>
              <a:rPr lang="en-US" dirty="0" smtClean="0"/>
              <a:t>These</a:t>
            </a:r>
            <a:r>
              <a:rPr lang="en-US" baseline="0" dirty="0" smtClean="0"/>
              <a:t> are </a:t>
            </a:r>
            <a:r>
              <a:rPr lang="en-US" u="sng" baseline="0" dirty="0" smtClean="0"/>
              <a:t>n</a:t>
            </a:r>
            <a:r>
              <a:rPr lang="en-US" u="sng" dirty="0" smtClean="0"/>
              <a:t>ot</a:t>
            </a:r>
            <a:r>
              <a:rPr lang="en-US" dirty="0" smtClean="0"/>
              <a:t> intended as a checklist!</a:t>
            </a:r>
          </a:p>
          <a:p>
            <a:r>
              <a:rPr lang="en-US" dirty="0" smtClean="0"/>
              <a:t>The</a:t>
            </a:r>
            <a:r>
              <a:rPr lang="en-US" baseline="0" dirty="0" smtClean="0"/>
              <a:t> n</a:t>
            </a:r>
            <a:r>
              <a:rPr lang="en-US" dirty="0" smtClean="0"/>
              <a:t>umbers/codes within sections not intended to specify an order - rather to assist with navigation</a:t>
            </a:r>
            <a:r>
              <a:rPr lang="en-US" baseline="0" dirty="0" smtClean="0"/>
              <a:t> if you are using them with a group!</a:t>
            </a:r>
          </a:p>
          <a:p>
            <a:endParaRPr lang="en-US" dirty="0" smtClean="0"/>
          </a:p>
          <a:p>
            <a:r>
              <a:rPr lang="en-US" dirty="0" smtClean="0"/>
              <a:t>They are also </a:t>
            </a:r>
            <a:r>
              <a:rPr lang="en-US" u="sng" dirty="0" smtClean="0"/>
              <a:t>not</a:t>
            </a:r>
            <a:r>
              <a:rPr lang="en-US" dirty="0" smtClean="0"/>
              <a:t> intended</a:t>
            </a:r>
            <a:r>
              <a:rPr lang="en-US" baseline="0" dirty="0" smtClean="0"/>
              <a:t> to just be answered YES or NO.</a:t>
            </a:r>
          </a:p>
          <a:p>
            <a:r>
              <a:rPr lang="en-US" dirty="0" smtClean="0"/>
              <a:t>If</a:t>
            </a:r>
            <a:r>
              <a:rPr lang="en-US" baseline="0" dirty="0" smtClean="0"/>
              <a:t> yes is the answer, then ask</a:t>
            </a:r>
            <a:r>
              <a:rPr lang="en-US" baseline="0" dirty="0" smtClean="0">
                <a:sym typeface="Wingdings" panose="05000000000000000000" pitchFamily="2" charset="2"/>
              </a:rPr>
              <a:t> </a:t>
            </a:r>
            <a:r>
              <a:rPr lang="en-US" dirty="0" smtClean="0"/>
              <a:t>Does evidence exist? Is it consistent and pervasive?</a:t>
            </a:r>
          </a:p>
          <a:p>
            <a:r>
              <a:rPr lang="en-US" dirty="0" smtClean="0"/>
              <a:t>If answer is no, then the practice may not be in place and may warrant further discussion and “digging”</a:t>
            </a:r>
          </a:p>
          <a:p>
            <a:pPr lvl="1"/>
            <a:endParaRPr lang="en-US" dirty="0" smtClean="0"/>
          </a:p>
          <a:p>
            <a:r>
              <a:rPr lang="en-US" dirty="0" smtClean="0"/>
              <a:t> </a:t>
            </a:r>
            <a:r>
              <a:rPr lang="en-US" baseline="0" dirty="0" smtClean="0"/>
              <a:t>We want to give you some time (7 minutes) to look through these resources.. Be sure to focus on the SCHOOL level questions only at this point – what questions might you concentrate on given what you have seen in the value added reports?</a:t>
            </a:r>
          </a:p>
          <a:p>
            <a:r>
              <a:rPr lang="en-US" dirty="0" smtClean="0"/>
              <a:t>Take time</a:t>
            </a:r>
            <a:r>
              <a:rPr lang="en-US" baseline="0" dirty="0" smtClean="0"/>
              <a:t> </a:t>
            </a:r>
            <a:r>
              <a:rPr lang="en-US" dirty="0" smtClean="0"/>
              <a:t>at your table to review the 3 docs.</a:t>
            </a:r>
          </a:p>
          <a:p>
            <a:pPr marL="628650" lvl="1" indent="-171450">
              <a:buFont typeface="Arial" panose="020B0604020202020204" pitchFamily="34" charset="0"/>
              <a:buChar char="•"/>
            </a:pPr>
            <a:r>
              <a:rPr lang="en-US" dirty="0" smtClean="0"/>
              <a:t>Which may apply to your setting/needs?</a:t>
            </a:r>
          </a:p>
          <a:p>
            <a:pPr marL="628650" lvl="1" indent="-171450">
              <a:buFont typeface="Arial" panose="020B0604020202020204" pitchFamily="34" charset="0"/>
              <a:buChar char="•"/>
            </a:pPr>
            <a:r>
              <a:rPr lang="en-US" dirty="0" smtClean="0"/>
              <a:t>How might you use these at the school level?</a:t>
            </a:r>
          </a:p>
          <a:p>
            <a:endParaRPr lang="en-US" dirty="0"/>
          </a:p>
        </p:txBody>
      </p:sp>
      <p:sp>
        <p:nvSpPr>
          <p:cNvPr id="4" name="Date Placeholder 3"/>
          <p:cNvSpPr>
            <a:spLocks noGrp="1"/>
          </p:cNvSpPr>
          <p:nvPr>
            <p:ph type="dt" idx="10"/>
          </p:nvPr>
        </p:nvSpPr>
        <p:spPr/>
        <p:txBody>
          <a:bodyPr/>
          <a:lstStyle/>
          <a:p>
            <a:r>
              <a:rPr lang="en-US" smtClean="0"/>
              <a:t>Fall 2015</a:t>
            </a:r>
            <a:endParaRPr lang="en-US"/>
          </a:p>
        </p:txBody>
      </p:sp>
      <p:sp>
        <p:nvSpPr>
          <p:cNvPr id="5" name="Footer Placeholder 4"/>
          <p:cNvSpPr>
            <a:spLocks noGrp="1"/>
          </p:cNvSpPr>
          <p:nvPr>
            <p:ph type="ftr" sz="quarter" idx="11"/>
          </p:nvPr>
        </p:nvSpPr>
        <p:spPr/>
        <p:txBody>
          <a:bodyPr/>
          <a:lstStyle/>
          <a:p>
            <a:r>
              <a:rPr lang="en-US" smtClean="0"/>
              <a:t>PVAAS Statewide Team for PDE; pdepvaas@iu13.org</a:t>
            </a:r>
            <a:endParaRPr lang="en-US"/>
          </a:p>
        </p:txBody>
      </p:sp>
      <p:sp>
        <p:nvSpPr>
          <p:cNvPr id="6" name="Slide Number Placeholder 5"/>
          <p:cNvSpPr>
            <a:spLocks noGrp="1"/>
          </p:cNvSpPr>
          <p:nvPr>
            <p:ph type="sldNum" sz="quarter" idx="12"/>
          </p:nvPr>
        </p:nvSpPr>
        <p:spPr/>
        <p:txBody>
          <a:bodyPr/>
          <a:lstStyle/>
          <a:p>
            <a:fld id="{9E3A7A13-6771-4D02-B74A-6FBC9E02F680}" type="slidenum">
              <a:rPr lang="en-US" smtClean="0"/>
              <a:t>36</a:t>
            </a:fld>
            <a:endParaRPr lang="en-US"/>
          </a:p>
        </p:txBody>
      </p:sp>
    </p:spTree>
    <p:extLst>
      <p:ext uri="{BB962C8B-B14F-4D97-AF65-F5344CB8AC3E}">
        <p14:creationId xmlns:p14="http://schemas.microsoft.com/office/powerpoint/2010/main" val="191013351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4266">
              <a:defRPr/>
            </a:pPr>
            <a:r>
              <a:rPr lang="en-US" baseline="0" dirty="0" smtClean="0"/>
              <a:t>So, using the DD documents, where would you start? W</a:t>
            </a:r>
            <a:r>
              <a:rPr lang="en-US" dirty="0" smtClean="0"/>
              <a:t>hat </a:t>
            </a:r>
            <a:r>
              <a:rPr lang="en-US" dirty="0"/>
              <a:t>are the first questions you would ask? </a:t>
            </a:r>
            <a:endParaRPr lang="en-US" dirty="0" smtClean="0"/>
          </a:p>
          <a:p>
            <a:pPr defTabSz="914266">
              <a:defRPr/>
            </a:pPr>
            <a:endParaRPr lang="en-US" dirty="0"/>
          </a:p>
          <a:p>
            <a:r>
              <a:rPr lang="en-US" dirty="0" smtClean="0"/>
              <a:t>There is no right answer – as it depends on the data of your school, the work in your school,</a:t>
            </a:r>
            <a:r>
              <a:rPr lang="en-US" baseline="0" dirty="0" smtClean="0"/>
              <a:t> where your school is with achievement and growth.</a:t>
            </a:r>
          </a:p>
          <a:p>
            <a:r>
              <a:rPr lang="en-US" dirty="0" smtClean="0"/>
              <a:t/>
            </a:r>
            <a:br>
              <a:rPr lang="en-US" dirty="0" smtClean="0"/>
            </a:br>
            <a:r>
              <a:rPr lang="en-US" dirty="0" smtClean="0"/>
              <a:t>Example:</a:t>
            </a:r>
            <a:r>
              <a:rPr lang="en-US" baseline="0" dirty="0" smtClean="0"/>
              <a:t> </a:t>
            </a:r>
            <a:r>
              <a:rPr lang="en-US" dirty="0" smtClean="0"/>
              <a:t>If we just spent</a:t>
            </a:r>
            <a:r>
              <a:rPr lang="en-US" baseline="0" dirty="0" smtClean="0"/>
              <a:t> the past year revising curriculum, a quick review of curriculum questions to do a final check may in order, then move on to another area. Or, if we have been focusing a good bit on instruction or assessment, then we might want to check those sections.</a:t>
            </a:r>
          </a:p>
          <a:p>
            <a:endParaRPr lang="en-US" baseline="0" dirty="0" smtClean="0"/>
          </a:p>
          <a:p>
            <a:r>
              <a:rPr lang="en-US" baseline="0" dirty="0" smtClean="0"/>
              <a:t>In general, you may want to start by asking some “big” questions – do we want to focus on C, I, A or O? Or, is there one particular area that we think might be good to delve into in-depth?</a:t>
            </a:r>
          </a:p>
          <a:p>
            <a:endParaRPr lang="en-US" sz="1200" baseline="0" dirty="0" smtClean="0"/>
          </a:p>
          <a:p>
            <a:r>
              <a:rPr lang="en-US" sz="1200" dirty="0" smtClean="0"/>
              <a:t>Give the</a:t>
            </a:r>
            <a:r>
              <a:rPr lang="en-US" sz="1200" baseline="0" dirty="0" smtClean="0"/>
              <a:t> group at each site 3 minutes to discuss:</a:t>
            </a:r>
          </a:p>
          <a:p>
            <a:r>
              <a:rPr lang="en-US" sz="1200" dirty="0" smtClean="0"/>
              <a:t>What are you starting to think about with regard to grade 6 as you saw</a:t>
            </a:r>
            <a:r>
              <a:rPr lang="en-US" sz="1200" baseline="0" dirty="0" smtClean="0"/>
              <a:t> all RED on the PSSA report for the last activity</a:t>
            </a:r>
            <a:r>
              <a:rPr lang="en-US" sz="1200" dirty="0" smtClean="0"/>
              <a:t>?</a:t>
            </a:r>
            <a:r>
              <a:rPr lang="en-US" sz="1200" baseline="0" dirty="0" smtClean="0"/>
              <a:t> (</a:t>
            </a:r>
            <a:r>
              <a:rPr lang="en-US" sz="1200" dirty="0" smtClean="0"/>
              <a:t>Share at your table/with whole group)</a:t>
            </a:r>
          </a:p>
          <a:p>
            <a:r>
              <a:rPr lang="en-US" sz="1200" b="1" u="sng" dirty="0" smtClean="0"/>
              <a:t>BUT</a:t>
            </a:r>
            <a:r>
              <a:rPr lang="en-US" sz="1200" dirty="0" smtClean="0"/>
              <a:t>, you need more info to go any further </a:t>
            </a:r>
            <a:r>
              <a:rPr lang="en-US" sz="1200" u="sng" dirty="0" smtClean="0"/>
              <a:t>before</a:t>
            </a:r>
            <a:r>
              <a:rPr lang="en-US" sz="1200" dirty="0" smtClean="0"/>
              <a:t> ANY conclusions!!</a:t>
            </a:r>
          </a:p>
          <a:p>
            <a:endParaRPr lang="en-US" baseline="0" dirty="0" smtClean="0"/>
          </a:p>
        </p:txBody>
      </p:sp>
      <p:sp>
        <p:nvSpPr>
          <p:cNvPr id="4" name="Slide Number Placeholder 3"/>
          <p:cNvSpPr>
            <a:spLocks noGrp="1"/>
          </p:cNvSpPr>
          <p:nvPr>
            <p:ph type="sldNum" sz="quarter" idx="10"/>
          </p:nvPr>
        </p:nvSpPr>
        <p:spPr/>
        <p:txBody>
          <a:bodyPr/>
          <a:lstStyle/>
          <a:p>
            <a:fld id="{9E3A7A13-6771-4D02-B74A-6FBC9E02F680}" type="slidenum">
              <a:rPr lang="en-US" smtClean="0"/>
              <a:t>37</a:t>
            </a:fld>
            <a:endParaRPr lang="en-US"/>
          </a:p>
        </p:txBody>
      </p:sp>
      <p:sp>
        <p:nvSpPr>
          <p:cNvPr id="5" name="Date Placeholder 4"/>
          <p:cNvSpPr>
            <a:spLocks noGrp="1"/>
          </p:cNvSpPr>
          <p:nvPr>
            <p:ph type="dt" idx="11"/>
          </p:nvPr>
        </p:nvSpPr>
        <p:spPr/>
        <p:txBody>
          <a:bodyPr/>
          <a:lstStyle/>
          <a:p>
            <a:r>
              <a:rPr lang="en-US" smtClean="0"/>
              <a:t>Fall 2015</a:t>
            </a:r>
            <a:endParaRPr lang="en-US"/>
          </a:p>
        </p:txBody>
      </p:sp>
      <p:sp>
        <p:nvSpPr>
          <p:cNvPr id="6" name="Footer Placeholder 5"/>
          <p:cNvSpPr>
            <a:spLocks noGrp="1"/>
          </p:cNvSpPr>
          <p:nvPr>
            <p:ph type="ftr" sz="quarter" idx="12"/>
          </p:nvPr>
        </p:nvSpPr>
        <p:spPr/>
        <p:txBody>
          <a:bodyPr/>
          <a:lstStyle/>
          <a:p>
            <a:r>
              <a:rPr lang="en-US" smtClean="0"/>
              <a:t>PVAAS Statewide Team for PDE; pdepvaas@iu13.org</a:t>
            </a:r>
            <a:endParaRPr lang="en-US"/>
          </a:p>
        </p:txBody>
      </p:sp>
    </p:spTree>
    <p:extLst>
      <p:ext uri="{BB962C8B-B14F-4D97-AF65-F5344CB8AC3E}">
        <p14:creationId xmlns:p14="http://schemas.microsoft.com/office/powerpoint/2010/main" val="288803244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let’s talk</a:t>
            </a:r>
            <a:r>
              <a:rPr lang="en-US" baseline="0" dirty="0" smtClean="0"/>
              <a:t> ab</a:t>
            </a:r>
            <a:r>
              <a:rPr lang="en-US" dirty="0" smtClean="0"/>
              <a:t>out PVAAS District/School Diagnostic Reporting</a:t>
            </a:r>
            <a:endParaRPr lang="en-US" dirty="0"/>
          </a:p>
        </p:txBody>
      </p:sp>
      <p:sp>
        <p:nvSpPr>
          <p:cNvPr id="4" name="Date Placeholder 3"/>
          <p:cNvSpPr>
            <a:spLocks noGrp="1"/>
          </p:cNvSpPr>
          <p:nvPr>
            <p:ph type="dt" idx="10"/>
          </p:nvPr>
        </p:nvSpPr>
        <p:spPr/>
        <p:txBody>
          <a:bodyPr/>
          <a:lstStyle/>
          <a:p>
            <a:r>
              <a:rPr lang="en-US" smtClean="0"/>
              <a:t>Fall 2015</a:t>
            </a:r>
            <a:endParaRPr lang="en-US"/>
          </a:p>
        </p:txBody>
      </p:sp>
      <p:sp>
        <p:nvSpPr>
          <p:cNvPr id="5" name="Footer Placeholder 4"/>
          <p:cNvSpPr>
            <a:spLocks noGrp="1"/>
          </p:cNvSpPr>
          <p:nvPr>
            <p:ph type="ftr" sz="quarter" idx="11"/>
          </p:nvPr>
        </p:nvSpPr>
        <p:spPr/>
        <p:txBody>
          <a:bodyPr/>
          <a:lstStyle/>
          <a:p>
            <a:r>
              <a:rPr lang="en-US" smtClean="0"/>
              <a:t>PVAAS Statewide Team for PDE; pdepvaas@iu13.org</a:t>
            </a:r>
            <a:endParaRPr lang="en-US"/>
          </a:p>
        </p:txBody>
      </p:sp>
      <p:sp>
        <p:nvSpPr>
          <p:cNvPr id="6" name="Slide Number Placeholder 5"/>
          <p:cNvSpPr>
            <a:spLocks noGrp="1"/>
          </p:cNvSpPr>
          <p:nvPr>
            <p:ph type="sldNum" sz="quarter" idx="12"/>
          </p:nvPr>
        </p:nvSpPr>
        <p:spPr/>
        <p:txBody>
          <a:bodyPr/>
          <a:lstStyle/>
          <a:p>
            <a:fld id="{9E3A7A13-6771-4D02-B74A-6FBC9E02F680}" type="slidenum">
              <a:rPr lang="en-US" smtClean="0"/>
              <a:t>38</a:t>
            </a:fld>
            <a:endParaRPr lang="en-US"/>
          </a:p>
        </p:txBody>
      </p:sp>
    </p:spTree>
    <p:extLst>
      <p:ext uri="{BB962C8B-B14F-4D97-AF65-F5344CB8AC3E}">
        <p14:creationId xmlns:p14="http://schemas.microsoft.com/office/powerpoint/2010/main" val="380721345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58888" y="930275"/>
            <a:ext cx="4502150" cy="3376613"/>
          </a:xfrm>
        </p:spPr>
      </p:sp>
      <p:sp>
        <p:nvSpPr>
          <p:cNvPr id="3" name="Notes Placeholder 2"/>
          <p:cNvSpPr>
            <a:spLocks noGrp="1"/>
          </p:cNvSpPr>
          <p:nvPr>
            <p:ph type="body" idx="1"/>
          </p:nvPr>
        </p:nvSpPr>
        <p:spPr/>
        <p:txBody>
          <a:bodyPr/>
          <a:lstStyle/>
          <a:p>
            <a:pPr defTabSz="931637">
              <a:defRPr/>
            </a:pPr>
            <a:endParaRPr lang="en-US" baseline="0" dirty="0" smtClean="0"/>
          </a:p>
        </p:txBody>
      </p:sp>
      <p:sp>
        <p:nvSpPr>
          <p:cNvPr id="4" name="Slide Number Placeholder 3"/>
          <p:cNvSpPr>
            <a:spLocks noGrp="1"/>
          </p:cNvSpPr>
          <p:nvPr>
            <p:ph type="sldNum" sz="quarter" idx="10"/>
          </p:nvPr>
        </p:nvSpPr>
        <p:spPr/>
        <p:txBody>
          <a:bodyPr/>
          <a:lstStyle/>
          <a:p>
            <a:fld id="{BAE402D1-88AD-43C2-B8BB-8C7904BBCA11}" type="slidenum">
              <a:rPr lang="en-US" smtClean="0">
                <a:solidFill>
                  <a:srgbClr val="596267"/>
                </a:solidFill>
              </a:rPr>
              <a:pPr/>
              <a:t>39</a:t>
            </a:fld>
            <a:endParaRPr lang="en-US" dirty="0">
              <a:solidFill>
                <a:srgbClr val="596267"/>
              </a:solidFill>
            </a:endParaRPr>
          </a:p>
        </p:txBody>
      </p:sp>
      <p:sp>
        <p:nvSpPr>
          <p:cNvPr id="5" name="Date Placeholder 4"/>
          <p:cNvSpPr>
            <a:spLocks noGrp="1"/>
          </p:cNvSpPr>
          <p:nvPr>
            <p:ph type="dt" idx="11"/>
          </p:nvPr>
        </p:nvSpPr>
        <p:spPr/>
        <p:txBody>
          <a:bodyPr/>
          <a:lstStyle/>
          <a:p>
            <a:r>
              <a:rPr lang="en-US" smtClean="0"/>
              <a:t>Fall 2015</a:t>
            </a:r>
            <a:endParaRPr lang="en-US"/>
          </a:p>
        </p:txBody>
      </p:sp>
      <p:sp>
        <p:nvSpPr>
          <p:cNvPr id="6" name="Footer Placeholder 5"/>
          <p:cNvSpPr>
            <a:spLocks noGrp="1"/>
          </p:cNvSpPr>
          <p:nvPr>
            <p:ph type="ftr" sz="quarter" idx="12"/>
          </p:nvPr>
        </p:nvSpPr>
        <p:spPr>
          <a:xfrm>
            <a:off x="0" y="0"/>
            <a:ext cx="3037840" cy="329404"/>
          </a:xfrm>
        </p:spPr>
        <p:txBody>
          <a:bodyPr/>
          <a:lstStyle/>
          <a:p>
            <a:r>
              <a:rPr lang="en-US" smtClean="0"/>
              <a:t>PVAAS Statewide Team for PDE; pdepvaas@iu13.org</a:t>
            </a:r>
            <a:endParaRPr lang="en-US" dirty="0"/>
          </a:p>
        </p:txBody>
      </p:sp>
    </p:spTree>
    <p:extLst>
      <p:ext uri="{BB962C8B-B14F-4D97-AF65-F5344CB8AC3E}">
        <p14:creationId xmlns:p14="http://schemas.microsoft.com/office/powerpoint/2010/main" val="16156834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3A7A13-6771-4D02-B74A-6FBC9E02F680}" type="slidenum">
              <a:rPr lang="en-US" smtClean="0"/>
              <a:t>4</a:t>
            </a:fld>
            <a:endParaRPr lang="en-US"/>
          </a:p>
        </p:txBody>
      </p:sp>
      <p:sp>
        <p:nvSpPr>
          <p:cNvPr id="5" name="Date Placeholder 4"/>
          <p:cNvSpPr>
            <a:spLocks noGrp="1"/>
          </p:cNvSpPr>
          <p:nvPr>
            <p:ph type="dt" idx="11"/>
          </p:nvPr>
        </p:nvSpPr>
        <p:spPr/>
        <p:txBody>
          <a:bodyPr/>
          <a:lstStyle/>
          <a:p>
            <a:r>
              <a:rPr lang="en-US" smtClean="0"/>
              <a:t>Fall 2015</a:t>
            </a:r>
            <a:endParaRPr lang="en-US"/>
          </a:p>
        </p:txBody>
      </p:sp>
      <p:sp>
        <p:nvSpPr>
          <p:cNvPr id="6" name="Footer Placeholder 5"/>
          <p:cNvSpPr>
            <a:spLocks noGrp="1"/>
          </p:cNvSpPr>
          <p:nvPr>
            <p:ph type="ftr" sz="quarter" idx="12"/>
          </p:nvPr>
        </p:nvSpPr>
        <p:spPr/>
        <p:txBody>
          <a:bodyPr/>
          <a:lstStyle/>
          <a:p>
            <a:r>
              <a:rPr lang="en-US" smtClean="0"/>
              <a:t>PVAAS Statewide Team for PDE; pdepvaas@iu13.org</a:t>
            </a:r>
            <a:endParaRPr lang="en-US"/>
          </a:p>
        </p:txBody>
      </p:sp>
    </p:spTree>
    <p:extLst>
      <p:ext uri="{BB962C8B-B14F-4D97-AF65-F5344CB8AC3E}">
        <p14:creationId xmlns:p14="http://schemas.microsoft.com/office/powerpoint/2010/main" val="214642656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Shape 185"/>
          <p:cNvSpPr txBox="1">
            <a:spLocks noGrp="1"/>
          </p:cNvSpPr>
          <p:nvPr>
            <p:ph type="body" idx="1"/>
          </p:nvPr>
        </p:nvSpPr>
        <p:spPr>
          <a:xfrm>
            <a:off x="657226" y="4205515"/>
            <a:ext cx="5257799" cy="3984171"/>
          </a:xfrm>
          <a:prstGeom prst="rect">
            <a:avLst/>
          </a:prstGeom>
        </p:spPr>
        <p:txBody>
          <a:bodyPr lIns="88125" tIns="88125" rIns="88125" bIns="88125" anchor="t" anchorCtr="0">
            <a:noAutofit/>
          </a:bodyPr>
          <a:lstStyle/>
          <a:p>
            <a:endParaRPr dirty="0"/>
          </a:p>
        </p:txBody>
      </p:sp>
      <p:sp>
        <p:nvSpPr>
          <p:cNvPr id="186" name="Shape 186"/>
          <p:cNvSpPr>
            <a:spLocks noGrp="1" noRot="1" noChangeAspect="1"/>
          </p:cNvSpPr>
          <p:nvPr>
            <p:ph type="sldImg" idx="2"/>
          </p:nvPr>
        </p:nvSpPr>
        <p:spPr>
          <a:xfrm>
            <a:off x="1073150" y="663575"/>
            <a:ext cx="4425950" cy="33210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97064835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3A7A13-6771-4D02-B74A-6FBC9E02F680}" type="slidenum">
              <a:rPr lang="en-US" smtClean="0"/>
              <a:t>41</a:t>
            </a:fld>
            <a:endParaRPr lang="en-US"/>
          </a:p>
        </p:txBody>
      </p:sp>
    </p:spTree>
    <p:extLst>
      <p:ext uri="{BB962C8B-B14F-4D97-AF65-F5344CB8AC3E}">
        <p14:creationId xmlns:p14="http://schemas.microsoft.com/office/powerpoint/2010/main" val="133835395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3A7A13-6771-4D02-B74A-6FBC9E02F680}" type="slidenum">
              <a:rPr lang="en-US" smtClean="0"/>
              <a:t>42</a:t>
            </a:fld>
            <a:endParaRPr lang="en-US"/>
          </a:p>
        </p:txBody>
      </p:sp>
    </p:spTree>
    <p:extLst>
      <p:ext uri="{BB962C8B-B14F-4D97-AF65-F5344CB8AC3E}">
        <p14:creationId xmlns:p14="http://schemas.microsoft.com/office/powerpoint/2010/main" val="320184271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3A7A13-6771-4D02-B74A-6FBC9E02F680}" type="slidenum">
              <a:rPr lang="en-US" smtClean="0"/>
              <a:t>43</a:t>
            </a:fld>
            <a:endParaRPr lang="en-US"/>
          </a:p>
        </p:txBody>
      </p:sp>
    </p:spTree>
    <p:extLst>
      <p:ext uri="{BB962C8B-B14F-4D97-AF65-F5344CB8AC3E}">
        <p14:creationId xmlns:p14="http://schemas.microsoft.com/office/powerpoint/2010/main" val="256735810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3A7A13-6771-4D02-B74A-6FBC9E02F680}" type="slidenum">
              <a:rPr lang="en-US" smtClean="0"/>
              <a:t>44</a:t>
            </a:fld>
            <a:endParaRPr lang="en-US"/>
          </a:p>
        </p:txBody>
      </p:sp>
    </p:spTree>
    <p:extLst>
      <p:ext uri="{BB962C8B-B14F-4D97-AF65-F5344CB8AC3E}">
        <p14:creationId xmlns:p14="http://schemas.microsoft.com/office/powerpoint/2010/main" val="15644806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3A7A13-6771-4D02-B74A-6FBC9E02F680}" type="slidenum">
              <a:rPr lang="en-US" smtClean="0"/>
              <a:t>45</a:t>
            </a:fld>
            <a:endParaRPr lang="en-US"/>
          </a:p>
        </p:txBody>
      </p:sp>
    </p:spTree>
    <p:extLst>
      <p:ext uri="{BB962C8B-B14F-4D97-AF65-F5344CB8AC3E}">
        <p14:creationId xmlns:p14="http://schemas.microsoft.com/office/powerpoint/2010/main" val="206306193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pPr>
              <a:buSzPct val="25000"/>
            </a:pPr>
            <a:fld id="{00000000-1234-1234-1234-123412341234}" type="slidenum">
              <a:rPr lang="en-US" smtClean="0"/>
              <a:pPr>
                <a:buSzPct val="25000"/>
              </a:pPr>
              <a:t>46</a:t>
            </a:fld>
            <a:endParaRPr lang="en-US"/>
          </a:p>
        </p:txBody>
      </p:sp>
    </p:spTree>
    <p:extLst>
      <p:ext uri="{BB962C8B-B14F-4D97-AF65-F5344CB8AC3E}">
        <p14:creationId xmlns:p14="http://schemas.microsoft.com/office/powerpoint/2010/main" val="54948350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 next slide</a:t>
            </a:r>
            <a:endParaRPr lang="en-US" dirty="0"/>
          </a:p>
        </p:txBody>
      </p:sp>
      <p:sp>
        <p:nvSpPr>
          <p:cNvPr id="4" name="Slide Number Placeholder 3"/>
          <p:cNvSpPr>
            <a:spLocks noGrp="1"/>
          </p:cNvSpPr>
          <p:nvPr>
            <p:ph type="sldNum" sz="quarter" idx="10"/>
          </p:nvPr>
        </p:nvSpPr>
        <p:spPr/>
        <p:txBody>
          <a:bodyPr/>
          <a:lstStyle/>
          <a:p>
            <a:fld id="{9E3A7A13-6771-4D02-B74A-6FBC9E02F680}" type="slidenum">
              <a:rPr lang="en-US" smtClean="0"/>
              <a:t>47</a:t>
            </a:fld>
            <a:endParaRPr lang="en-US"/>
          </a:p>
        </p:txBody>
      </p:sp>
      <p:sp>
        <p:nvSpPr>
          <p:cNvPr id="5" name="Date Placeholder 4"/>
          <p:cNvSpPr>
            <a:spLocks noGrp="1"/>
          </p:cNvSpPr>
          <p:nvPr>
            <p:ph type="dt" idx="11"/>
          </p:nvPr>
        </p:nvSpPr>
        <p:spPr/>
        <p:txBody>
          <a:bodyPr/>
          <a:lstStyle/>
          <a:p>
            <a:r>
              <a:rPr lang="en-US" smtClean="0"/>
              <a:t>Fall 2015</a:t>
            </a:r>
            <a:endParaRPr lang="en-US"/>
          </a:p>
        </p:txBody>
      </p:sp>
      <p:sp>
        <p:nvSpPr>
          <p:cNvPr id="6" name="Footer Placeholder 5"/>
          <p:cNvSpPr>
            <a:spLocks noGrp="1"/>
          </p:cNvSpPr>
          <p:nvPr>
            <p:ph type="ftr" sz="quarter" idx="12"/>
          </p:nvPr>
        </p:nvSpPr>
        <p:spPr/>
        <p:txBody>
          <a:bodyPr/>
          <a:lstStyle/>
          <a:p>
            <a:r>
              <a:rPr lang="en-US" smtClean="0"/>
              <a:t>PVAAS Statewide Team for PDE; pdepvaas@iu13.org</a:t>
            </a:r>
            <a:endParaRPr lang="en-US"/>
          </a:p>
        </p:txBody>
      </p:sp>
    </p:spTree>
    <p:extLst>
      <p:ext uri="{BB962C8B-B14F-4D97-AF65-F5344CB8AC3E}">
        <p14:creationId xmlns:p14="http://schemas.microsoft.com/office/powerpoint/2010/main" val="8493670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58888" y="930275"/>
            <a:ext cx="4502150" cy="3376613"/>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AE402D1-88AD-43C2-B8BB-8C7904BBCA11}" type="slidenum">
              <a:rPr lang="en-US" smtClean="0"/>
              <a:pPr/>
              <a:t>48</a:t>
            </a:fld>
            <a:endParaRPr lang="en-US" dirty="0"/>
          </a:p>
        </p:txBody>
      </p:sp>
      <p:sp>
        <p:nvSpPr>
          <p:cNvPr id="5" name="Date Placeholder 4"/>
          <p:cNvSpPr>
            <a:spLocks noGrp="1"/>
          </p:cNvSpPr>
          <p:nvPr>
            <p:ph type="dt" idx="11"/>
          </p:nvPr>
        </p:nvSpPr>
        <p:spPr/>
        <p:txBody>
          <a:bodyPr/>
          <a:lstStyle/>
          <a:p>
            <a:r>
              <a:rPr lang="en-US" smtClean="0"/>
              <a:t>Fall 2015</a:t>
            </a:r>
            <a:endParaRPr lang="en-US"/>
          </a:p>
        </p:txBody>
      </p:sp>
      <p:sp>
        <p:nvSpPr>
          <p:cNvPr id="6" name="Footer Placeholder 5"/>
          <p:cNvSpPr>
            <a:spLocks noGrp="1"/>
          </p:cNvSpPr>
          <p:nvPr>
            <p:ph type="ftr" sz="quarter" idx="12"/>
          </p:nvPr>
        </p:nvSpPr>
        <p:spPr/>
        <p:txBody>
          <a:bodyPr/>
          <a:lstStyle/>
          <a:p>
            <a:r>
              <a:rPr lang="en-US" smtClean="0"/>
              <a:t>PVAAS Statewide Team for PDE; pdepvaas@iu13.org</a:t>
            </a:r>
            <a:endParaRPr lang="en-US"/>
          </a:p>
        </p:txBody>
      </p:sp>
    </p:spTree>
    <p:extLst>
      <p:ext uri="{BB962C8B-B14F-4D97-AF65-F5344CB8AC3E}">
        <p14:creationId xmlns:p14="http://schemas.microsoft.com/office/powerpoint/2010/main" val="191549824"/>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9E3A7A13-6771-4D02-B74A-6FBC9E02F680}" type="slidenum">
              <a:rPr lang="en-US" smtClean="0"/>
              <a:t>49</a:t>
            </a:fld>
            <a:endParaRPr lang="en-US"/>
          </a:p>
        </p:txBody>
      </p:sp>
      <p:sp>
        <p:nvSpPr>
          <p:cNvPr id="5" name="Date Placeholder 4"/>
          <p:cNvSpPr>
            <a:spLocks noGrp="1"/>
          </p:cNvSpPr>
          <p:nvPr>
            <p:ph type="dt" idx="11"/>
          </p:nvPr>
        </p:nvSpPr>
        <p:spPr/>
        <p:txBody>
          <a:bodyPr/>
          <a:lstStyle/>
          <a:p>
            <a:r>
              <a:rPr lang="en-US" smtClean="0"/>
              <a:t>Fall 2015</a:t>
            </a:r>
            <a:endParaRPr lang="en-US"/>
          </a:p>
        </p:txBody>
      </p:sp>
      <p:sp>
        <p:nvSpPr>
          <p:cNvPr id="6" name="Footer Placeholder 5"/>
          <p:cNvSpPr>
            <a:spLocks noGrp="1"/>
          </p:cNvSpPr>
          <p:nvPr>
            <p:ph type="ftr" sz="quarter" idx="12"/>
          </p:nvPr>
        </p:nvSpPr>
        <p:spPr/>
        <p:txBody>
          <a:bodyPr/>
          <a:lstStyle/>
          <a:p>
            <a:r>
              <a:rPr lang="en-US" smtClean="0"/>
              <a:t>PVAAS Statewide Team for PDE; pdepvaas@iu13.org</a:t>
            </a:r>
            <a:endParaRPr lang="en-US"/>
          </a:p>
        </p:txBody>
      </p:sp>
    </p:spTree>
    <p:extLst>
      <p:ext uri="{BB962C8B-B14F-4D97-AF65-F5344CB8AC3E}">
        <p14:creationId xmlns:p14="http://schemas.microsoft.com/office/powerpoint/2010/main" val="26186676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637">
              <a:defRPr/>
            </a:pPr>
            <a:r>
              <a:rPr lang="en-US" baseline="0" dirty="0" smtClean="0"/>
              <a:t>3 min, then report out</a:t>
            </a:r>
          </a:p>
        </p:txBody>
      </p:sp>
      <p:sp>
        <p:nvSpPr>
          <p:cNvPr id="4" name="Slide Number Placeholder 3"/>
          <p:cNvSpPr>
            <a:spLocks noGrp="1"/>
          </p:cNvSpPr>
          <p:nvPr>
            <p:ph type="sldNum" sz="quarter" idx="10"/>
          </p:nvPr>
        </p:nvSpPr>
        <p:spPr/>
        <p:txBody>
          <a:bodyPr/>
          <a:lstStyle/>
          <a:p>
            <a:fld id="{9E3A7A13-6771-4D02-B74A-6FBC9E02F680}" type="slidenum">
              <a:rPr lang="en-US" smtClean="0"/>
              <a:t>5</a:t>
            </a:fld>
            <a:endParaRPr lang="en-US"/>
          </a:p>
        </p:txBody>
      </p:sp>
      <p:sp>
        <p:nvSpPr>
          <p:cNvPr id="5" name="Date Placeholder 4"/>
          <p:cNvSpPr>
            <a:spLocks noGrp="1"/>
          </p:cNvSpPr>
          <p:nvPr>
            <p:ph type="dt" idx="11"/>
          </p:nvPr>
        </p:nvSpPr>
        <p:spPr/>
        <p:txBody>
          <a:bodyPr/>
          <a:lstStyle/>
          <a:p>
            <a:r>
              <a:rPr lang="en-US" smtClean="0"/>
              <a:t>Fall 2015</a:t>
            </a:r>
            <a:endParaRPr lang="en-US"/>
          </a:p>
        </p:txBody>
      </p:sp>
      <p:sp>
        <p:nvSpPr>
          <p:cNvPr id="6" name="Footer Placeholder 5"/>
          <p:cNvSpPr>
            <a:spLocks noGrp="1"/>
          </p:cNvSpPr>
          <p:nvPr>
            <p:ph type="ftr" sz="quarter" idx="12"/>
          </p:nvPr>
        </p:nvSpPr>
        <p:spPr/>
        <p:txBody>
          <a:bodyPr/>
          <a:lstStyle/>
          <a:p>
            <a:r>
              <a:rPr lang="en-US" smtClean="0"/>
              <a:t>PVAAS Statewide Team for PDE; pdepvaas@iu13.org</a:t>
            </a:r>
            <a:endParaRPr lang="en-US"/>
          </a:p>
        </p:txBody>
      </p:sp>
    </p:spTree>
    <p:extLst>
      <p:ext uri="{BB962C8B-B14F-4D97-AF65-F5344CB8AC3E}">
        <p14:creationId xmlns:p14="http://schemas.microsoft.com/office/powerpoint/2010/main" val="3769218062"/>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4266">
              <a:defRPr/>
            </a:pPr>
            <a:r>
              <a:rPr lang="en-US" dirty="0" smtClean="0"/>
              <a:t>Give the group 4 minutes</a:t>
            </a:r>
            <a:r>
              <a:rPr lang="en-US" baseline="0" dirty="0" smtClean="0"/>
              <a:t> to use the DD docs and discuss:</a:t>
            </a:r>
          </a:p>
          <a:p>
            <a:pPr defTabSz="914266">
              <a:defRPr/>
            </a:pPr>
            <a:r>
              <a:rPr lang="en-US" sz="1200" dirty="0" smtClean="0"/>
              <a:t>what questions could you ask to dig deeper? Where is your entry point to dig deeper? Which</a:t>
            </a:r>
            <a:r>
              <a:rPr lang="en-US" sz="1200" baseline="0" dirty="0" smtClean="0"/>
              <a:t> C</a:t>
            </a:r>
            <a:r>
              <a:rPr lang="en-US" sz="1200" dirty="0" smtClean="0"/>
              <a:t>urriculum questions?</a:t>
            </a:r>
            <a:r>
              <a:rPr lang="en-US" sz="1200" baseline="0" dirty="0" smtClean="0"/>
              <a:t> Which A</a:t>
            </a:r>
            <a:r>
              <a:rPr lang="en-US" sz="1200" dirty="0" smtClean="0"/>
              <a:t>ssessment questions? Which</a:t>
            </a:r>
            <a:r>
              <a:rPr lang="en-US" sz="1200" baseline="0" dirty="0" smtClean="0"/>
              <a:t> Instruction questions? Which Organization questions?</a:t>
            </a:r>
            <a:endParaRPr lang="en-US" sz="1200" dirty="0" smtClean="0"/>
          </a:p>
          <a:p>
            <a:pPr defTabSz="914266">
              <a:defRPr/>
            </a:pPr>
            <a:endParaRPr lang="en-US" dirty="0" smtClean="0"/>
          </a:p>
        </p:txBody>
      </p:sp>
      <p:sp>
        <p:nvSpPr>
          <p:cNvPr id="4" name="Slide Number Placeholder 3"/>
          <p:cNvSpPr>
            <a:spLocks noGrp="1"/>
          </p:cNvSpPr>
          <p:nvPr>
            <p:ph type="sldNum" sz="quarter" idx="10"/>
          </p:nvPr>
        </p:nvSpPr>
        <p:spPr/>
        <p:txBody>
          <a:bodyPr/>
          <a:lstStyle/>
          <a:p>
            <a:fld id="{9E3A7A13-6771-4D02-B74A-6FBC9E02F680}" type="slidenum">
              <a:rPr lang="en-US" smtClean="0"/>
              <a:t>50</a:t>
            </a:fld>
            <a:endParaRPr lang="en-US"/>
          </a:p>
        </p:txBody>
      </p:sp>
      <p:sp>
        <p:nvSpPr>
          <p:cNvPr id="5" name="Date Placeholder 4"/>
          <p:cNvSpPr>
            <a:spLocks noGrp="1"/>
          </p:cNvSpPr>
          <p:nvPr>
            <p:ph type="dt" idx="11"/>
          </p:nvPr>
        </p:nvSpPr>
        <p:spPr/>
        <p:txBody>
          <a:bodyPr/>
          <a:lstStyle/>
          <a:p>
            <a:r>
              <a:rPr lang="en-US" smtClean="0"/>
              <a:t>Fall 2015</a:t>
            </a:r>
            <a:endParaRPr lang="en-US"/>
          </a:p>
        </p:txBody>
      </p:sp>
      <p:sp>
        <p:nvSpPr>
          <p:cNvPr id="6" name="Footer Placeholder 5"/>
          <p:cNvSpPr>
            <a:spLocks noGrp="1"/>
          </p:cNvSpPr>
          <p:nvPr>
            <p:ph type="ftr" sz="quarter" idx="12"/>
          </p:nvPr>
        </p:nvSpPr>
        <p:spPr/>
        <p:txBody>
          <a:bodyPr/>
          <a:lstStyle/>
          <a:p>
            <a:r>
              <a:rPr lang="en-US" smtClean="0"/>
              <a:t>PVAAS Statewide Team for PDE; pdepvaas@iu13.org</a:t>
            </a:r>
            <a:endParaRPr lang="en-US"/>
          </a:p>
        </p:txBody>
      </p:sp>
    </p:spTree>
    <p:extLst>
      <p:ext uri="{BB962C8B-B14F-4D97-AF65-F5344CB8AC3E}">
        <p14:creationId xmlns:p14="http://schemas.microsoft.com/office/powerpoint/2010/main" val="191305320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3A7A13-6771-4D02-B74A-6FBC9E02F680}" type="slidenum">
              <a:rPr lang="en-US" smtClean="0"/>
              <a:t>51</a:t>
            </a:fld>
            <a:endParaRPr lang="en-US"/>
          </a:p>
        </p:txBody>
      </p:sp>
      <p:sp>
        <p:nvSpPr>
          <p:cNvPr id="5" name="Date Placeholder 4"/>
          <p:cNvSpPr>
            <a:spLocks noGrp="1"/>
          </p:cNvSpPr>
          <p:nvPr>
            <p:ph type="dt" idx="11"/>
          </p:nvPr>
        </p:nvSpPr>
        <p:spPr/>
        <p:txBody>
          <a:bodyPr/>
          <a:lstStyle/>
          <a:p>
            <a:r>
              <a:rPr lang="en-US" smtClean="0"/>
              <a:t>Fall 2015</a:t>
            </a:r>
            <a:endParaRPr lang="en-US"/>
          </a:p>
        </p:txBody>
      </p:sp>
      <p:sp>
        <p:nvSpPr>
          <p:cNvPr id="6" name="Footer Placeholder 5"/>
          <p:cNvSpPr>
            <a:spLocks noGrp="1"/>
          </p:cNvSpPr>
          <p:nvPr>
            <p:ph type="ftr" sz="quarter" idx="12"/>
          </p:nvPr>
        </p:nvSpPr>
        <p:spPr/>
        <p:txBody>
          <a:bodyPr/>
          <a:lstStyle/>
          <a:p>
            <a:r>
              <a:rPr lang="en-US" smtClean="0"/>
              <a:t>PVAAS Statewide Team for PDE; pdepvaas@iu13.org</a:t>
            </a:r>
            <a:endParaRPr lang="en-US"/>
          </a:p>
        </p:txBody>
      </p:sp>
    </p:spTree>
    <p:extLst>
      <p:ext uri="{BB962C8B-B14F-4D97-AF65-F5344CB8AC3E}">
        <p14:creationId xmlns:p14="http://schemas.microsoft.com/office/powerpoint/2010/main" val="84936705"/>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3A7A13-6771-4D02-B74A-6FBC9E02F680}" type="slidenum">
              <a:rPr lang="en-US" smtClean="0"/>
              <a:t>52</a:t>
            </a:fld>
            <a:endParaRPr lang="en-US"/>
          </a:p>
        </p:txBody>
      </p:sp>
      <p:sp>
        <p:nvSpPr>
          <p:cNvPr id="5" name="Date Placeholder 4"/>
          <p:cNvSpPr>
            <a:spLocks noGrp="1"/>
          </p:cNvSpPr>
          <p:nvPr>
            <p:ph type="dt" idx="11"/>
          </p:nvPr>
        </p:nvSpPr>
        <p:spPr/>
        <p:txBody>
          <a:bodyPr/>
          <a:lstStyle/>
          <a:p>
            <a:r>
              <a:rPr lang="en-US" smtClean="0"/>
              <a:t>Fall 2015</a:t>
            </a:r>
            <a:endParaRPr lang="en-US"/>
          </a:p>
        </p:txBody>
      </p:sp>
      <p:sp>
        <p:nvSpPr>
          <p:cNvPr id="6" name="Footer Placeholder 5"/>
          <p:cNvSpPr>
            <a:spLocks noGrp="1"/>
          </p:cNvSpPr>
          <p:nvPr>
            <p:ph type="ftr" sz="quarter" idx="12"/>
          </p:nvPr>
        </p:nvSpPr>
        <p:spPr/>
        <p:txBody>
          <a:bodyPr/>
          <a:lstStyle/>
          <a:p>
            <a:r>
              <a:rPr lang="en-US" smtClean="0"/>
              <a:t>PVAAS Statewide Team for PDE; pdepvaas@iu13.org</a:t>
            </a:r>
            <a:endParaRPr lang="en-US"/>
          </a:p>
        </p:txBody>
      </p:sp>
    </p:spTree>
    <p:extLst>
      <p:ext uri="{BB962C8B-B14F-4D97-AF65-F5344CB8AC3E}">
        <p14:creationId xmlns:p14="http://schemas.microsoft.com/office/powerpoint/2010/main" val="1271722813"/>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9E3A7A13-6771-4D02-B74A-6FBC9E02F680}" type="slidenum">
              <a:rPr lang="en-US" smtClean="0"/>
              <a:t>53</a:t>
            </a:fld>
            <a:endParaRPr lang="en-US"/>
          </a:p>
        </p:txBody>
      </p:sp>
      <p:sp>
        <p:nvSpPr>
          <p:cNvPr id="5" name="Date Placeholder 4"/>
          <p:cNvSpPr>
            <a:spLocks noGrp="1"/>
          </p:cNvSpPr>
          <p:nvPr>
            <p:ph type="dt" idx="11"/>
          </p:nvPr>
        </p:nvSpPr>
        <p:spPr/>
        <p:txBody>
          <a:bodyPr/>
          <a:lstStyle/>
          <a:p>
            <a:r>
              <a:rPr lang="en-US" smtClean="0"/>
              <a:t>Fall 2015</a:t>
            </a:r>
            <a:endParaRPr lang="en-US"/>
          </a:p>
        </p:txBody>
      </p:sp>
      <p:sp>
        <p:nvSpPr>
          <p:cNvPr id="6" name="Footer Placeholder 5"/>
          <p:cNvSpPr>
            <a:spLocks noGrp="1"/>
          </p:cNvSpPr>
          <p:nvPr>
            <p:ph type="ftr" sz="quarter" idx="12"/>
          </p:nvPr>
        </p:nvSpPr>
        <p:spPr/>
        <p:txBody>
          <a:bodyPr/>
          <a:lstStyle/>
          <a:p>
            <a:r>
              <a:rPr lang="en-US" smtClean="0"/>
              <a:t>PVAAS Statewide Team for PDE; pdepvaas@iu13.org</a:t>
            </a:r>
            <a:endParaRPr lang="en-US"/>
          </a:p>
        </p:txBody>
      </p:sp>
    </p:spTree>
    <p:extLst>
      <p:ext uri="{BB962C8B-B14F-4D97-AF65-F5344CB8AC3E}">
        <p14:creationId xmlns:p14="http://schemas.microsoft.com/office/powerpoint/2010/main" val="79366332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let’s talk</a:t>
            </a:r>
            <a:r>
              <a:rPr lang="en-US" baseline="0" dirty="0" smtClean="0"/>
              <a:t> ab</a:t>
            </a:r>
            <a:r>
              <a:rPr lang="en-US" dirty="0" smtClean="0"/>
              <a:t>out PVAAS Teacher Specific Reporting</a:t>
            </a:r>
            <a:endParaRPr lang="en-US" dirty="0"/>
          </a:p>
        </p:txBody>
      </p:sp>
      <p:sp>
        <p:nvSpPr>
          <p:cNvPr id="4" name="Date Placeholder 3"/>
          <p:cNvSpPr>
            <a:spLocks noGrp="1"/>
          </p:cNvSpPr>
          <p:nvPr>
            <p:ph type="dt" idx="10"/>
          </p:nvPr>
        </p:nvSpPr>
        <p:spPr/>
        <p:txBody>
          <a:bodyPr/>
          <a:lstStyle/>
          <a:p>
            <a:r>
              <a:rPr lang="en-US" smtClean="0"/>
              <a:t>Fall 2015</a:t>
            </a:r>
            <a:endParaRPr lang="en-US"/>
          </a:p>
        </p:txBody>
      </p:sp>
      <p:sp>
        <p:nvSpPr>
          <p:cNvPr id="5" name="Footer Placeholder 4"/>
          <p:cNvSpPr>
            <a:spLocks noGrp="1"/>
          </p:cNvSpPr>
          <p:nvPr>
            <p:ph type="ftr" sz="quarter" idx="11"/>
          </p:nvPr>
        </p:nvSpPr>
        <p:spPr/>
        <p:txBody>
          <a:bodyPr/>
          <a:lstStyle/>
          <a:p>
            <a:r>
              <a:rPr lang="en-US" smtClean="0"/>
              <a:t>PVAAS Statewide Team for PDE; pdepvaas@iu13.org</a:t>
            </a:r>
            <a:endParaRPr lang="en-US"/>
          </a:p>
        </p:txBody>
      </p:sp>
      <p:sp>
        <p:nvSpPr>
          <p:cNvPr id="6" name="Slide Number Placeholder 5"/>
          <p:cNvSpPr>
            <a:spLocks noGrp="1"/>
          </p:cNvSpPr>
          <p:nvPr>
            <p:ph type="sldNum" sz="quarter" idx="12"/>
          </p:nvPr>
        </p:nvSpPr>
        <p:spPr/>
        <p:txBody>
          <a:bodyPr/>
          <a:lstStyle/>
          <a:p>
            <a:fld id="{9E3A7A13-6771-4D02-B74A-6FBC9E02F680}" type="slidenum">
              <a:rPr lang="en-US" smtClean="0"/>
              <a:t>54</a:t>
            </a:fld>
            <a:endParaRPr lang="en-US"/>
          </a:p>
        </p:txBody>
      </p:sp>
    </p:spTree>
    <p:extLst>
      <p:ext uri="{BB962C8B-B14F-4D97-AF65-F5344CB8AC3E}">
        <p14:creationId xmlns:p14="http://schemas.microsoft.com/office/powerpoint/2010/main" val="1966515742"/>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58888" y="930275"/>
            <a:ext cx="4502150" cy="3376613"/>
          </a:xfrm>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BAE402D1-88AD-43C2-B8BB-8C7904BBCA11}" type="slidenum">
              <a:rPr lang="en-US" smtClean="0">
                <a:solidFill>
                  <a:srgbClr val="596267"/>
                </a:solidFill>
              </a:rPr>
              <a:pPr/>
              <a:t>55</a:t>
            </a:fld>
            <a:endParaRPr lang="en-US" dirty="0">
              <a:solidFill>
                <a:srgbClr val="596267"/>
              </a:solidFill>
            </a:endParaRPr>
          </a:p>
        </p:txBody>
      </p:sp>
      <p:sp>
        <p:nvSpPr>
          <p:cNvPr id="5" name="Date Placeholder 4"/>
          <p:cNvSpPr>
            <a:spLocks noGrp="1"/>
          </p:cNvSpPr>
          <p:nvPr>
            <p:ph type="dt" idx="11"/>
          </p:nvPr>
        </p:nvSpPr>
        <p:spPr/>
        <p:txBody>
          <a:bodyPr/>
          <a:lstStyle/>
          <a:p>
            <a:r>
              <a:rPr lang="en-US" smtClean="0"/>
              <a:t>Fall 2015</a:t>
            </a:r>
            <a:endParaRPr lang="en-US"/>
          </a:p>
        </p:txBody>
      </p:sp>
      <p:sp>
        <p:nvSpPr>
          <p:cNvPr id="6" name="Footer Placeholder 5"/>
          <p:cNvSpPr>
            <a:spLocks noGrp="1"/>
          </p:cNvSpPr>
          <p:nvPr>
            <p:ph type="ftr" sz="quarter" idx="12"/>
          </p:nvPr>
        </p:nvSpPr>
        <p:spPr>
          <a:xfrm>
            <a:off x="15790" y="12680"/>
            <a:ext cx="3037840" cy="219730"/>
          </a:xfrm>
        </p:spPr>
        <p:txBody>
          <a:bodyPr/>
          <a:lstStyle/>
          <a:p>
            <a:r>
              <a:rPr lang="en-US" smtClean="0"/>
              <a:t>PVAAS Statewide Team for PDE; pdepvaas@iu13.org</a:t>
            </a:r>
            <a:endParaRPr lang="en-US" dirty="0"/>
          </a:p>
        </p:txBody>
      </p:sp>
    </p:spTree>
    <p:extLst>
      <p:ext uri="{BB962C8B-B14F-4D97-AF65-F5344CB8AC3E}">
        <p14:creationId xmlns:p14="http://schemas.microsoft.com/office/powerpoint/2010/main" val="1615683477"/>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32909" indent="-232909">
              <a:buAutoNum type="arabicPeriod"/>
            </a:pPr>
            <a:endParaRPr lang="en-US" baseline="0" dirty="0" smtClean="0"/>
          </a:p>
        </p:txBody>
      </p:sp>
      <p:sp>
        <p:nvSpPr>
          <p:cNvPr id="4" name="Slide Number Placeholder 3"/>
          <p:cNvSpPr>
            <a:spLocks noGrp="1"/>
          </p:cNvSpPr>
          <p:nvPr>
            <p:ph type="sldNum" sz="quarter" idx="10"/>
          </p:nvPr>
        </p:nvSpPr>
        <p:spPr/>
        <p:txBody>
          <a:bodyPr/>
          <a:lstStyle/>
          <a:p>
            <a:fld id="{9E3A7A13-6771-4D02-B74A-6FBC9E02F680}" type="slidenum">
              <a:rPr lang="en-US" smtClean="0"/>
              <a:t>56</a:t>
            </a:fld>
            <a:endParaRPr lang="en-US"/>
          </a:p>
        </p:txBody>
      </p:sp>
      <p:sp>
        <p:nvSpPr>
          <p:cNvPr id="5" name="Date Placeholder 4"/>
          <p:cNvSpPr>
            <a:spLocks noGrp="1"/>
          </p:cNvSpPr>
          <p:nvPr>
            <p:ph type="dt" idx="11"/>
          </p:nvPr>
        </p:nvSpPr>
        <p:spPr/>
        <p:txBody>
          <a:bodyPr/>
          <a:lstStyle/>
          <a:p>
            <a:r>
              <a:rPr lang="en-US" smtClean="0"/>
              <a:t>Fall 2015</a:t>
            </a:r>
            <a:endParaRPr lang="en-US"/>
          </a:p>
        </p:txBody>
      </p:sp>
      <p:sp>
        <p:nvSpPr>
          <p:cNvPr id="6" name="Footer Placeholder 5"/>
          <p:cNvSpPr>
            <a:spLocks noGrp="1"/>
          </p:cNvSpPr>
          <p:nvPr>
            <p:ph type="ftr" sz="quarter" idx="12"/>
          </p:nvPr>
        </p:nvSpPr>
        <p:spPr/>
        <p:txBody>
          <a:bodyPr/>
          <a:lstStyle/>
          <a:p>
            <a:r>
              <a:rPr lang="en-US" smtClean="0"/>
              <a:t>PVAAS Statewide Team for PDE; pdepvaas@iu13.org</a:t>
            </a:r>
            <a:endParaRPr lang="en-US"/>
          </a:p>
        </p:txBody>
      </p:sp>
    </p:spTree>
    <p:extLst>
      <p:ext uri="{BB962C8B-B14F-4D97-AF65-F5344CB8AC3E}">
        <p14:creationId xmlns:p14="http://schemas.microsoft.com/office/powerpoint/2010/main" val="3874823452"/>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8A91ABC-8312-4930-9C32-5A2D9BF32B20}" type="slidenum">
              <a:rPr lang="en-US" smtClean="0"/>
              <a:t>57</a:t>
            </a:fld>
            <a:endParaRPr lang="en-US"/>
          </a:p>
        </p:txBody>
      </p:sp>
      <p:sp>
        <p:nvSpPr>
          <p:cNvPr id="5" name="Date Placeholder 4"/>
          <p:cNvSpPr>
            <a:spLocks noGrp="1"/>
          </p:cNvSpPr>
          <p:nvPr>
            <p:ph type="dt" idx="11"/>
          </p:nvPr>
        </p:nvSpPr>
        <p:spPr/>
        <p:txBody>
          <a:bodyPr/>
          <a:lstStyle/>
          <a:p>
            <a:r>
              <a:rPr lang="en-US" smtClean="0"/>
              <a:t>Fall 2015</a:t>
            </a:r>
            <a:endParaRPr lang="en-US"/>
          </a:p>
        </p:txBody>
      </p:sp>
      <p:sp>
        <p:nvSpPr>
          <p:cNvPr id="6" name="Footer Placeholder 5"/>
          <p:cNvSpPr>
            <a:spLocks noGrp="1"/>
          </p:cNvSpPr>
          <p:nvPr>
            <p:ph type="ftr" sz="quarter" idx="12"/>
          </p:nvPr>
        </p:nvSpPr>
        <p:spPr/>
        <p:txBody>
          <a:bodyPr/>
          <a:lstStyle/>
          <a:p>
            <a:r>
              <a:rPr lang="en-US" smtClean="0"/>
              <a:t>PVAAS Statewide Team for PDE; pdepvaas@iu13.org</a:t>
            </a:r>
            <a:endParaRPr lang="en-US"/>
          </a:p>
        </p:txBody>
      </p:sp>
    </p:spTree>
    <p:extLst>
      <p:ext uri="{BB962C8B-B14F-4D97-AF65-F5344CB8AC3E}">
        <p14:creationId xmlns:p14="http://schemas.microsoft.com/office/powerpoint/2010/main" val="3311060128"/>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8A91ABC-8312-4930-9C32-5A2D9BF32B20}" type="slidenum">
              <a:rPr lang="en-US" smtClean="0"/>
              <a:t>58</a:t>
            </a:fld>
            <a:endParaRPr lang="en-US"/>
          </a:p>
        </p:txBody>
      </p:sp>
      <p:sp>
        <p:nvSpPr>
          <p:cNvPr id="5" name="Date Placeholder 4"/>
          <p:cNvSpPr>
            <a:spLocks noGrp="1"/>
          </p:cNvSpPr>
          <p:nvPr>
            <p:ph type="dt" idx="11"/>
          </p:nvPr>
        </p:nvSpPr>
        <p:spPr/>
        <p:txBody>
          <a:bodyPr/>
          <a:lstStyle/>
          <a:p>
            <a:r>
              <a:rPr lang="en-US" smtClean="0"/>
              <a:t>Fall 2015</a:t>
            </a:r>
            <a:endParaRPr lang="en-US"/>
          </a:p>
        </p:txBody>
      </p:sp>
      <p:sp>
        <p:nvSpPr>
          <p:cNvPr id="6" name="Footer Placeholder 5"/>
          <p:cNvSpPr>
            <a:spLocks noGrp="1"/>
          </p:cNvSpPr>
          <p:nvPr>
            <p:ph type="ftr" sz="quarter" idx="12"/>
          </p:nvPr>
        </p:nvSpPr>
        <p:spPr/>
        <p:txBody>
          <a:bodyPr/>
          <a:lstStyle/>
          <a:p>
            <a:r>
              <a:rPr lang="en-US" smtClean="0"/>
              <a:t>PVAAS Statewide Team for PDE; pdepvaas@iu13.org</a:t>
            </a:r>
            <a:endParaRPr lang="en-US"/>
          </a:p>
        </p:txBody>
      </p:sp>
    </p:spTree>
    <p:extLst>
      <p:ext uri="{BB962C8B-B14F-4D97-AF65-F5344CB8AC3E}">
        <p14:creationId xmlns:p14="http://schemas.microsoft.com/office/powerpoint/2010/main" val="2020490946"/>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8A91ABC-8312-4930-9C32-5A2D9BF32B20}" type="slidenum">
              <a:rPr lang="en-US" smtClean="0"/>
              <a:t>59</a:t>
            </a:fld>
            <a:endParaRPr lang="en-US"/>
          </a:p>
        </p:txBody>
      </p:sp>
      <p:sp>
        <p:nvSpPr>
          <p:cNvPr id="5" name="Date Placeholder 4"/>
          <p:cNvSpPr>
            <a:spLocks noGrp="1"/>
          </p:cNvSpPr>
          <p:nvPr>
            <p:ph type="dt" idx="11"/>
          </p:nvPr>
        </p:nvSpPr>
        <p:spPr/>
        <p:txBody>
          <a:bodyPr/>
          <a:lstStyle/>
          <a:p>
            <a:r>
              <a:rPr lang="en-US" smtClean="0"/>
              <a:t>Fall 2015</a:t>
            </a:r>
            <a:endParaRPr lang="en-US"/>
          </a:p>
        </p:txBody>
      </p:sp>
      <p:sp>
        <p:nvSpPr>
          <p:cNvPr id="6" name="Footer Placeholder 5"/>
          <p:cNvSpPr>
            <a:spLocks noGrp="1"/>
          </p:cNvSpPr>
          <p:nvPr>
            <p:ph type="ftr" sz="quarter" idx="12"/>
          </p:nvPr>
        </p:nvSpPr>
        <p:spPr/>
        <p:txBody>
          <a:bodyPr/>
          <a:lstStyle/>
          <a:p>
            <a:r>
              <a:rPr lang="en-US" smtClean="0"/>
              <a:t>PVAAS Statewide Team for PDE; pdepvaas@iu13.org</a:t>
            </a:r>
            <a:endParaRPr lang="en-US"/>
          </a:p>
        </p:txBody>
      </p:sp>
    </p:spTree>
    <p:extLst>
      <p:ext uri="{BB962C8B-B14F-4D97-AF65-F5344CB8AC3E}">
        <p14:creationId xmlns:p14="http://schemas.microsoft.com/office/powerpoint/2010/main" val="20204909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3A7A13-6771-4D02-B74A-6FBC9E02F680}" type="slidenum">
              <a:rPr lang="en-US" smtClean="0"/>
              <a:t>6</a:t>
            </a:fld>
            <a:endParaRPr lang="en-US"/>
          </a:p>
        </p:txBody>
      </p:sp>
      <p:sp>
        <p:nvSpPr>
          <p:cNvPr id="5" name="Date Placeholder 4"/>
          <p:cNvSpPr>
            <a:spLocks noGrp="1"/>
          </p:cNvSpPr>
          <p:nvPr>
            <p:ph type="dt" idx="11"/>
          </p:nvPr>
        </p:nvSpPr>
        <p:spPr/>
        <p:txBody>
          <a:bodyPr/>
          <a:lstStyle/>
          <a:p>
            <a:r>
              <a:rPr lang="en-US" smtClean="0"/>
              <a:t>Fall 2015</a:t>
            </a:r>
            <a:endParaRPr lang="en-US"/>
          </a:p>
        </p:txBody>
      </p:sp>
      <p:sp>
        <p:nvSpPr>
          <p:cNvPr id="6" name="Footer Placeholder 5"/>
          <p:cNvSpPr>
            <a:spLocks noGrp="1"/>
          </p:cNvSpPr>
          <p:nvPr>
            <p:ph type="ftr" sz="quarter" idx="12"/>
          </p:nvPr>
        </p:nvSpPr>
        <p:spPr/>
        <p:txBody>
          <a:bodyPr/>
          <a:lstStyle/>
          <a:p>
            <a:r>
              <a:rPr lang="en-US" smtClean="0"/>
              <a:t>PVAAS Statewide Team for PDE; pdepvaas@iu13.org</a:t>
            </a:r>
            <a:endParaRPr lang="en-US"/>
          </a:p>
        </p:txBody>
      </p:sp>
    </p:spTree>
    <p:extLst>
      <p:ext uri="{BB962C8B-B14F-4D97-AF65-F5344CB8AC3E}">
        <p14:creationId xmlns:p14="http://schemas.microsoft.com/office/powerpoint/2010/main" val="1879782365"/>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3A7A13-6771-4D02-B74A-6FBC9E02F680}" type="slidenum">
              <a:rPr lang="en-US" smtClean="0"/>
              <a:t>60</a:t>
            </a:fld>
            <a:endParaRPr lang="en-US"/>
          </a:p>
        </p:txBody>
      </p:sp>
      <p:sp>
        <p:nvSpPr>
          <p:cNvPr id="5" name="Date Placeholder 4"/>
          <p:cNvSpPr>
            <a:spLocks noGrp="1"/>
          </p:cNvSpPr>
          <p:nvPr>
            <p:ph type="dt" idx="11"/>
          </p:nvPr>
        </p:nvSpPr>
        <p:spPr/>
        <p:txBody>
          <a:bodyPr/>
          <a:lstStyle/>
          <a:p>
            <a:r>
              <a:rPr lang="en-US" smtClean="0"/>
              <a:t>Fall 2015</a:t>
            </a:r>
            <a:endParaRPr lang="en-US"/>
          </a:p>
        </p:txBody>
      </p:sp>
      <p:sp>
        <p:nvSpPr>
          <p:cNvPr id="6" name="Footer Placeholder 5"/>
          <p:cNvSpPr>
            <a:spLocks noGrp="1"/>
          </p:cNvSpPr>
          <p:nvPr>
            <p:ph type="ftr" sz="quarter" idx="12"/>
          </p:nvPr>
        </p:nvSpPr>
        <p:spPr/>
        <p:txBody>
          <a:bodyPr/>
          <a:lstStyle/>
          <a:p>
            <a:r>
              <a:rPr lang="en-US" smtClean="0"/>
              <a:t>PVAAS Statewide Team for PDE; pdepvaas@iu13.org</a:t>
            </a:r>
            <a:endParaRPr lang="en-US"/>
          </a:p>
        </p:txBody>
      </p:sp>
    </p:spTree>
    <p:extLst>
      <p:ext uri="{BB962C8B-B14F-4D97-AF65-F5344CB8AC3E}">
        <p14:creationId xmlns:p14="http://schemas.microsoft.com/office/powerpoint/2010/main" val="1016073023"/>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3A7A13-6771-4D02-B74A-6FBC9E02F680}" type="slidenum">
              <a:rPr lang="en-US" smtClean="0"/>
              <a:t>61</a:t>
            </a:fld>
            <a:endParaRPr lang="en-US"/>
          </a:p>
        </p:txBody>
      </p:sp>
      <p:sp>
        <p:nvSpPr>
          <p:cNvPr id="5" name="Date Placeholder 4"/>
          <p:cNvSpPr>
            <a:spLocks noGrp="1"/>
          </p:cNvSpPr>
          <p:nvPr>
            <p:ph type="dt" idx="11"/>
          </p:nvPr>
        </p:nvSpPr>
        <p:spPr/>
        <p:txBody>
          <a:bodyPr/>
          <a:lstStyle/>
          <a:p>
            <a:r>
              <a:rPr lang="en-US" smtClean="0"/>
              <a:t>Fall 2015</a:t>
            </a:r>
            <a:endParaRPr lang="en-US"/>
          </a:p>
        </p:txBody>
      </p:sp>
      <p:sp>
        <p:nvSpPr>
          <p:cNvPr id="6" name="Footer Placeholder 5"/>
          <p:cNvSpPr>
            <a:spLocks noGrp="1"/>
          </p:cNvSpPr>
          <p:nvPr>
            <p:ph type="ftr" sz="quarter" idx="12"/>
          </p:nvPr>
        </p:nvSpPr>
        <p:spPr/>
        <p:txBody>
          <a:bodyPr/>
          <a:lstStyle/>
          <a:p>
            <a:r>
              <a:rPr lang="en-US" smtClean="0"/>
              <a:t>PVAAS Statewide Team for PDE; pdepvaas@iu13.org</a:t>
            </a:r>
            <a:endParaRPr lang="en-US"/>
          </a:p>
        </p:txBody>
      </p:sp>
    </p:spTree>
    <p:extLst>
      <p:ext uri="{BB962C8B-B14F-4D97-AF65-F5344CB8AC3E}">
        <p14:creationId xmlns:p14="http://schemas.microsoft.com/office/powerpoint/2010/main" val="2853062944"/>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3A7A13-6771-4D02-B74A-6FBC9E02F680}" type="slidenum">
              <a:rPr lang="en-US" smtClean="0"/>
              <a:t>62</a:t>
            </a:fld>
            <a:endParaRPr lang="en-US"/>
          </a:p>
        </p:txBody>
      </p:sp>
      <p:sp>
        <p:nvSpPr>
          <p:cNvPr id="5" name="Date Placeholder 4"/>
          <p:cNvSpPr>
            <a:spLocks noGrp="1"/>
          </p:cNvSpPr>
          <p:nvPr>
            <p:ph type="dt" idx="11"/>
          </p:nvPr>
        </p:nvSpPr>
        <p:spPr/>
        <p:txBody>
          <a:bodyPr/>
          <a:lstStyle/>
          <a:p>
            <a:r>
              <a:rPr lang="en-US" smtClean="0"/>
              <a:t>Fall 2015</a:t>
            </a:r>
            <a:endParaRPr lang="en-US"/>
          </a:p>
        </p:txBody>
      </p:sp>
      <p:sp>
        <p:nvSpPr>
          <p:cNvPr id="6" name="Footer Placeholder 5"/>
          <p:cNvSpPr>
            <a:spLocks noGrp="1"/>
          </p:cNvSpPr>
          <p:nvPr>
            <p:ph type="ftr" sz="quarter" idx="12"/>
          </p:nvPr>
        </p:nvSpPr>
        <p:spPr/>
        <p:txBody>
          <a:bodyPr/>
          <a:lstStyle/>
          <a:p>
            <a:r>
              <a:rPr lang="en-US" smtClean="0"/>
              <a:t>PVAAS Statewide Team for PDE; pdepvaas@iu13.org</a:t>
            </a:r>
            <a:endParaRPr lang="en-US"/>
          </a:p>
        </p:txBody>
      </p:sp>
    </p:spTree>
    <p:extLst>
      <p:ext uri="{BB962C8B-B14F-4D97-AF65-F5344CB8AC3E}">
        <p14:creationId xmlns:p14="http://schemas.microsoft.com/office/powerpoint/2010/main" val="811753180"/>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r>
              <a:rPr lang="en-US" smtClean="0"/>
              <a:t>Fall 2015</a:t>
            </a:r>
            <a:endParaRPr lang="en-US"/>
          </a:p>
        </p:txBody>
      </p:sp>
      <p:sp>
        <p:nvSpPr>
          <p:cNvPr id="5" name="Footer Placeholder 4"/>
          <p:cNvSpPr>
            <a:spLocks noGrp="1"/>
          </p:cNvSpPr>
          <p:nvPr>
            <p:ph type="ftr" sz="quarter" idx="11"/>
          </p:nvPr>
        </p:nvSpPr>
        <p:spPr/>
        <p:txBody>
          <a:bodyPr/>
          <a:lstStyle/>
          <a:p>
            <a:r>
              <a:rPr lang="en-US" smtClean="0"/>
              <a:t>PVAAS Statewide Team for PDE; pdepvaas@iu13.org</a:t>
            </a:r>
            <a:endParaRPr lang="en-US" dirty="0"/>
          </a:p>
        </p:txBody>
      </p:sp>
      <p:sp>
        <p:nvSpPr>
          <p:cNvPr id="6" name="Slide Number Placeholder 5"/>
          <p:cNvSpPr>
            <a:spLocks noGrp="1"/>
          </p:cNvSpPr>
          <p:nvPr>
            <p:ph type="sldNum" sz="quarter" idx="12"/>
          </p:nvPr>
        </p:nvSpPr>
        <p:spPr/>
        <p:txBody>
          <a:bodyPr/>
          <a:lstStyle/>
          <a:p>
            <a:fld id="{9E3A7A13-6771-4D02-B74A-6FBC9E02F680}" type="slidenum">
              <a:rPr lang="en-US" smtClean="0"/>
              <a:t>63</a:t>
            </a:fld>
            <a:endParaRPr lang="en-US"/>
          </a:p>
        </p:txBody>
      </p:sp>
    </p:spTree>
    <p:extLst>
      <p:ext uri="{BB962C8B-B14F-4D97-AF65-F5344CB8AC3E}">
        <p14:creationId xmlns:p14="http://schemas.microsoft.com/office/powerpoint/2010/main" val="1189439165"/>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3A7A13-6771-4D02-B74A-6FBC9E02F680}" type="slidenum">
              <a:rPr lang="en-US" smtClean="0"/>
              <a:t>64</a:t>
            </a:fld>
            <a:endParaRPr lang="en-US"/>
          </a:p>
        </p:txBody>
      </p:sp>
      <p:sp>
        <p:nvSpPr>
          <p:cNvPr id="5" name="Date Placeholder 4"/>
          <p:cNvSpPr>
            <a:spLocks noGrp="1"/>
          </p:cNvSpPr>
          <p:nvPr>
            <p:ph type="dt" idx="11"/>
          </p:nvPr>
        </p:nvSpPr>
        <p:spPr/>
        <p:txBody>
          <a:bodyPr/>
          <a:lstStyle/>
          <a:p>
            <a:r>
              <a:rPr lang="en-US" smtClean="0"/>
              <a:t>Fall 2015</a:t>
            </a:r>
            <a:endParaRPr lang="en-US"/>
          </a:p>
        </p:txBody>
      </p:sp>
      <p:sp>
        <p:nvSpPr>
          <p:cNvPr id="6" name="Footer Placeholder 5"/>
          <p:cNvSpPr>
            <a:spLocks noGrp="1"/>
          </p:cNvSpPr>
          <p:nvPr>
            <p:ph type="ftr" sz="quarter" idx="12"/>
          </p:nvPr>
        </p:nvSpPr>
        <p:spPr/>
        <p:txBody>
          <a:bodyPr/>
          <a:lstStyle/>
          <a:p>
            <a:r>
              <a:rPr lang="en-US" smtClean="0"/>
              <a:t>PVAAS Statewide Team for PDE; pdepvaas@iu13.org</a:t>
            </a:r>
            <a:endParaRPr lang="en-US"/>
          </a:p>
        </p:txBody>
      </p:sp>
    </p:spTree>
    <p:extLst>
      <p:ext uri="{BB962C8B-B14F-4D97-AF65-F5344CB8AC3E}">
        <p14:creationId xmlns:p14="http://schemas.microsoft.com/office/powerpoint/2010/main" val="3285524412"/>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r>
              <a:rPr lang="en-US" smtClean="0"/>
              <a:t>Fall 2015</a:t>
            </a:r>
            <a:endParaRPr lang="en-US"/>
          </a:p>
        </p:txBody>
      </p:sp>
      <p:sp>
        <p:nvSpPr>
          <p:cNvPr id="5" name="Footer Placeholder 4"/>
          <p:cNvSpPr>
            <a:spLocks noGrp="1"/>
          </p:cNvSpPr>
          <p:nvPr>
            <p:ph type="ftr" sz="quarter" idx="11"/>
          </p:nvPr>
        </p:nvSpPr>
        <p:spPr/>
        <p:txBody>
          <a:bodyPr/>
          <a:lstStyle/>
          <a:p>
            <a:r>
              <a:rPr lang="en-US" smtClean="0"/>
              <a:t>PVAAS Statewide Team for PDE; pdepvaas@iu13.org</a:t>
            </a:r>
            <a:endParaRPr lang="en-US"/>
          </a:p>
        </p:txBody>
      </p:sp>
      <p:sp>
        <p:nvSpPr>
          <p:cNvPr id="6" name="Slide Number Placeholder 5"/>
          <p:cNvSpPr>
            <a:spLocks noGrp="1"/>
          </p:cNvSpPr>
          <p:nvPr>
            <p:ph type="sldNum" sz="quarter" idx="12"/>
          </p:nvPr>
        </p:nvSpPr>
        <p:spPr/>
        <p:txBody>
          <a:bodyPr/>
          <a:lstStyle/>
          <a:p>
            <a:fld id="{9E3A7A13-6771-4D02-B74A-6FBC9E02F680}" type="slidenum">
              <a:rPr lang="en-US" smtClean="0"/>
              <a:t>65</a:t>
            </a:fld>
            <a:endParaRPr lang="en-US"/>
          </a:p>
        </p:txBody>
      </p:sp>
    </p:spTree>
    <p:extLst>
      <p:ext uri="{BB962C8B-B14F-4D97-AF65-F5344CB8AC3E}">
        <p14:creationId xmlns:p14="http://schemas.microsoft.com/office/powerpoint/2010/main" val="3265278006"/>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58888" y="930275"/>
            <a:ext cx="4502150" cy="3376613"/>
          </a:xfrm>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BAE402D1-88AD-43C2-B8BB-8C7904BBCA11}" type="slidenum">
              <a:rPr lang="en-US" smtClean="0">
                <a:solidFill>
                  <a:srgbClr val="596267"/>
                </a:solidFill>
              </a:rPr>
              <a:pPr/>
              <a:t>66</a:t>
            </a:fld>
            <a:endParaRPr lang="en-US" dirty="0">
              <a:solidFill>
                <a:srgbClr val="596267"/>
              </a:solidFill>
            </a:endParaRPr>
          </a:p>
        </p:txBody>
      </p:sp>
      <p:sp>
        <p:nvSpPr>
          <p:cNvPr id="5" name="Date Placeholder 4"/>
          <p:cNvSpPr>
            <a:spLocks noGrp="1"/>
          </p:cNvSpPr>
          <p:nvPr>
            <p:ph type="dt" idx="11"/>
          </p:nvPr>
        </p:nvSpPr>
        <p:spPr/>
        <p:txBody>
          <a:bodyPr/>
          <a:lstStyle/>
          <a:p>
            <a:r>
              <a:rPr lang="en-US" smtClean="0"/>
              <a:t>Fall 2015</a:t>
            </a:r>
            <a:endParaRPr lang="en-US"/>
          </a:p>
        </p:txBody>
      </p:sp>
      <p:sp>
        <p:nvSpPr>
          <p:cNvPr id="6" name="Footer Placeholder 5"/>
          <p:cNvSpPr>
            <a:spLocks noGrp="1"/>
          </p:cNvSpPr>
          <p:nvPr>
            <p:ph type="ftr" sz="quarter" idx="12"/>
          </p:nvPr>
        </p:nvSpPr>
        <p:spPr/>
        <p:txBody>
          <a:bodyPr/>
          <a:lstStyle/>
          <a:p>
            <a:r>
              <a:rPr lang="en-US" smtClean="0"/>
              <a:t>PVAAS Statewide Team for PDE; pdepvaas@iu13.org</a:t>
            </a:r>
            <a:endParaRPr lang="en-US"/>
          </a:p>
        </p:txBody>
      </p:sp>
    </p:spTree>
    <p:extLst>
      <p:ext uri="{BB962C8B-B14F-4D97-AF65-F5344CB8AC3E}">
        <p14:creationId xmlns:p14="http://schemas.microsoft.com/office/powerpoint/2010/main" val="1615683477"/>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E8A91ABC-8312-4930-9C32-5A2D9BF32B20}" type="slidenum">
              <a:rPr lang="en-US" smtClean="0"/>
              <a:t>67</a:t>
            </a:fld>
            <a:endParaRPr lang="en-US"/>
          </a:p>
        </p:txBody>
      </p:sp>
      <p:sp>
        <p:nvSpPr>
          <p:cNvPr id="5" name="Date Placeholder 4"/>
          <p:cNvSpPr>
            <a:spLocks noGrp="1"/>
          </p:cNvSpPr>
          <p:nvPr>
            <p:ph type="dt" idx="11"/>
          </p:nvPr>
        </p:nvSpPr>
        <p:spPr/>
        <p:txBody>
          <a:bodyPr/>
          <a:lstStyle/>
          <a:p>
            <a:r>
              <a:rPr lang="en-US" smtClean="0"/>
              <a:t>Fall 2015</a:t>
            </a:r>
            <a:endParaRPr lang="en-US"/>
          </a:p>
        </p:txBody>
      </p:sp>
      <p:sp>
        <p:nvSpPr>
          <p:cNvPr id="6" name="Footer Placeholder 5"/>
          <p:cNvSpPr>
            <a:spLocks noGrp="1"/>
          </p:cNvSpPr>
          <p:nvPr>
            <p:ph type="ftr" sz="quarter" idx="12"/>
          </p:nvPr>
        </p:nvSpPr>
        <p:spPr/>
        <p:txBody>
          <a:bodyPr/>
          <a:lstStyle/>
          <a:p>
            <a:r>
              <a:rPr lang="en-US" smtClean="0"/>
              <a:t>PVAAS Statewide Team for PDE; pdepvaas@iu13.org</a:t>
            </a:r>
            <a:endParaRPr lang="en-US"/>
          </a:p>
        </p:txBody>
      </p:sp>
    </p:spTree>
    <p:extLst>
      <p:ext uri="{BB962C8B-B14F-4D97-AF65-F5344CB8AC3E}">
        <p14:creationId xmlns:p14="http://schemas.microsoft.com/office/powerpoint/2010/main" val="1396621948"/>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881390">
              <a:defRPr/>
            </a:pPr>
            <a:endParaRPr lang="en-US" dirty="0"/>
          </a:p>
        </p:txBody>
      </p:sp>
      <p:sp>
        <p:nvSpPr>
          <p:cNvPr id="4" name="Date Placeholder 3"/>
          <p:cNvSpPr>
            <a:spLocks noGrp="1"/>
          </p:cNvSpPr>
          <p:nvPr>
            <p:ph type="dt" idx="10"/>
          </p:nvPr>
        </p:nvSpPr>
        <p:spPr/>
        <p:txBody>
          <a:bodyPr/>
          <a:lstStyle/>
          <a:p>
            <a:r>
              <a:rPr lang="en-US" smtClean="0"/>
              <a:t>Fall 2015</a:t>
            </a:r>
            <a:endParaRPr lang="en-US"/>
          </a:p>
        </p:txBody>
      </p:sp>
      <p:sp>
        <p:nvSpPr>
          <p:cNvPr id="5" name="Footer Placeholder 4"/>
          <p:cNvSpPr>
            <a:spLocks noGrp="1"/>
          </p:cNvSpPr>
          <p:nvPr>
            <p:ph type="ftr" sz="quarter" idx="11"/>
          </p:nvPr>
        </p:nvSpPr>
        <p:spPr/>
        <p:txBody>
          <a:bodyPr/>
          <a:lstStyle/>
          <a:p>
            <a:r>
              <a:rPr lang="en-US" smtClean="0"/>
              <a:t>PVAAS Statewide Team for PDE; pdepvaas@iu13.org</a:t>
            </a:r>
            <a:endParaRPr lang="en-US"/>
          </a:p>
        </p:txBody>
      </p:sp>
      <p:sp>
        <p:nvSpPr>
          <p:cNvPr id="6" name="Slide Number Placeholder 5"/>
          <p:cNvSpPr>
            <a:spLocks noGrp="1"/>
          </p:cNvSpPr>
          <p:nvPr>
            <p:ph type="sldNum" sz="quarter" idx="12"/>
          </p:nvPr>
        </p:nvSpPr>
        <p:spPr/>
        <p:txBody>
          <a:bodyPr/>
          <a:lstStyle/>
          <a:p>
            <a:fld id="{9E3A7A13-6771-4D02-B74A-6FBC9E02F680}" type="slidenum">
              <a:rPr lang="en-US" smtClean="0"/>
              <a:t>68</a:t>
            </a:fld>
            <a:endParaRPr lang="en-US"/>
          </a:p>
        </p:txBody>
      </p:sp>
    </p:spTree>
    <p:extLst>
      <p:ext uri="{BB962C8B-B14F-4D97-AF65-F5344CB8AC3E}">
        <p14:creationId xmlns:p14="http://schemas.microsoft.com/office/powerpoint/2010/main" val="1555969965"/>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Slide Image Placeholder 1"/>
          <p:cNvSpPr>
            <a:spLocks noGrp="1" noRot="1" noChangeAspect="1" noTextEdit="1"/>
          </p:cNvSpPr>
          <p:nvPr>
            <p:ph type="sldImg"/>
          </p:nvPr>
        </p:nvSpPr>
        <p:spPr>
          <a:ln/>
        </p:spPr>
      </p:sp>
      <p:sp>
        <p:nvSpPr>
          <p:cNvPr id="56323" name="Notes Placeholder 2"/>
          <p:cNvSpPr>
            <a:spLocks noGrp="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en-US" sz="1100" dirty="0">
              <a:ea typeface="ＭＳ Ｐゴシック" pitchFamily="34" charset="-128"/>
              <a:cs typeface="Arial" charset="0"/>
            </a:endParaRPr>
          </a:p>
        </p:txBody>
      </p:sp>
      <p:sp>
        <p:nvSpPr>
          <p:cNvPr id="5" name="Slide Number Placeholder 4"/>
          <p:cNvSpPr>
            <a:spLocks noGrp="1"/>
          </p:cNvSpPr>
          <p:nvPr>
            <p:ph type="sldNum" sz="quarter" idx="5"/>
          </p:nvPr>
        </p:nvSpPr>
        <p:spPr/>
        <p:txBody>
          <a:bodyPr/>
          <a:lstStyle/>
          <a:p>
            <a:pPr>
              <a:defRPr/>
            </a:pPr>
            <a:fld id="{E22F616B-DC08-46E9-B20B-25F7096CC43F}" type="slidenum">
              <a:rPr lang="en-US" smtClean="0"/>
              <a:pPr>
                <a:defRPr/>
              </a:pPr>
              <a:t>69</a:t>
            </a:fld>
            <a:endParaRPr lang="en-US" dirty="0"/>
          </a:p>
        </p:txBody>
      </p:sp>
      <p:sp>
        <p:nvSpPr>
          <p:cNvPr id="6" name="Footer Placeholder 3"/>
          <p:cNvSpPr>
            <a:spLocks noGrp="1"/>
          </p:cNvSpPr>
          <p:nvPr>
            <p:ph type="ftr" sz="quarter" idx="4"/>
          </p:nvPr>
        </p:nvSpPr>
        <p:spPr>
          <a:xfrm>
            <a:off x="0" y="8832852"/>
            <a:ext cx="3037840" cy="461963"/>
          </a:xfrm>
        </p:spPr>
        <p:txBody>
          <a:bodyPr/>
          <a:lstStyle/>
          <a:p>
            <a:pPr defTabSz="949454">
              <a:defRPr/>
            </a:pPr>
            <a:r>
              <a:rPr lang="en-US" smtClean="0"/>
              <a:t>PVAAS Statewide Team for PDE; pdepvaas@iu13.org</a:t>
            </a:r>
            <a:endParaRPr lang="en-US"/>
          </a:p>
        </p:txBody>
      </p:sp>
      <p:sp>
        <p:nvSpPr>
          <p:cNvPr id="2" name="Date Placeholder 1"/>
          <p:cNvSpPr>
            <a:spLocks noGrp="1"/>
          </p:cNvSpPr>
          <p:nvPr>
            <p:ph type="dt" sz="quarter" idx="1"/>
          </p:nvPr>
        </p:nvSpPr>
        <p:spPr/>
        <p:txBody>
          <a:bodyPr/>
          <a:lstStyle/>
          <a:p>
            <a:pPr>
              <a:defRPr/>
            </a:pPr>
            <a:r>
              <a:rPr lang="en-US" smtClean="0"/>
              <a:t>Fall 2015</a:t>
            </a:r>
            <a:endParaRPr lang="en-US"/>
          </a:p>
        </p:txBody>
      </p:sp>
    </p:spTree>
    <p:extLst>
      <p:ext uri="{BB962C8B-B14F-4D97-AF65-F5344CB8AC3E}">
        <p14:creationId xmlns:p14="http://schemas.microsoft.com/office/powerpoint/2010/main" val="39521412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Take 3 minutes to sort</a:t>
            </a:r>
          </a:p>
          <a:p>
            <a:endParaRPr lang="en-US" dirty="0" smtClean="0"/>
          </a:p>
          <a:p>
            <a:r>
              <a:rPr lang="en-US" dirty="0" smtClean="0"/>
              <a:t>Group share:</a:t>
            </a:r>
            <a:r>
              <a:rPr lang="en-US" baseline="0" dirty="0" smtClean="0"/>
              <a:t> 2 you can and 2 you can’t</a:t>
            </a:r>
            <a:endParaRPr lang="en-US" dirty="0"/>
          </a:p>
        </p:txBody>
      </p:sp>
      <p:sp>
        <p:nvSpPr>
          <p:cNvPr id="4" name="Slide Number Placeholder 3"/>
          <p:cNvSpPr>
            <a:spLocks noGrp="1"/>
          </p:cNvSpPr>
          <p:nvPr>
            <p:ph type="sldNum" sz="quarter" idx="10"/>
          </p:nvPr>
        </p:nvSpPr>
        <p:spPr/>
        <p:txBody>
          <a:bodyPr/>
          <a:lstStyle/>
          <a:p>
            <a:fld id="{9E3A7A13-6771-4D02-B74A-6FBC9E02F680}" type="slidenum">
              <a:rPr lang="en-US" smtClean="0"/>
              <a:t>7</a:t>
            </a:fld>
            <a:endParaRPr lang="en-US"/>
          </a:p>
        </p:txBody>
      </p:sp>
      <p:sp>
        <p:nvSpPr>
          <p:cNvPr id="5" name="Date Placeholder 4"/>
          <p:cNvSpPr>
            <a:spLocks noGrp="1"/>
          </p:cNvSpPr>
          <p:nvPr>
            <p:ph type="dt" idx="11"/>
          </p:nvPr>
        </p:nvSpPr>
        <p:spPr/>
        <p:txBody>
          <a:bodyPr/>
          <a:lstStyle/>
          <a:p>
            <a:r>
              <a:rPr lang="en-US" smtClean="0"/>
              <a:t>Fall 2015</a:t>
            </a:r>
            <a:endParaRPr lang="en-US"/>
          </a:p>
        </p:txBody>
      </p:sp>
      <p:sp>
        <p:nvSpPr>
          <p:cNvPr id="6" name="Footer Placeholder 5"/>
          <p:cNvSpPr>
            <a:spLocks noGrp="1"/>
          </p:cNvSpPr>
          <p:nvPr>
            <p:ph type="ftr" sz="quarter" idx="12"/>
          </p:nvPr>
        </p:nvSpPr>
        <p:spPr>
          <a:xfrm>
            <a:off x="0" y="0"/>
            <a:ext cx="3037840" cy="295124"/>
          </a:xfrm>
        </p:spPr>
        <p:txBody>
          <a:bodyPr/>
          <a:lstStyle/>
          <a:p>
            <a:r>
              <a:rPr lang="en-US" smtClean="0"/>
              <a:t>PVAAS Statewide Team for PDE; pdepvaas@iu13.org</a:t>
            </a:r>
            <a:endParaRPr lang="en-US" dirty="0"/>
          </a:p>
        </p:txBody>
      </p:sp>
    </p:spTree>
    <p:extLst>
      <p:ext uri="{BB962C8B-B14F-4D97-AF65-F5344CB8AC3E}">
        <p14:creationId xmlns:p14="http://schemas.microsoft.com/office/powerpoint/2010/main" val="232994723"/>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Slide Image Placeholder 1"/>
          <p:cNvSpPr>
            <a:spLocks noGrp="1" noRot="1" noChangeAspect="1" noTextEdit="1"/>
          </p:cNvSpPr>
          <p:nvPr>
            <p:ph type="sldImg"/>
          </p:nvPr>
        </p:nvSpPr>
        <p:spPr>
          <a:ln/>
        </p:spPr>
      </p:sp>
      <p:sp>
        <p:nvSpPr>
          <p:cNvPr id="56323" name="Notes Placeholder 2"/>
          <p:cNvSpPr>
            <a:spLocks noGrp="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defRPr/>
            </a:pPr>
            <a:r>
              <a:rPr lang="en-US" sz="1100" dirty="0">
                <a:latin typeface="Calibri" pitchFamily="34" charset="0"/>
                <a:ea typeface="ＭＳ Ｐゴシック" pitchFamily="34" charset="-128"/>
                <a:cs typeface="Calibri" pitchFamily="34" charset="0"/>
              </a:rPr>
              <a:t>In PVAAS, this means that projections indicate what is most likely to happen for a student academically, or in other words, how a student will most likely score on a future test – if the student has the kind of schooling experience the school has provided for other students at similar achievement levels in the most recent year.  </a:t>
            </a:r>
            <a:endParaRPr lang="en-US" sz="1100" dirty="0" smtClean="0">
              <a:latin typeface="Calibri" pitchFamily="34" charset="0"/>
              <a:ea typeface="ＭＳ Ｐゴシック" pitchFamily="34" charset="-128"/>
              <a:cs typeface="Calibri" pitchFamily="34" charset="0"/>
            </a:endParaRPr>
          </a:p>
          <a:p>
            <a:pPr>
              <a:defRPr/>
            </a:pPr>
            <a:endParaRPr lang="en-US" sz="1100" dirty="0" smtClean="0">
              <a:latin typeface="Calibri" pitchFamily="34" charset="0"/>
              <a:ea typeface="ＭＳ Ｐゴシック" pitchFamily="34" charset="-128"/>
              <a:cs typeface="Calibri" pitchFamily="34" charset="0"/>
            </a:endParaRPr>
          </a:p>
          <a:p>
            <a:pPr>
              <a:defRPr/>
            </a:pPr>
            <a:r>
              <a:rPr lang="en-US" sz="1100" dirty="0" smtClean="0">
                <a:latin typeface="Calibri" pitchFamily="34" charset="0"/>
                <a:ea typeface="ＭＳ Ｐゴシック" pitchFamily="34" charset="-128"/>
                <a:cs typeface="Calibri" pitchFamily="34" charset="0"/>
              </a:rPr>
              <a:t>The</a:t>
            </a:r>
            <a:r>
              <a:rPr lang="en-US" sz="1100" baseline="0" dirty="0" smtClean="0">
                <a:latin typeface="Calibri" pitchFamily="34" charset="0"/>
                <a:ea typeface="ＭＳ Ｐゴシック" pitchFamily="34" charset="-128"/>
                <a:cs typeface="Calibri" pitchFamily="34" charset="0"/>
              </a:rPr>
              <a:t> information in the yellow box here is really important to remember – the PVAAS projections are more reliable at projecting future performance, even 3 years into the future, than the most recent state assessment score. </a:t>
            </a:r>
          </a:p>
          <a:p>
            <a:pPr>
              <a:defRPr/>
            </a:pPr>
            <a:endParaRPr lang="en-US" sz="1100" baseline="0" dirty="0" smtClean="0">
              <a:latin typeface="Calibri" pitchFamily="34" charset="0"/>
              <a:ea typeface="ＭＳ Ｐゴシック" pitchFamily="34" charset="-128"/>
              <a:cs typeface="Calibri" pitchFamily="34" charset="0"/>
            </a:endParaRPr>
          </a:p>
          <a:p>
            <a:pPr>
              <a:defRPr/>
            </a:pPr>
            <a:r>
              <a:rPr lang="en-US" sz="1100" baseline="0" dirty="0" smtClean="0">
                <a:latin typeface="Calibri" pitchFamily="34" charset="0"/>
                <a:ea typeface="ＭＳ Ｐゴシック" pitchFamily="34" charset="-128"/>
                <a:cs typeface="Calibri" pitchFamily="34" charset="0"/>
              </a:rPr>
              <a:t>If you are not using these, you are missing crucial information. Why? Because these are a highly reliable source of information – that are based on years of students’ academic performance and not just one year.</a:t>
            </a:r>
          </a:p>
          <a:p>
            <a:pPr>
              <a:defRPr/>
            </a:pPr>
            <a:endParaRPr lang="en-US" sz="1100" dirty="0">
              <a:latin typeface="Calibri" pitchFamily="34" charset="0"/>
              <a:ea typeface="ＭＳ Ｐゴシック" pitchFamily="34" charset="-128"/>
              <a:cs typeface="Calibri" pitchFamily="34" charset="0"/>
            </a:endParaRPr>
          </a:p>
          <a:p>
            <a:pPr>
              <a:defRPr/>
            </a:pPr>
            <a:endParaRPr lang="en-US" sz="1100" dirty="0">
              <a:latin typeface="Calibri" pitchFamily="34" charset="0"/>
              <a:ea typeface="ＭＳ Ｐゴシック" pitchFamily="34" charset="-128"/>
              <a:cs typeface="Calibri" pitchFamily="34" charset="0"/>
            </a:endParaRPr>
          </a:p>
          <a:p>
            <a:pPr>
              <a:defRPr/>
            </a:pPr>
            <a:endParaRPr lang="en-US" sz="1100" dirty="0">
              <a:ea typeface="ＭＳ Ｐゴシック" pitchFamily="34" charset="-128"/>
              <a:cs typeface="Arial" charset="0"/>
            </a:endParaRPr>
          </a:p>
        </p:txBody>
      </p:sp>
      <p:sp>
        <p:nvSpPr>
          <p:cNvPr id="5" name="Slide Number Placeholder 4"/>
          <p:cNvSpPr>
            <a:spLocks noGrp="1"/>
          </p:cNvSpPr>
          <p:nvPr>
            <p:ph type="sldNum" sz="quarter" idx="5"/>
          </p:nvPr>
        </p:nvSpPr>
        <p:spPr/>
        <p:txBody>
          <a:bodyPr/>
          <a:lstStyle/>
          <a:p>
            <a:pPr>
              <a:defRPr/>
            </a:pPr>
            <a:fld id="{E22F616B-DC08-46E9-B20B-25F7096CC43F}" type="slidenum">
              <a:rPr lang="en-US" smtClean="0"/>
              <a:pPr>
                <a:defRPr/>
              </a:pPr>
              <a:t>70</a:t>
            </a:fld>
            <a:endParaRPr lang="en-US" dirty="0"/>
          </a:p>
        </p:txBody>
      </p:sp>
      <p:sp>
        <p:nvSpPr>
          <p:cNvPr id="6" name="Footer Placeholder 3"/>
          <p:cNvSpPr>
            <a:spLocks noGrp="1"/>
          </p:cNvSpPr>
          <p:nvPr>
            <p:ph type="ftr" sz="quarter" idx="4"/>
          </p:nvPr>
        </p:nvSpPr>
        <p:spPr>
          <a:xfrm>
            <a:off x="0" y="8832852"/>
            <a:ext cx="3037840" cy="461963"/>
          </a:xfrm>
        </p:spPr>
        <p:txBody>
          <a:bodyPr/>
          <a:lstStyle/>
          <a:p>
            <a:pPr defTabSz="949454">
              <a:defRPr/>
            </a:pPr>
            <a:r>
              <a:rPr lang="en-US" smtClean="0"/>
              <a:t>PVAAS Statewide Team for PDE; pdepvaas@iu13.org</a:t>
            </a:r>
            <a:endParaRPr lang="en-US"/>
          </a:p>
        </p:txBody>
      </p:sp>
      <p:sp>
        <p:nvSpPr>
          <p:cNvPr id="2" name="Date Placeholder 1"/>
          <p:cNvSpPr>
            <a:spLocks noGrp="1"/>
          </p:cNvSpPr>
          <p:nvPr>
            <p:ph type="dt" sz="quarter" idx="1"/>
          </p:nvPr>
        </p:nvSpPr>
        <p:spPr/>
        <p:txBody>
          <a:bodyPr/>
          <a:lstStyle/>
          <a:p>
            <a:pPr>
              <a:defRPr/>
            </a:pPr>
            <a:r>
              <a:rPr lang="en-US" smtClean="0"/>
              <a:t>Fall 2015</a:t>
            </a:r>
            <a:endParaRPr lang="en-US"/>
          </a:p>
        </p:txBody>
      </p:sp>
    </p:spTree>
    <p:extLst>
      <p:ext uri="{BB962C8B-B14F-4D97-AF65-F5344CB8AC3E}">
        <p14:creationId xmlns:p14="http://schemas.microsoft.com/office/powerpoint/2010/main" val="1337292372"/>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Slide Image Placeholder 1"/>
          <p:cNvSpPr>
            <a:spLocks noGrp="1" noRot="1" noChangeAspect="1" noTextEdit="1"/>
          </p:cNvSpPr>
          <p:nvPr>
            <p:ph type="sldImg"/>
          </p:nvPr>
        </p:nvSpPr>
        <p:spPr>
          <a:ln/>
        </p:spPr>
      </p:sp>
      <p:sp>
        <p:nvSpPr>
          <p:cNvPr id="56323" name="Notes Placeholder 2"/>
          <p:cNvSpPr>
            <a:spLocks noGrp="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en-US" sz="1100" dirty="0" smtClean="0">
              <a:latin typeface="Calibri" pitchFamily="34" charset="0"/>
              <a:ea typeface="ＭＳ Ｐゴシック" pitchFamily="34" charset="-128"/>
              <a:cs typeface="Calibri" pitchFamily="34" charset="0"/>
            </a:endParaRPr>
          </a:p>
          <a:p>
            <a:pPr>
              <a:defRPr/>
            </a:pPr>
            <a:r>
              <a:rPr lang="en-US" sz="1100" dirty="0" smtClean="0">
                <a:latin typeface="Calibri" pitchFamily="34" charset="0"/>
                <a:ea typeface="ＭＳ Ｐゴシック" pitchFamily="34" charset="-128"/>
                <a:cs typeface="Calibri" pitchFamily="34" charset="0"/>
              </a:rPr>
              <a:t>The</a:t>
            </a:r>
            <a:r>
              <a:rPr lang="en-US" sz="1100" baseline="0" dirty="0" smtClean="0">
                <a:latin typeface="Calibri" pitchFamily="34" charset="0"/>
                <a:ea typeface="ＭＳ Ｐゴシック" pitchFamily="34" charset="-128"/>
                <a:cs typeface="Calibri" pitchFamily="34" charset="0"/>
              </a:rPr>
              <a:t> information in the yellow box here is really important to remember – the PVAAS projections are more reliable at projecting future performance, even 3 years into the future, than the most recent state assessment score. </a:t>
            </a:r>
          </a:p>
          <a:p>
            <a:pPr>
              <a:defRPr/>
            </a:pPr>
            <a:endParaRPr lang="en-US" sz="1100" baseline="0" dirty="0" smtClean="0">
              <a:latin typeface="Calibri" pitchFamily="34" charset="0"/>
              <a:ea typeface="ＭＳ Ｐゴシック" pitchFamily="34" charset="-128"/>
              <a:cs typeface="Calibri" pitchFamily="34" charset="0"/>
            </a:endParaRPr>
          </a:p>
          <a:p>
            <a:pPr>
              <a:defRPr/>
            </a:pPr>
            <a:r>
              <a:rPr lang="en-US" sz="1100" baseline="0" dirty="0" smtClean="0">
                <a:latin typeface="Calibri" pitchFamily="34" charset="0"/>
                <a:ea typeface="ＭＳ Ｐゴシック" pitchFamily="34" charset="-128"/>
                <a:cs typeface="Calibri" pitchFamily="34" charset="0"/>
              </a:rPr>
              <a:t>If you are not using these, you are missing crucial information. Why? Because these are a highly reliable source of information – that are based on years of students’ academic performance and not just one year.</a:t>
            </a:r>
          </a:p>
          <a:p>
            <a:pPr>
              <a:defRPr/>
            </a:pPr>
            <a:endParaRPr lang="en-US" sz="1100" dirty="0">
              <a:latin typeface="Calibri" pitchFamily="34" charset="0"/>
              <a:ea typeface="ＭＳ Ｐゴシック" pitchFamily="34" charset="-128"/>
              <a:cs typeface="Calibri" pitchFamily="34" charset="0"/>
            </a:endParaRPr>
          </a:p>
          <a:p>
            <a:pPr>
              <a:defRPr/>
            </a:pPr>
            <a:endParaRPr lang="en-US" sz="1100" dirty="0">
              <a:latin typeface="Calibri" pitchFamily="34" charset="0"/>
              <a:ea typeface="ＭＳ Ｐゴシック" pitchFamily="34" charset="-128"/>
              <a:cs typeface="Calibri" pitchFamily="34" charset="0"/>
            </a:endParaRPr>
          </a:p>
          <a:p>
            <a:pPr>
              <a:defRPr/>
            </a:pPr>
            <a:endParaRPr lang="en-US" sz="1100" dirty="0">
              <a:ea typeface="ＭＳ Ｐゴシック" pitchFamily="34" charset="-128"/>
              <a:cs typeface="Arial" charset="0"/>
            </a:endParaRPr>
          </a:p>
        </p:txBody>
      </p:sp>
      <p:sp>
        <p:nvSpPr>
          <p:cNvPr id="5" name="Slide Number Placeholder 4"/>
          <p:cNvSpPr>
            <a:spLocks noGrp="1"/>
          </p:cNvSpPr>
          <p:nvPr>
            <p:ph type="sldNum" sz="quarter" idx="5"/>
          </p:nvPr>
        </p:nvSpPr>
        <p:spPr/>
        <p:txBody>
          <a:bodyPr/>
          <a:lstStyle/>
          <a:p>
            <a:pPr>
              <a:defRPr/>
            </a:pPr>
            <a:fld id="{E22F616B-DC08-46E9-B20B-25F7096CC43F}" type="slidenum">
              <a:rPr lang="en-US" smtClean="0"/>
              <a:pPr>
                <a:defRPr/>
              </a:pPr>
              <a:t>71</a:t>
            </a:fld>
            <a:endParaRPr lang="en-US" dirty="0"/>
          </a:p>
        </p:txBody>
      </p:sp>
      <p:sp>
        <p:nvSpPr>
          <p:cNvPr id="6" name="Footer Placeholder 3"/>
          <p:cNvSpPr>
            <a:spLocks noGrp="1"/>
          </p:cNvSpPr>
          <p:nvPr>
            <p:ph type="ftr" sz="quarter" idx="4"/>
          </p:nvPr>
        </p:nvSpPr>
        <p:spPr>
          <a:xfrm>
            <a:off x="0" y="8832852"/>
            <a:ext cx="3037840" cy="461963"/>
          </a:xfrm>
        </p:spPr>
        <p:txBody>
          <a:bodyPr/>
          <a:lstStyle/>
          <a:p>
            <a:pPr defTabSz="949454">
              <a:defRPr/>
            </a:pPr>
            <a:r>
              <a:rPr lang="en-US" smtClean="0"/>
              <a:t>PVAAS Statewide Team for PDE; pdepvaas@iu13.org</a:t>
            </a:r>
            <a:endParaRPr lang="en-US"/>
          </a:p>
        </p:txBody>
      </p:sp>
      <p:sp>
        <p:nvSpPr>
          <p:cNvPr id="2" name="Date Placeholder 1"/>
          <p:cNvSpPr>
            <a:spLocks noGrp="1"/>
          </p:cNvSpPr>
          <p:nvPr>
            <p:ph type="dt" sz="quarter" idx="1"/>
          </p:nvPr>
        </p:nvSpPr>
        <p:spPr/>
        <p:txBody>
          <a:bodyPr/>
          <a:lstStyle/>
          <a:p>
            <a:pPr>
              <a:defRPr/>
            </a:pPr>
            <a:r>
              <a:rPr lang="en-US" smtClean="0"/>
              <a:t>Fall 2015</a:t>
            </a:r>
            <a:endParaRPr lang="en-US"/>
          </a:p>
        </p:txBody>
      </p:sp>
    </p:spTree>
    <p:extLst>
      <p:ext uri="{BB962C8B-B14F-4D97-AF65-F5344CB8AC3E}">
        <p14:creationId xmlns:p14="http://schemas.microsoft.com/office/powerpoint/2010/main" val="2087291155"/>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3A7A13-6771-4D02-B74A-6FBC9E02F680}" type="slidenum">
              <a:rPr lang="en-US" smtClean="0"/>
              <a:t>72</a:t>
            </a:fld>
            <a:endParaRPr lang="en-US"/>
          </a:p>
        </p:txBody>
      </p:sp>
      <p:sp>
        <p:nvSpPr>
          <p:cNvPr id="5" name="Date Placeholder 4"/>
          <p:cNvSpPr>
            <a:spLocks noGrp="1"/>
          </p:cNvSpPr>
          <p:nvPr>
            <p:ph type="dt" idx="11"/>
          </p:nvPr>
        </p:nvSpPr>
        <p:spPr/>
        <p:txBody>
          <a:bodyPr/>
          <a:lstStyle/>
          <a:p>
            <a:r>
              <a:rPr lang="en-US" smtClean="0"/>
              <a:t>Fall 2015</a:t>
            </a:r>
            <a:endParaRPr lang="en-US"/>
          </a:p>
        </p:txBody>
      </p:sp>
      <p:sp>
        <p:nvSpPr>
          <p:cNvPr id="6" name="Footer Placeholder 5"/>
          <p:cNvSpPr>
            <a:spLocks noGrp="1"/>
          </p:cNvSpPr>
          <p:nvPr>
            <p:ph type="ftr" sz="quarter" idx="12"/>
          </p:nvPr>
        </p:nvSpPr>
        <p:spPr/>
        <p:txBody>
          <a:bodyPr/>
          <a:lstStyle/>
          <a:p>
            <a:r>
              <a:rPr lang="en-US" smtClean="0"/>
              <a:t>PVAAS Statewide Team for PDE; pdepvaas@iu13.org</a:t>
            </a:r>
            <a:endParaRPr lang="en-US"/>
          </a:p>
        </p:txBody>
      </p:sp>
    </p:spTree>
    <p:extLst>
      <p:ext uri="{BB962C8B-B14F-4D97-AF65-F5344CB8AC3E}">
        <p14:creationId xmlns:p14="http://schemas.microsoft.com/office/powerpoint/2010/main" val="2071961389"/>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an example of what an</a:t>
            </a:r>
            <a:r>
              <a:rPr lang="en-US" baseline="0" dirty="0" smtClean="0"/>
              <a:t> individual student’s projection report looks like in PVAAS. </a:t>
            </a:r>
          </a:p>
          <a:p>
            <a:r>
              <a:rPr lang="en-US" baseline="0" dirty="0" smtClean="0"/>
              <a:t>The red dots provide you with the student’s history, while the yellow square provides you with the projection of where they are likely to perform.</a:t>
            </a:r>
          </a:p>
          <a:p>
            <a:endParaRPr lang="en-US" baseline="0" dirty="0" smtClean="0"/>
          </a:p>
          <a:p>
            <a:r>
              <a:rPr lang="en-US" baseline="0" dirty="0" smtClean="0"/>
              <a:t>Point out student projected score, projected percentile and probability/% likelihood as key data to use on this report.</a:t>
            </a:r>
          </a:p>
          <a:p>
            <a:endParaRPr lang="en-US" baseline="0" dirty="0" smtClean="0"/>
          </a:p>
          <a:p>
            <a:r>
              <a:rPr lang="en-US" baseline="0" dirty="0" smtClean="0"/>
              <a:t>We encourage educators to use the projection data with other student-level data, such as benchmark and diagnostic or formative assessments, common grade or course-specific assessments, attendance data, teacher recommendations, and the like.</a:t>
            </a:r>
          </a:p>
          <a:p>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67771E33-91C4-4ED9-B4B7-4A2A2856FE67}" type="slidenum">
              <a:rPr lang="en-US" smtClean="0"/>
              <a:t>73</a:t>
            </a:fld>
            <a:endParaRPr lang="en-US"/>
          </a:p>
        </p:txBody>
      </p:sp>
      <p:sp>
        <p:nvSpPr>
          <p:cNvPr id="5" name="Footer Placeholder 4"/>
          <p:cNvSpPr>
            <a:spLocks noGrp="1"/>
          </p:cNvSpPr>
          <p:nvPr>
            <p:ph type="ftr" sz="quarter" idx="11"/>
          </p:nvPr>
        </p:nvSpPr>
        <p:spPr/>
        <p:txBody>
          <a:bodyPr/>
          <a:lstStyle/>
          <a:p>
            <a:r>
              <a:rPr lang="en-US" smtClean="0"/>
              <a:t>PVAAS Statewide Team for PDE; pdepvaas@iu13.org</a:t>
            </a:r>
            <a:endParaRPr lang="en-US"/>
          </a:p>
        </p:txBody>
      </p:sp>
      <p:sp>
        <p:nvSpPr>
          <p:cNvPr id="6" name="Date Placeholder 5"/>
          <p:cNvSpPr>
            <a:spLocks noGrp="1"/>
          </p:cNvSpPr>
          <p:nvPr>
            <p:ph type="dt" idx="12"/>
          </p:nvPr>
        </p:nvSpPr>
        <p:spPr/>
        <p:txBody>
          <a:bodyPr/>
          <a:lstStyle/>
          <a:p>
            <a:r>
              <a:rPr lang="en-US" smtClean="0"/>
              <a:t>Fall 2015</a:t>
            </a:r>
            <a:endParaRPr lang="en-US"/>
          </a:p>
        </p:txBody>
      </p:sp>
    </p:spTree>
    <p:extLst>
      <p:ext uri="{BB962C8B-B14F-4D97-AF65-F5344CB8AC3E}">
        <p14:creationId xmlns:p14="http://schemas.microsoft.com/office/powerpoint/2010/main" val="3429257027"/>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0"/>
        <p:cNvGrpSpPr/>
        <p:nvPr/>
      </p:nvGrpSpPr>
      <p:grpSpPr>
        <a:xfrm>
          <a:off x="0" y="0"/>
          <a:ext cx="0" cy="0"/>
          <a:chOff x="0" y="0"/>
          <a:chExt cx="0" cy="0"/>
        </a:xfrm>
      </p:grpSpPr>
      <p:sp>
        <p:nvSpPr>
          <p:cNvPr id="331" name="Shape 331"/>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rgbClr val="000000"/>
            </a:solidFill>
            <a:prstDash val="solid"/>
            <a:round/>
            <a:headEnd type="none" w="med" len="med"/>
            <a:tailEnd type="none" w="med" len="med"/>
          </a:ln>
        </p:spPr>
      </p:sp>
      <p:sp>
        <p:nvSpPr>
          <p:cNvPr id="332" name="Shape 332"/>
          <p:cNvSpPr txBox="1">
            <a:spLocks noGrp="1"/>
          </p:cNvSpPr>
          <p:nvPr>
            <p:ph type="body" idx="1"/>
          </p:nvPr>
        </p:nvSpPr>
        <p:spPr>
          <a:xfrm>
            <a:off x="701042" y="4415790"/>
            <a:ext cx="5608319" cy="4183380"/>
          </a:xfrm>
          <a:prstGeom prst="rect">
            <a:avLst/>
          </a:prstGeom>
          <a:noFill/>
          <a:ln>
            <a:noFill/>
          </a:ln>
        </p:spPr>
        <p:txBody>
          <a:bodyPr lIns="93148" tIns="46561" rIns="93148" bIns="46561" anchor="t" anchorCtr="0">
            <a:noAutofit/>
          </a:bodyPr>
          <a:lstStyle/>
          <a:p>
            <a:pPr>
              <a:buClr>
                <a:schemeClr val="dk1"/>
              </a:buClr>
            </a:pPr>
            <a:endParaRPr sz="1000" dirty="0">
              <a:solidFill>
                <a:schemeClr val="dk1"/>
              </a:solidFill>
              <a:latin typeface="Calibri"/>
              <a:ea typeface="Calibri"/>
              <a:cs typeface="Calibri"/>
              <a:sym typeface="Calibri"/>
            </a:endParaRPr>
          </a:p>
        </p:txBody>
      </p:sp>
      <p:sp>
        <p:nvSpPr>
          <p:cNvPr id="333" name="Shape 333"/>
          <p:cNvSpPr txBox="1">
            <a:spLocks noGrp="1"/>
          </p:cNvSpPr>
          <p:nvPr>
            <p:ph type="sldNum" idx="12"/>
          </p:nvPr>
        </p:nvSpPr>
        <p:spPr>
          <a:xfrm>
            <a:off x="3970938" y="8829967"/>
            <a:ext cx="3037839" cy="464820"/>
          </a:xfrm>
          <a:prstGeom prst="rect">
            <a:avLst/>
          </a:prstGeom>
          <a:noFill/>
          <a:ln>
            <a:noFill/>
          </a:ln>
        </p:spPr>
        <p:txBody>
          <a:bodyPr lIns="93148" tIns="46561" rIns="93148" bIns="46561" anchor="b" anchorCtr="0">
            <a:noAutofit/>
          </a:bodyPr>
          <a:lstStyle/>
          <a:p>
            <a:pPr>
              <a:buSzPct val="25000"/>
            </a:pPr>
            <a:fld id="{00000000-1234-1234-1234-123412341234}" type="slidenum">
              <a:rPr lang="en-US">
                <a:solidFill>
                  <a:srgbClr val="000000"/>
                </a:solidFill>
                <a:latin typeface="Calibri"/>
                <a:ea typeface="Calibri"/>
                <a:cs typeface="Calibri"/>
                <a:sym typeface="Calibri"/>
              </a:rPr>
              <a:pPr>
                <a:buSzPct val="25000"/>
              </a:pPr>
              <a:t>74</a:t>
            </a:fld>
            <a:endParaRPr lang="en-US">
              <a:solidFill>
                <a:srgbClr val="000000"/>
              </a:solidFill>
              <a:latin typeface="Calibri"/>
              <a:ea typeface="Calibri"/>
              <a:cs typeface="Calibri"/>
              <a:sym typeface="Calibri"/>
            </a:endParaRPr>
          </a:p>
        </p:txBody>
      </p:sp>
      <p:sp>
        <p:nvSpPr>
          <p:cNvPr id="334" name="Shape 334"/>
          <p:cNvSpPr txBox="1">
            <a:spLocks noGrp="1"/>
          </p:cNvSpPr>
          <p:nvPr>
            <p:ph type="ftr" idx="11"/>
          </p:nvPr>
        </p:nvSpPr>
        <p:spPr>
          <a:xfrm>
            <a:off x="2" y="8829967"/>
            <a:ext cx="3037839" cy="464820"/>
          </a:xfrm>
          <a:prstGeom prst="rect">
            <a:avLst/>
          </a:prstGeom>
          <a:noFill/>
          <a:ln>
            <a:noFill/>
          </a:ln>
        </p:spPr>
        <p:txBody>
          <a:bodyPr lIns="93148" tIns="46561" rIns="93148" bIns="46561" anchor="b" anchorCtr="0">
            <a:noAutofit/>
          </a:bodyPr>
          <a:lstStyle/>
          <a:p>
            <a:pPr>
              <a:buSzPct val="25000"/>
            </a:pPr>
            <a:r>
              <a:rPr lang="en-US" smtClean="0">
                <a:solidFill>
                  <a:schemeClr val="dk1"/>
                </a:solidFill>
                <a:latin typeface="Calibri"/>
                <a:ea typeface="Calibri"/>
                <a:cs typeface="Calibri"/>
                <a:sym typeface="Calibri"/>
              </a:rPr>
              <a:t>PVAAS Statewide Team for PDE; pdepvaas@iu13.org</a:t>
            </a:r>
            <a:endParaRPr lang="en-US">
              <a:solidFill>
                <a:schemeClr val="dk1"/>
              </a:solidFill>
              <a:latin typeface="Calibri"/>
              <a:ea typeface="Calibri"/>
              <a:cs typeface="Calibri"/>
              <a:sym typeface="Calibri"/>
            </a:endParaRPr>
          </a:p>
        </p:txBody>
      </p:sp>
      <p:sp>
        <p:nvSpPr>
          <p:cNvPr id="2" name="Date Placeholder 1"/>
          <p:cNvSpPr>
            <a:spLocks noGrp="1"/>
          </p:cNvSpPr>
          <p:nvPr>
            <p:ph type="dt" idx="13"/>
          </p:nvPr>
        </p:nvSpPr>
        <p:spPr/>
        <p:txBody>
          <a:bodyPr/>
          <a:lstStyle/>
          <a:p>
            <a:r>
              <a:rPr lang="en-US" smtClean="0"/>
              <a:t>Fall 2015</a:t>
            </a:r>
            <a:endParaRPr lang="en-US"/>
          </a:p>
        </p:txBody>
      </p:sp>
    </p:spTree>
    <p:extLst>
      <p:ext uri="{BB962C8B-B14F-4D97-AF65-F5344CB8AC3E}">
        <p14:creationId xmlns:p14="http://schemas.microsoft.com/office/powerpoint/2010/main" val="21881015"/>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Give coaches time to work through this</a:t>
            </a:r>
            <a:r>
              <a:rPr lang="en-US" baseline="0" dirty="0" smtClean="0"/>
              <a:t> with their own accounts</a:t>
            </a:r>
            <a:endParaRPr lang="en-US" dirty="0"/>
          </a:p>
        </p:txBody>
      </p:sp>
      <p:sp>
        <p:nvSpPr>
          <p:cNvPr id="4" name="Slide Number Placeholder 3"/>
          <p:cNvSpPr>
            <a:spLocks noGrp="1"/>
          </p:cNvSpPr>
          <p:nvPr>
            <p:ph type="sldNum" idx="10"/>
          </p:nvPr>
        </p:nvSpPr>
        <p:spPr/>
        <p:txBody>
          <a:bodyPr/>
          <a:lstStyle/>
          <a:p>
            <a:pPr>
              <a:buSzPct val="25000"/>
            </a:pPr>
            <a:fld id="{00000000-1234-1234-1234-123412341234}" type="slidenum">
              <a:rPr lang="en-US" smtClean="0"/>
              <a:pPr>
                <a:buSzPct val="25000"/>
              </a:pPr>
              <a:t>75</a:t>
            </a:fld>
            <a:endParaRPr lang="en-US"/>
          </a:p>
        </p:txBody>
      </p:sp>
      <p:sp>
        <p:nvSpPr>
          <p:cNvPr id="5" name="Date Placeholder 4"/>
          <p:cNvSpPr>
            <a:spLocks noGrp="1"/>
          </p:cNvSpPr>
          <p:nvPr>
            <p:ph type="dt" idx="11"/>
          </p:nvPr>
        </p:nvSpPr>
        <p:spPr/>
        <p:txBody>
          <a:bodyPr/>
          <a:lstStyle/>
          <a:p>
            <a:r>
              <a:rPr lang="en-US" smtClean="0"/>
              <a:t>Fall 2015</a:t>
            </a:r>
            <a:endParaRPr lang="en-US"/>
          </a:p>
        </p:txBody>
      </p:sp>
      <p:sp>
        <p:nvSpPr>
          <p:cNvPr id="6" name="Footer Placeholder 5"/>
          <p:cNvSpPr>
            <a:spLocks noGrp="1"/>
          </p:cNvSpPr>
          <p:nvPr>
            <p:ph type="ftr" sz="quarter" idx="12"/>
          </p:nvPr>
        </p:nvSpPr>
        <p:spPr/>
        <p:txBody>
          <a:bodyPr/>
          <a:lstStyle/>
          <a:p>
            <a:r>
              <a:rPr lang="en-US" smtClean="0"/>
              <a:t>PVAAS Statewide Team for PDE; pdepvaas@iu13.org</a:t>
            </a:r>
            <a:endParaRPr lang="en-US"/>
          </a:p>
        </p:txBody>
      </p:sp>
    </p:spTree>
    <p:extLst>
      <p:ext uri="{BB962C8B-B14F-4D97-AF65-F5344CB8AC3E}">
        <p14:creationId xmlns:p14="http://schemas.microsoft.com/office/powerpoint/2010/main" val="2970122901"/>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58888" y="930275"/>
            <a:ext cx="4502150" cy="3376613"/>
          </a:xfrm>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BAE402D1-88AD-43C2-B8BB-8C7904BBCA11}" type="slidenum">
              <a:rPr lang="en-US" smtClean="0">
                <a:solidFill>
                  <a:srgbClr val="596267"/>
                </a:solidFill>
              </a:rPr>
              <a:pPr/>
              <a:t>77</a:t>
            </a:fld>
            <a:endParaRPr lang="en-US" dirty="0">
              <a:solidFill>
                <a:srgbClr val="596267"/>
              </a:solidFill>
            </a:endParaRPr>
          </a:p>
        </p:txBody>
      </p:sp>
      <p:sp>
        <p:nvSpPr>
          <p:cNvPr id="5" name="Date Placeholder 4"/>
          <p:cNvSpPr>
            <a:spLocks noGrp="1"/>
          </p:cNvSpPr>
          <p:nvPr>
            <p:ph type="dt" idx="11"/>
          </p:nvPr>
        </p:nvSpPr>
        <p:spPr/>
        <p:txBody>
          <a:bodyPr/>
          <a:lstStyle/>
          <a:p>
            <a:r>
              <a:rPr lang="en-US" smtClean="0"/>
              <a:t>Fall 2015</a:t>
            </a:r>
            <a:endParaRPr lang="en-US"/>
          </a:p>
        </p:txBody>
      </p:sp>
      <p:sp>
        <p:nvSpPr>
          <p:cNvPr id="6" name="Footer Placeholder 5"/>
          <p:cNvSpPr>
            <a:spLocks noGrp="1"/>
          </p:cNvSpPr>
          <p:nvPr>
            <p:ph type="ftr" sz="quarter" idx="12"/>
          </p:nvPr>
        </p:nvSpPr>
        <p:spPr/>
        <p:txBody>
          <a:bodyPr/>
          <a:lstStyle/>
          <a:p>
            <a:r>
              <a:rPr lang="en-US" smtClean="0"/>
              <a:t>PVAAS Statewide Team for PDE; pdepvaas@iu13.org</a:t>
            </a:r>
            <a:endParaRPr lang="en-US"/>
          </a:p>
        </p:txBody>
      </p:sp>
    </p:spTree>
    <p:extLst>
      <p:ext uri="{BB962C8B-B14F-4D97-AF65-F5344CB8AC3E}">
        <p14:creationId xmlns:p14="http://schemas.microsoft.com/office/powerpoint/2010/main" val="1615683477"/>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summarize the themes</a:t>
            </a:r>
            <a:r>
              <a:rPr lang="en-US" baseline="0" dirty="0" smtClean="0"/>
              <a:t> or big ideas</a:t>
            </a:r>
            <a:r>
              <a:rPr lang="en-US" dirty="0" smtClean="0"/>
              <a:t> for today:</a:t>
            </a:r>
          </a:p>
          <a:p>
            <a:r>
              <a:rPr lang="en-US" dirty="0" smtClean="0"/>
              <a:t>Support Core/Content</a:t>
            </a:r>
          </a:p>
          <a:p>
            <a:r>
              <a:rPr lang="en-US" dirty="0" smtClean="0"/>
              <a:t>Supporting Your Teachers and Their Students</a:t>
            </a:r>
          </a:p>
          <a:p>
            <a:r>
              <a:rPr lang="en-US" dirty="0" smtClean="0"/>
              <a:t>School and Teacher Value-Added</a:t>
            </a:r>
          </a:p>
          <a:p>
            <a:pPr lvl="1"/>
            <a:r>
              <a:rPr lang="en-US" dirty="0" smtClean="0"/>
              <a:t>Use same colors, similar meaning</a:t>
            </a:r>
          </a:p>
          <a:p>
            <a:pPr lvl="1"/>
            <a:r>
              <a:rPr lang="en-US" dirty="0" smtClean="0"/>
              <a:t>Use same bar graphs, similar meaning</a:t>
            </a:r>
          </a:p>
          <a:p>
            <a:pPr lvl="1"/>
            <a:r>
              <a:rPr lang="en-US" dirty="0" smtClean="0"/>
              <a:t>Look for patterns and trends</a:t>
            </a:r>
          </a:p>
          <a:p>
            <a:pPr lvl="1"/>
            <a:r>
              <a:rPr lang="en-US" dirty="0" smtClean="0"/>
              <a:t>Layer your use of data</a:t>
            </a:r>
          </a:p>
          <a:p>
            <a:pPr lvl="1"/>
            <a:r>
              <a:rPr lang="en-US" dirty="0" smtClean="0"/>
              <a:t>Use Content Digging Deeper Questions to get to “root cause”</a:t>
            </a:r>
          </a:p>
          <a:p>
            <a:r>
              <a:rPr lang="en-US" dirty="0" smtClean="0"/>
              <a:t>Access Custom Student Reports for Teachers</a:t>
            </a:r>
          </a:p>
          <a:p>
            <a:pPr lvl="1"/>
            <a:r>
              <a:rPr lang="en-US" dirty="0" smtClean="0"/>
              <a:t>Reach out for support</a:t>
            </a:r>
          </a:p>
          <a:p>
            <a:endParaRPr lang="en-US" dirty="0"/>
          </a:p>
        </p:txBody>
      </p:sp>
      <p:sp>
        <p:nvSpPr>
          <p:cNvPr id="4" name="Date Placeholder 3"/>
          <p:cNvSpPr>
            <a:spLocks noGrp="1"/>
          </p:cNvSpPr>
          <p:nvPr>
            <p:ph type="dt" idx="10"/>
          </p:nvPr>
        </p:nvSpPr>
        <p:spPr/>
        <p:txBody>
          <a:bodyPr/>
          <a:lstStyle/>
          <a:p>
            <a:r>
              <a:rPr lang="en-US" smtClean="0"/>
              <a:t>Fall 2015</a:t>
            </a:r>
            <a:endParaRPr lang="en-US"/>
          </a:p>
        </p:txBody>
      </p:sp>
      <p:sp>
        <p:nvSpPr>
          <p:cNvPr id="5" name="Footer Placeholder 4"/>
          <p:cNvSpPr>
            <a:spLocks noGrp="1"/>
          </p:cNvSpPr>
          <p:nvPr>
            <p:ph type="ftr" sz="quarter" idx="11"/>
          </p:nvPr>
        </p:nvSpPr>
        <p:spPr/>
        <p:txBody>
          <a:bodyPr/>
          <a:lstStyle/>
          <a:p>
            <a:r>
              <a:rPr lang="en-US" smtClean="0"/>
              <a:t>PVAAS Statewide Team for PDE; pdepvaas@iu13.org</a:t>
            </a:r>
            <a:endParaRPr lang="en-US"/>
          </a:p>
        </p:txBody>
      </p:sp>
      <p:sp>
        <p:nvSpPr>
          <p:cNvPr id="6" name="Slide Number Placeholder 5"/>
          <p:cNvSpPr>
            <a:spLocks noGrp="1"/>
          </p:cNvSpPr>
          <p:nvPr>
            <p:ph type="sldNum" sz="quarter" idx="12"/>
          </p:nvPr>
        </p:nvSpPr>
        <p:spPr/>
        <p:txBody>
          <a:bodyPr/>
          <a:lstStyle/>
          <a:p>
            <a:fld id="{9E3A7A13-6771-4D02-B74A-6FBC9E02F680}" type="slidenum">
              <a:rPr lang="en-US" smtClean="0"/>
              <a:t>78</a:t>
            </a:fld>
            <a:endParaRPr lang="en-US"/>
          </a:p>
        </p:txBody>
      </p:sp>
    </p:spTree>
    <p:extLst>
      <p:ext uri="{BB962C8B-B14F-4D97-AF65-F5344CB8AC3E}">
        <p14:creationId xmlns:p14="http://schemas.microsoft.com/office/powerpoint/2010/main" val="4148775869"/>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will be extending</a:t>
            </a:r>
            <a:r>
              <a:rPr lang="en-US" baseline="0" dirty="0" smtClean="0"/>
              <a:t> your learning from this session by offering follow-up webinars in the upcoming months that focus on these other two areas of your work – evaluating the effectiveness of interventions and identifying students for those interventions.</a:t>
            </a:r>
            <a:endParaRPr lang="en-US" dirty="0"/>
          </a:p>
        </p:txBody>
      </p:sp>
      <p:sp>
        <p:nvSpPr>
          <p:cNvPr id="4" name="Slide Number Placeholder 3"/>
          <p:cNvSpPr>
            <a:spLocks noGrp="1"/>
          </p:cNvSpPr>
          <p:nvPr>
            <p:ph type="sldNum" sz="quarter" idx="10"/>
          </p:nvPr>
        </p:nvSpPr>
        <p:spPr/>
        <p:txBody>
          <a:bodyPr/>
          <a:lstStyle/>
          <a:p>
            <a:fld id="{9E3A7A13-6771-4D02-B74A-6FBC9E02F680}" type="slidenum">
              <a:rPr lang="en-US" smtClean="0"/>
              <a:t>79</a:t>
            </a:fld>
            <a:endParaRPr lang="en-US"/>
          </a:p>
        </p:txBody>
      </p:sp>
      <p:sp>
        <p:nvSpPr>
          <p:cNvPr id="5" name="Date Placeholder 4"/>
          <p:cNvSpPr>
            <a:spLocks noGrp="1"/>
          </p:cNvSpPr>
          <p:nvPr>
            <p:ph type="dt" idx="11"/>
          </p:nvPr>
        </p:nvSpPr>
        <p:spPr/>
        <p:txBody>
          <a:bodyPr/>
          <a:lstStyle/>
          <a:p>
            <a:r>
              <a:rPr lang="en-US" smtClean="0"/>
              <a:t>Fall 2015</a:t>
            </a:r>
            <a:endParaRPr lang="en-US"/>
          </a:p>
        </p:txBody>
      </p:sp>
      <p:sp>
        <p:nvSpPr>
          <p:cNvPr id="6" name="Footer Placeholder 5"/>
          <p:cNvSpPr>
            <a:spLocks noGrp="1"/>
          </p:cNvSpPr>
          <p:nvPr>
            <p:ph type="ftr" sz="quarter" idx="12"/>
          </p:nvPr>
        </p:nvSpPr>
        <p:spPr/>
        <p:txBody>
          <a:bodyPr/>
          <a:lstStyle/>
          <a:p>
            <a:r>
              <a:rPr lang="en-US" smtClean="0"/>
              <a:t>PVAAS Statewide Team for PDE; pdepvaas@iu13.org</a:t>
            </a:r>
            <a:endParaRPr lang="en-US"/>
          </a:p>
        </p:txBody>
      </p:sp>
    </p:spTree>
    <p:extLst>
      <p:ext uri="{BB962C8B-B14F-4D97-AF65-F5344CB8AC3E}">
        <p14:creationId xmlns:p14="http://schemas.microsoft.com/office/powerpoint/2010/main" val="310325469"/>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r>
              <a:rPr lang="en-US" smtClean="0"/>
              <a:t>Fall 2015</a:t>
            </a:r>
            <a:endParaRPr lang="en-US"/>
          </a:p>
        </p:txBody>
      </p:sp>
      <p:sp>
        <p:nvSpPr>
          <p:cNvPr id="5" name="Footer Placeholder 4"/>
          <p:cNvSpPr>
            <a:spLocks noGrp="1"/>
          </p:cNvSpPr>
          <p:nvPr>
            <p:ph type="ftr" sz="quarter" idx="11"/>
          </p:nvPr>
        </p:nvSpPr>
        <p:spPr/>
        <p:txBody>
          <a:bodyPr/>
          <a:lstStyle/>
          <a:p>
            <a:r>
              <a:rPr lang="en-US" smtClean="0"/>
              <a:t>PVAAS Statewide Team for PDE; pdepvaas@iu13.org</a:t>
            </a:r>
            <a:endParaRPr lang="en-US"/>
          </a:p>
        </p:txBody>
      </p:sp>
      <p:sp>
        <p:nvSpPr>
          <p:cNvPr id="6" name="Slide Number Placeholder 5"/>
          <p:cNvSpPr>
            <a:spLocks noGrp="1"/>
          </p:cNvSpPr>
          <p:nvPr>
            <p:ph type="sldNum" sz="quarter" idx="12"/>
          </p:nvPr>
        </p:nvSpPr>
        <p:spPr/>
        <p:txBody>
          <a:bodyPr/>
          <a:lstStyle/>
          <a:p>
            <a:fld id="{9E3A7A13-6771-4D02-B74A-6FBC9E02F680}" type="slidenum">
              <a:rPr lang="en-US" smtClean="0"/>
              <a:t>80</a:t>
            </a:fld>
            <a:endParaRPr lang="en-US"/>
          </a:p>
        </p:txBody>
      </p:sp>
    </p:spTree>
    <p:extLst>
      <p:ext uri="{BB962C8B-B14F-4D97-AF65-F5344CB8AC3E}">
        <p14:creationId xmlns:p14="http://schemas.microsoft.com/office/powerpoint/2010/main" val="11362427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What we can control</a:t>
            </a:r>
            <a:endParaRPr lang="en-US" dirty="0"/>
          </a:p>
        </p:txBody>
      </p:sp>
      <p:sp>
        <p:nvSpPr>
          <p:cNvPr id="4" name="Slide Number Placeholder 3"/>
          <p:cNvSpPr>
            <a:spLocks noGrp="1"/>
          </p:cNvSpPr>
          <p:nvPr>
            <p:ph type="sldNum" sz="quarter" idx="10"/>
          </p:nvPr>
        </p:nvSpPr>
        <p:spPr/>
        <p:txBody>
          <a:bodyPr/>
          <a:lstStyle/>
          <a:p>
            <a:fld id="{9E3A7A13-6771-4D02-B74A-6FBC9E02F680}" type="slidenum">
              <a:rPr lang="en-US" smtClean="0"/>
              <a:t>8</a:t>
            </a:fld>
            <a:endParaRPr lang="en-US"/>
          </a:p>
        </p:txBody>
      </p:sp>
      <p:sp>
        <p:nvSpPr>
          <p:cNvPr id="5" name="Date Placeholder 4"/>
          <p:cNvSpPr>
            <a:spLocks noGrp="1"/>
          </p:cNvSpPr>
          <p:nvPr>
            <p:ph type="dt" idx="11"/>
          </p:nvPr>
        </p:nvSpPr>
        <p:spPr/>
        <p:txBody>
          <a:bodyPr/>
          <a:lstStyle/>
          <a:p>
            <a:r>
              <a:rPr lang="en-US" smtClean="0"/>
              <a:t>Fall 2015</a:t>
            </a:r>
            <a:endParaRPr lang="en-US"/>
          </a:p>
        </p:txBody>
      </p:sp>
      <p:sp>
        <p:nvSpPr>
          <p:cNvPr id="6" name="Footer Placeholder 5"/>
          <p:cNvSpPr>
            <a:spLocks noGrp="1"/>
          </p:cNvSpPr>
          <p:nvPr>
            <p:ph type="ftr" sz="quarter" idx="12"/>
          </p:nvPr>
        </p:nvSpPr>
        <p:spPr/>
        <p:txBody>
          <a:bodyPr/>
          <a:lstStyle/>
          <a:p>
            <a:r>
              <a:rPr lang="en-US" smtClean="0"/>
              <a:t>PVAAS Statewide Team for PDE; pdepvaas@iu13.org</a:t>
            </a:r>
            <a:endParaRPr lang="en-US"/>
          </a:p>
        </p:txBody>
      </p:sp>
    </p:spTree>
    <p:extLst>
      <p:ext uri="{BB962C8B-B14F-4D97-AF65-F5344CB8AC3E}">
        <p14:creationId xmlns:p14="http://schemas.microsoft.com/office/powerpoint/2010/main" val="1585835629"/>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E8A91ABC-8312-4930-9C32-5A2D9BF32B20}" type="slidenum">
              <a:rPr lang="en-US" smtClean="0"/>
              <a:t>81</a:t>
            </a:fld>
            <a:endParaRPr lang="en-US"/>
          </a:p>
        </p:txBody>
      </p:sp>
      <p:sp>
        <p:nvSpPr>
          <p:cNvPr id="5" name="Date Placeholder 4"/>
          <p:cNvSpPr>
            <a:spLocks noGrp="1"/>
          </p:cNvSpPr>
          <p:nvPr>
            <p:ph type="dt" idx="11"/>
          </p:nvPr>
        </p:nvSpPr>
        <p:spPr/>
        <p:txBody>
          <a:bodyPr/>
          <a:lstStyle/>
          <a:p>
            <a:r>
              <a:rPr lang="en-US" smtClean="0"/>
              <a:t>Fall 2015</a:t>
            </a:r>
            <a:endParaRPr lang="en-US"/>
          </a:p>
        </p:txBody>
      </p:sp>
      <p:sp>
        <p:nvSpPr>
          <p:cNvPr id="6" name="Footer Placeholder 5"/>
          <p:cNvSpPr>
            <a:spLocks noGrp="1"/>
          </p:cNvSpPr>
          <p:nvPr>
            <p:ph type="ftr" sz="quarter" idx="12"/>
          </p:nvPr>
        </p:nvSpPr>
        <p:spPr/>
        <p:txBody>
          <a:bodyPr/>
          <a:lstStyle/>
          <a:p>
            <a:r>
              <a:rPr lang="en-US" smtClean="0"/>
              <a:t>PVAAS Statewide Team for PDE; pdepvaas@iu13.org</a:t>
            </a:r>
            <a:endParaRPr lang="en-US"/>
          </a:p>
        </p:txBody>
      </p:sp>
    </p:spTree>
    <p:extLst>
      <p:ext uri="{BB962C8B-B14F-4D97-AF65-F5344CB8AC3E}">
        <p14:creationId xmlns:p14="http://schemas.microsoft.com/office/powerpoint/2010/main" val="664803451"/>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8705" name="Rectangle 6"/>
          <p:cNvSpPr>
            <a:spLocks noGrp="1" noChangeArrowheads="1"/>
          </p:cNvSpPr>
          <p:nvPr>
            <p:ph type="ftr" sz="quarter" idx="4"/>
          </p:nvPr>
        </p:nvSpPr>
        <p:spPr>
          <a:xfrm>
            <a:off x="22089" y="8831580"/>
            <a:ext cx="3037840" cy="464820"/>
          </a:xfrm>
        </p:spPr>
        <p:txBody>
          <a:bodyPr/>
          <a:lstStyle/>
          <a:p>
            <a:pPr defTabSz="931616">
              <a:defRPr/>
            </a:pPr>
            <a:r>
              <a:rPr lang="en-US" smtClean="0"/>
              <a:t>PVAAS Statewide Team for PDE; pdepvaas@iu13.org</a:t>
            </a:r>
            <a:endParaRPr lang="en-US" dirty="0" smtClean="0"/>
          </a:p>
        </p:txBody>
      </p:sp>
      <p:sp>
        <p:nvSpPr>
          <p:cNvPr id="328706" name="Rectangle 7"/>
          <p:cNvSpPr>
            <a:spLocks noGrp="1" noChangeArrowheads="1"/>
          </p:cNvSpPr>
          <p:nvPr>
            <p:ph type="sldNum" sz="quarter" idx="5"/>
          </p:nvPr>
        </p:nvSpPr>
        <p:spPr/>
        <p:txBody>
          <a:bodyPr/>
          <a:lstStyle/>
          <a:p>
            <a:pPr defTabSz="931616">
              <a:defRPr/>
            </a:pPr>
            <a:fld id="{C4625E3F-0F4E-4B8A-9590-568EDD2FD14E}" type="slidenum">
              <a:rPr lang="en-US" smtClean="0"/>
              <a:pPr defTabSz="931616">
                <a:defRPr/>
              </a:pPr>
              <a:t>82</a:t>
            </a:fld>
            <a:endParaRPr lang="en-US" smtClean="0"/>
          </a:p>
        </p:txBody>
      </p:sp>
      <p:sp>
        <p:nvSpPr>
          <p:cNvPr id="183300" name="Rectangle 2"/>
          <p:cNvSpPr>
            <a:spLocks noGrp="1" noRot="1" noChangeAspect="1" noChangeArrowheads="1" noTextEdit="1"/>
          </p:cNvSpPr>
          <p:nvPr>
            <p:ph type="sldImg"/>
          </p:nvPr>
        </p:nvSpPr>
        <p:spPr bwMode="auto">
          <a:xfrm>
            <a:off x="1196975" y="700088"/>
            <a:ext cx="4827588" cy="362267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3301" name="Rectangle 3"/>
          <p:cNvSpPr>
            <a:spLocks noGrp="1" noChangeArrowheads="1"/>
          </p:cNvSpPr>
          <p:nvPr>
            <p:ph type="body" idx="1"/>
          </p:nvPr>
        </p:nvSpPr>
        <p:spPr bwMode="auto">
          <a:xfrm>
            <a:off x="936345" y="4415791"/>
            <a:ext cx="5137714" cy="418176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88" tIns="45694" rIns="91388" bIns="45694" numCol="1" anchor="t" anchorCtr="0" compatLnSpc="1">
            <a:prstTxWarp prst="textNoShape">
              <a:avLst/>
            </a:prstTxWarp>
          </a:bodyPr>
          <a:lstStyle/>
          <a:p>
            <a:pPr eaLnBrk="1" hangingPunct="1"/>
            <a:r>
              <a:rPr lang="en-US" altLang="en-US" sz="1000" smtClean="0"/>
              <a:t>Thank you!</a:t>
            </a:r>
          </a:p>
          <a:p>
            <a:pPr eaLnBrk="1" hangingPunct="1"/>
            <a:r>
              <a:rPr lang="en-US" altLang="en-US" sz="1000" smtClean="0"/>
              <a:t>Our email address and phone number are included on the slide!</a:t>
            </a:r>
          </a:p>
          <a:p>
            <a:pPr eaLnBrk="1" hangingPunct="1"/>
            <a:endParaRPr lang="en-US" altLang="en-US" sz="1000" smtClean="0"/>
          </a:p>
          <a:p>
            <a:pPr eaLnBrk="1" hangingPunct="1"/>
            <a:r>
              <a:rPr lang="en-US" altLang="en-US" sz="1000" smtClean="0"/>
              <a:t> Thank you for your time and commitment to your students, teachers and schools!</a:t>
            </a:r>
            <a:endParaRPr lang="en-US" altLang="en-US" sz="1000" dirty="0"/>
          </a:p>
        </p:txBody>
      </p:sp>
      <p:sp>
        <p:nvSpPr>
          <p:cNvPr id="2" name="Date Placeholder 1"/>
          <p:cNvSpPr>
            <a:spLocks noGrp="1"/>
          </p:cNvSpPr>
          <p:nvPr>
            <p:ph type="dt" idx="11"/>
          </p:nvPr>
        </p:nvSpPr>
        <p:spPr/>
        <p:txBody>
          <a:bodyPr/>
          <a:lstStyle/>
          <a:p>
            <a:r>
              <a:rPr lang="en-US" smtClean="0"/>
              <a:t>Fall 2015</a:t>
            </a:r>
            <a:endParaRPr lang="en-US"/>
          </a:p>
        </p:txBody>
      </p:sp>
    </p:spTree>
    <p:extLst>
      <p:ext uri="{BB962C8B-B14F-4D97-AF65-F5344CB8AC3E}">
        <p14:creationId xmlns:p14="http://schemas.microsoft.com/office/powerpoint/2010/main" val="4178580228"/>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 are MANY options for support</a:t>
            </a:r>
            <a:r>
              <a:rPr lang="en-US" baseline="0" dirty="0" smtClean="0"/>
              <a:t> with PVAAS.</a:t>
            </a:r>
            <a:endParaRPr lang="en-US" dirty="0"/>
          </a:p>
        </p:txBody>
      </p:sp>
      <p:sp>
        <p:nvSpPr>
          <p:cNvPr id="4" name="Slide Number Placeholder 3"/>
          <p:cNvSpPr>
            <a:spLocks noGrp="1"/>
          </p:cNvSpPr>
          <p:nvPr>
            <p:ph type="sldNum" sz="quarter" idx="10"/>
          </p:nvPr>
        </p:nvSpPr>
        <p:spPr/>
        <p:txBody>
          <a:bodyPr/>
          <a:lstStyle/>
          <a:p>
            <a:fld id="{9E3A7A13-6771-4D02-B74A-6FBC9E02F680}" type="slidenum">
              <a:rPr lang="en-US" smtClean="0"/>
              <a:t>83</a:t>
            </a:fld>
            <a:endParaRPr lang="en-US"/>
          </a:p>
        </p:txBody>
      </p:sp>
      <p:sp>
        <p:nvSpPr>
          <p:cNvPr id="5" name="Date Placeholder 4"/>
          <p:cNvSpPr>
            <a:spLocks noGrp="1"/>
          </p:cNvSpPr>
          <p:nvPr>
            <p:ph type="dt" idx="11"/>
          </p:nvPr>
        </p:nvSpPr>
        <p:spPr/>
        <p:txBody>
          <a:bodyPr/>
          <a:lstStyle/>
          <a:p>
            <a:r>
              <a:rPr lang="en-US" smtClean="0"/>
              <a:t>Fall 2015</a:t>
            </a:r>
            <a:endParaRPr lang="en-US"/>
          </a:p>
        </p:txBody>
      </p:sp>
      <p:sp>
        <p:nvSpPr>
          <p:cNvPr id="6" name="Footer Placeholder 5"/>
          <p:cNvSpPr>
            <a:spLocks noGrp="1"/>
          </p:cNvSpPr>
          <p:nvPr>
            <p:ph type="ftr" sz="quarter" idx="12"/>
          </p:nvPr>
        </p:nvSpPr>
        <p:spPr/>
        <p:txBody>
          <a:bodyPr/>
          <a:lstStyle/>
          <a:p>
            <a:r>
              <a:rPr lang="en-US" smtClean="0"/>
              <a:t>PVAAS Statewide Team for PDE; pdepvaas@iu13.org</a:t>
            </a:r>
            <a:endParaRPr lang="en-US"/>
          </a:p>
        </p:txBody>
      </p:sp>
    </p:spTree>
    <p:extLst>
      <p:ext uri="{BB962C8B-B14F-4D97-AF65-F5344CB8AC3E}">
        <p14:creationId xmlns:p14="http://schemas.microsoft.com/office/powerpoint/2010/main" val="2557993878"/>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SAS EVAAS</a:t>
            </a:r>
          </a:p>
          <a:p>
            <a:r>
              <a:rPr lang="en-US" dirty="0" smtClean="0"/>
              <a:t>PVAAS</a:t>
            </a:r>
            <a:r>
              <a:rPr lang="en-US" baseline="0" dirty="0" smtClean="0"/>
              <a:t> Statewide Team for PDE</a:t>
            </a:r>
          </a:p>
          <a:p>
            <a:r>
              <a:rPr lang="en-US" baseline="0" dirty="0" smtClean="0"/>
              <a:t>Click on the Contact Us link on the PVAAS website.</a:t>
            </a:r>
            <a:endParaRPr lang="en-US" dirty="0"/>
          </a:p>
        </p:txBody>
      </p:sp>
      <p:sp>
        <p:nvSpPr>
          <p:cNvPr id="4" name="Slide Number Placeholder 3"/>
          <p:cNvSpPr>
            <a:spLocks noGrp="1"/>
          </p:cNvSpPr>
          <p:nvPr>
            <p:ph type="sldNum" sz="quarter" idx="10"/>
          </p:nvPr>
        </p:nvSpPr>
        <p:spPr/>
        <p:txBody>
          <a:bodyPr/>
          <a:lstStyle/>
          <a:p>
            <a:fld id="{D142D965-0AC9-4740-8A1F-E10C497C9127}" type="slidenum">
              <a:rPr lang="en-US" smtClean="0"/>
              <a:t>84</a:t>
            </a:fld>
            <a:endParaRPr lang="en-US"/>
          </a:p>
        </p:txBody>
      </p:sp>
      <p:sp>
        <p:nvSpPr>
          <p:cNvPr id="5" name="Footer Placeholder 4"/>
          <p:cNvSpPr>
            <a:spLocks noGrp="1"/>
          </p:cNvSpPr>
          <p:nvPr>
            <p:ph type="ftr" sz="quarter" idx="11"/>
          </p:nvPr>
        </p:nvSpPr>
        <p:spPr/>
        <p:txBody>
          <a:bodyPr/>
          <a:lstStyle/>
          <a:p>
            <a:pPr>
              <a:defRPr/>
            </a:pPr>
            <a:r>
              <a:rPr lang="en-US" smtClean="0"/>
              <a:t>PVAAS Statewide Team for PDE; pdepvaas@iu13.org</a:t>
            </a:r>
            <a:endParaRPr lang="en-US"/>
          </a:p>
        </p:txBody>
      </p:sp>
      <p:sp>
        <p:nvSpPr>
          <p:cNvPr id="7" name="Date Placeholder 6"/>
          <p:cNvSpPr>
            <a:spLocks noGrp="1"/>
          </p:cNvSpPr>
          <p:nvPr>
            <p:ph type="dt" idx="13"/>
          </p:nvPr>
        </p:nvSpPr>
        <p:spPr/>
        <p:txBody>
          <a:bodyPr/>
          <a:lstStyle/>
          <a:p>
            <a:r>
              <a:rPr lang="en-US" smtClean="0"/>
              <a:t>Fall 2015</a:t>
            </a:r>
            <a:endParaRPr lang="en-US"/>
          </a:p>
        </p:txBody>
      </p:sp>
    </p:spTree>
    <p:extLst>
      <p:ext uri="{BB962C8B-B14F-4D97-AF65-F5344CB8AC3E}">
        <p14:creationId xmlns:p14="http://schemas.microsoft.com/office/powerpoint/2010/main" val="2634097768"/>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dirty="0"/>
              <a:t>PVAAS Virtual Learning Modules:</a:t>
            </a:r>
          </a:p>
          <a:p>
            <a:r>
              <a:rPr lang="en-US" sz="1000" dirty="0"/>
              <a:t>Free, online professional development</a:t>
            </a:r>
          </a:p>
          <a:p>
            <a:r>
              <a:rPr lang="en-US" sz="1000" dirty="0"/>
              <a:t>Access through PVAAS website</a:t>
            </a:r>
          </a:p>
          <a:p>
            <a:endParaRPr lang="en-US" sz="1000" dirty="0"/>
          </a:p>
        </p:txBody>
      </p:sp>
      <p:sp>
        <p:nvSpPr>
          <p:cNvPr id="5" name="Slide Number Placeholder 4"/>
          <p:cNvSpPr>
            <a:spLocks noGrp="1"/>
          </p:cNvSpPr>
          <p:nvPr>
            <p:ph type="sldNum" sz="quarter" idx="11"/>
          </p:nvPr>
        </p:nvSpPr>
        <p:spPr/>
        <p:txBody>
          <a:bodyPr/>
          <a:lstStyle/>
          <a:p>
            <a:fld id="{1C179B08-9D9E-43C8-8238-1917F6913044}" type="slidenum">
              <a:rPr lang="en-US" smtClean="0">
                <a:solidFill>
                  <a:prstClr val="black"/>
                </a:solidFill>
              </a:rPr>
              <a:pPr/>
              <a:t>85</a:t>
            </a:fld>
            <a:endParaRPr lang="en-US">
              <a:solidFill>
                <a:prstClr val="black"/>
              </a:solidFill>
            </a:endParaRPr>
          </a:p>
        </p:txBody>
      </p:sp>
      <p:sp>
        <p:nvSpPr>
          <p:cNvPr id="6" name="Footer Placeholder 5"/>
          <p:cNvSpPr>
            <a:spLocks noGrp="1"/>
          </p:cNvSpPr>
          <p:nvPr>
            <p:ph type="ftr" sz="quarter" idx="12"/>
          </p:nvPr>
        </p:nvSpPr>
        <p:spPr/>
        <p:txBody>
          <a:bodyPr/>
          <a:lstStyle/>
          <a:p>
            <a:pPr>
              <a:defRPr/>
            </a:pPr>
            <a:r>
              <a:rPr lang="en-US" smtClean="0"/>
              <a:t>PVAAS Statewide Team for PDE; pdepvaas@iu13.org</a:t>
            </a:r>
            <a:endParaRPr lang="en-US"/>
          </a:p>
        </p:txBody>
      </p:sp>
      <p:sp>
        <p:nvSpPr>
          <p:cNvPr id="4" name="Date Placeholder 3"/>
          <p:cNvSpPr>
            <a:spLocks noGrp="1"/>
          </p:cNvSpPr>
          <p:nvPr>
            <p:ph type="dt" idx="14"/>
          </p:nvPr>
        </p:nvSpPr>
        <p:spPr/>
        <p:txBody>
          <a:bodyPr/>
          <a:lstStyle/>
          <a:p>
            <a:r>
              <a:rPr lang="en-US" smtClean="0"/>
              <a:t>Fall 2015</a:t>
            </a:r>
            <a:endParaRPr lang="en-US"/>
          </a:p>
        </p:txBody>
      </p:sp>
    </p:spTree>
    <p:extLst>
      <p:ext uri="{BB962C8B-B14F-4D97-AF65-F5344CB8AC3E}">
        <p14:creationId xmlns:p14="http://schemas.microsoft.com/office/powerpoint/2010/main" val="1957844383"/>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dirty="0"/>
              <a:t>PVAAS Web-based help menus– smart help menus specific to the report you are looking at!</a:t>
            </a:r>
          </a:p>
        </p:txBody>
      </p:sp>
      <p:sp>
        <p:nvSpPr>
          <p:cNvPr id="4" name="Slide Number Placeholder 3"/>
          <p:cNvSpPr>
            <a:spLocks noGrp="1"/>
          </p:cNvSpPr>
          <p:nvPr>
            <p:ph type="sldNum" sz="quarter" idx="10"/>
          </p:nvPr>
        </p:nvSpPr>
        <p:spPr/>
        <p:txBody>
          <a:bodyPr/>
          <a:lstStyle/>
          <a:p>
            <a:fld id="{67771E33-91C4-4ED9-B4B7-4A2A2856FE67}" type="slidenum">
              <a:rPr lang="en-US" smtClean="0">
                <a:solidFill>
                  <a:prstClr val="black"/>
                </a:solidFill>
              </a:rPr>
              <a:pPr/>
              <a:t>86</a:t>
            </a:fld>
            <a:endParaRPr lang="en-US">
              <a:solidFill>
                <a:prstClr val="black"/>
              </a:solidFill>
            </a:endParaRPr>
          </a:p>
        </p:txBody>
      </p:sp>
      <p:sp>
        <p:nvSpPr>
          <p:cNvPr id="7" name="Footer Placeholder 6"/>
          <p:cNvSpPr>
            <a:spLocks noGrp="1"/>
          </p:cNvSpPr>
          <p:nvPr>
            <p:ph type="ftr" sz="quarter" idx="11"/>
          </p:nvPr>
        </p:nvSpPr>
        <p:spPr/>
        <p:txBody>
          <a:bodyPr/>
          <a:lstStyle/>
          <a:p>
            <a:pPr>
              <a:defRPr/>
            </a:pPr>
            <a:r>
              <a:rPr lang="en-US" smtClean="0"/>
              <a:t>PVAAS Statewide Team for PDE; pdepvaas@iu13.org</a:t>
            </a:r>
            <a:endParaRPr lang="en-US"/>
          </a:p>
        </p:txBody>
      </p:sp>
      <p:sp>
        <p:nvSpPr>
          <p:cNvPr id="5" name="Date Placeholder 4"/>
          <p:cNvSpPr>
            <a:spLocks noGrp="1"/>
          </p:cNvSpPr>
          <p:nvPr>
            <p:ph type="dt" idx="13"/>
          </p:nvPr>
        </p:nvSpPr>
        <p:spPr/>
        <p:txBody>
          <a:bodyPr/>
          <a:lstStyle/>
          <a:p>
            <a:r>
              <a:rPr lang="en-US" smtClean="0"/>
              <a:t>Fall 2015</a:t>
            </a:r>
            <a:endParaRPr lang="en-US"/>
          </a:p>
        </p:txBody>
      </p:sp>
    </p:spTree>
    <p:extLst>
      <p:ext uri="{BB962C8B-B14F-4D97-AF65-F5344CB8AC3E}">
        <p14:creationId xmlns:p14="http://schemas.microsoft.com/office/powerpoint/2010/main" val="3972982728"/>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dirty="0"/>
              <a:t>Each IU has at least one IU PVAAS Contact.</a:t>
            </a:r>
          </a:p>
        </p:txBody>
      </p:sp>
      <p:sp>
        <p:nvSpPr>
          <p:cNvPr id="5" name="Slide Number Placeholder 4"/>
          <p:cNvSpPr>
            <a:spLocks noGrp="1"/>
          </p:cNvSpPr>
          <p:nvPr>
            <p:ph type="sldNum" sz="quarter" idx="11"/>
          </p:nvPr>
        </p:nvSpPr>
        <p:spPr/>
        <p:txBody>
          <a:bodyPr/>
          <a:lstStyle/>
          <a:p>
            <a:fld id="{1C179B08-9D9E-43C8-8238-1917F6913044}" type="slidenum">
              <a:rPr lang="en-US" smtClean="0">
                <a:solidFill>
                  <a:prstClr val="black"/>
                </a:solidFill>
              </a:rPr>
              <a:pPr/>
              <a:t>87</a:t>
            </a:fld>
            <a:endParaRPr lang="en-US">
              <a:solidFill>
                <a:prstClr val="black"/>
              </a:solidFill>
            </a:endParaRPr>
          </a:p>
        </p:txBody>
      </p:sp>
      <p:sp>
        <p:nvSpPr>
          <p:cNvPr id="6" name="Footer Placeholder 5"/>
          <p:cNvSpPr>
            <a:spLocks noGrp="1"/>
          </p:cNvSpPr>
          <p:nvPr>
            <p:ph type="ftr" sz="quarter" idx="12"/>
          </p:nvPr>
        </p:nvSpPr>
        <p:spPr/>
        <p:txBody>
          <a:bodyPr/>
          <a:lstStyle/>
          <a:p>
            <a:pPr>
              <a:defRPr/>
            </a:pPr>
            <a:r>
              <a:rPr lang="en-US" smtClean="0"/>
              <a:t>PVAAS Statewide Team for PDE; pdepvaas@iu13.org</a:t>
            </a:r>
            <a:endParaRPr lang="en-US"/>
          </a:p>
        </p:txBody>
      </p:sp>
      <p:sp>
        <p:nvSpPr>
          <p:cNvPr id="4" name="Date Placeholder 3"/>
          <p:cNvSpPr>
            <a:spLocks noGrp="1"/>
          </p:cNvSpPr>
          <p:nvPr>
            <p:ph type="dt" idx="14"/>
          </p:nvPr>
        </p:nvSpPr>
        <p:spPr/>
        <p:txBody>
          <a:bodyPr/>
          <a:lstStyle/>
          <a:p>
            <a:r>
              <a:rPr lang="en-US" smtClean="0"/>
              <a:t>Fall 2015</a:t>
            </a:r>
            <a:endParaRPr lang="en-US"/>
          </a:p>
        </p:txBody>
      </p:sp>
    </p:spTree>
    <p:extLst>
      <p:ext uri="{BB962C8B-B14F-4D97-AF65-F5344CB8AC3E}">
        <p14:creationId xmlns:p14="http://schemas.microsoft.com/office/powerpoint/2010/main" val="4030555633"/>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dirty="0"/>
              <a:t>Links to most resources are off of the PVAAS login page.</a:t>
            </a:r>
          </a:p>
        </p:txBody>
      </p:sp>
      <p:sp>
        <p:nvSpPr>
          <p:cNvPr id="5" name="Slide Number Placeholder 4"/>
          <p:cNvSpPr>
            <a:spLocks noGrp="1"/>
          </p:cNvSpPr>
          <p:nvPr>
            <p:ph type="sldNum" sz="quarter" idx="11"/>
          </p:nvPr>
        </p:nvSpPr>
        <p:spPr/>
        <p:txBody>
          <a:bodyPr/>
          <a:lstStyle/>
          <a:p>
            <a:fld id="{1C179B08-9D9E-43C8-8238-1917F6913044}" type="slidenum">
              <a:rPr lang="en-US" smtClean="0">
                <a:solidFill>
                  <a:prstClr val="black"/>
                </a:solidFill>
              </a:rPr>
              <a:pPr/>
              <a:t>88</a:t>
            </a:fld>
            <a:endParaRPr lang="en-US">
              <a:solidFill>
                <a:prstClr val="black"/>
              </a:solidFill>
            </a:endParaRPr>
          </a:p>
        </p:txBody>
      </p:sp>
      <p:sp>
        <p:nvSpPr>
          <p:cNvPr id="6" name="Footer Placeholder 5"/>
          <p:cNvSpPr>
            <a:spLocks noGrp="1"/>
          </p:cNvSpPr>
          <p:nvPr>
            <p:ph type="ftr" sz="quarter" idx="12"/>
          </p:nvPr>
        </p:nvSpPr>
        <p:spPr/>
        <p:txBody>
          <a:bodyPr/>
          <a:lstStyle/>
          <a:p>
            <a:pPr>
              <a:defRPr/>
            </a:pPr>
            <a:r>
              <a:rPr lang="en-US" smtClean="0"/>
              <a:t>PVAAS Statewide Team for PDE; pdepvaas@iu13.org</a:t>
            </a:r>
            <a:endParaRPr lang="en-US"/>
          </a:p>
        </p:txBody>
      </p:sp>
      <p:sp>
        <p:nvSpPr>
          <p:cNvPr id="4" name="Date Placeholder 3"/>
          <p:cNvSpPr>
            <a:spLocks noGrp="1"/>
          </p:cNvSpPr>
          <p:nvPr>
            <p:ph type="dt" idx="14"/>
          </p:nvPr>
        </p:nvSpPr>
        <p:spPr/>
        <p:txBody>
          <a:bodyPr/>
          <a:lstStyle/>
          <a:p>
            <a:r>
              <a:rPr lang="en-US" smtClean="0"/>
              <a:t>Fall 2015</a:t>
            </a:r>
            <a:endParaRPr lang="en-US"/>
          </a:p>
        </p:txBody>
      </p:sp>
    </p:spTree>
    <p:extLst>
      <p:ext uri="{BB962C8B-B14F-4D97-AF65-F5344CB8AC3E}">
        <p14:creationId xmlns:p14="http://schemas.microsoft.com/office/powerpoint/2010/main" val="1033162957"/>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dirty="0" smtClean="0"/>
              <a:t>The PDE PVAAS webpage has key info as well for all stakeholders.</a:t>
            </a:r>
            <a:endParaRPr lang="en-US" sz="1000" dirty="0"/>
          </a:p>
        </p:txBody>
      </p:sp>
      <p:sp>
        <p:nvSpPr>
          <p:cNvPr id="4" name="Slide Number Placeholder 3"/>
          <p:cNvSpPr>
            <a:spLocks noGrp="1"/>
          </p:cNvSpPr>
          <p:nvPr>
            <p:ph type="sldNum" sz="quarter" idx="10"/>
          </p:nvPr>
        </p:nvSpPr>
        <p:spPr/>
        <p:txBody>
          <a:bodyPr/>
          <a:lstStyle/>
          <a:p>
            <a:fld id="{67771E33-91C4-4ED9-B4B7-4A2A2856FE67}" type="slidenum">
              <a:rPr lang="en-US" smtClean="0">
                <a:solidFill>
                  <a:prstClr val="black"/>
                </a:solidFill>
              </a:rPr>
              <a:pPr/>
              <a:t>89</a:t>
            </a:fld>
            <a:endParaRPr lang="en-US">
              <a:solidFill>
                <a:prstClr val="black"/>
              </a:solidFill>
            </a:endParaRPr>
          </a:p>
        </p:txBody>
      </p:sp>
      <p:sp>
        <p:nvSpPr>
          <p:cNvPr id="7" name="Footer Placeholder 6"/>
          <p:cNvSpPr>
            <a:spLocks noGrp="1"/>
          </p:cNvSpPr>
          <p:nvPr>
            <p:ph type="ftr" sz="quarter" idx="11"/>
          </p:nvPr>
        </p:nvSpPr>
        <p:spPr/>
        <p:txBody>
          <a:bodyPr/>
          <a:lstStyle/>
          <a:p>
            <a:pPr>
              <a:defRPr/>
            </a:pPr>
            <a:r>
              <a:rPr lang="en-US" smtClean="0"/>
              <a:t>PVAAS Statewide Team for PDE; pdepvaas@iu13.org</a:t>
            </a:r>
            <a:endParaRPr lang="en-US"/>
          </a:p>
        </p:txBody>
      </p:sp>
      <p:sp>
        <p:nvSpPr>
          <p:cNvPr id="5" name="Date Placeholder 4"/>
          <p:cNvSpPr>
            <a:spLocks noGrp="1"/>
          </p:cNvSpPr>
          <p:nvPr>
            <p:ph type="dt" idx="13"/>
          </p:nvPr>
        </p:nvSpPr>
        <p:spPr/>
        <p:txBody>
          <a:bodyPr/>
          <a:lstStyle/>
          <a:p>
            <a:r>
              <a:rPr lang="en-US" smtClean="0"/>
              <a:t>Fall 2015</a:t>
            </a:r>
            <a:endParaRPr lang="en-US"/>
          </a:p>
        </p:txBody>
      </p:sp>
    </p:spTree>
    <p:extLst>
      <p:ext uri="{BB962C8B-B14F-4D97-AF65-F5344CB8AC3E}">
        <p14:creationId xmlns:p14="http://schemas.microsoft.com/office/powerpoint/2010/main" val="2609217824"/>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dirty="0" smtClean="0"/>
          </a:p>
        </p:txBody>
      </p:sp>
      <p:sp>
        <p:nvSpPr>
          <p:cNvPr id="4" name="Slide Number Placeholder 3"/>
          <p:cNvSpPr>
            <a:spLocks noGrp="1"/>
          </p:cNvSpPr>
          <p:nvPr>
            <p:ph type="sldNum" sz="quarter" idx="5"/>
          </p:nvPr>
        </p:nvSpPr>
        <p:spPr/>
        <p:txBody>
          <a:bodyPr/>
          <a:lstStyle/>
          <a:p>
            <a:pPr>
              <a:defRPr/>
            </a:pPr>
            <a:fld id="{D3685F52-F28B-49D4-A340-55CD910A91D1}" type="slidenum">
              <a:rPr lang="en-US" smtClean="0"/>
              <a:pPr>
                <a:defRPr/>
              </a:pPr>
              <a:t>90</a:t>
            </a:fld>
            <a:endParaRPr lang="en-US"/>
          </a:p>
        </p:txBody>
      </p:sp>
      <p:sp>
        <p:nvSpPr>
          <p:cNvPr id="2" name="Footer Placeholder 1"/>
          <p:cNvSpPr>
            <a:spLocks noGrp="1"/>
          </p:cNvSpPr>
          <p:nvPr>
            <p:ph type="ftr" sz="quarter" idx="10"/>
          </p:nvPr>
        </p:nvSpPr>
        <p:spPr/>
        <p:txBody>
          <a:bodyPr/>
          <a:lstStyle/>
          <a:p>
            <a:pPr>
              <a:defRPr/>
            </a:pPr>
            <a:r>
              <a:rPr lang="en-US" smtClean="0"/>
              <a:t>PVAAS Statewide Team for PDE; pdepvaas@iu13.org</a:t>
            </a:r>
            <a:endParaRPr lang="en-US"/>
          </a:p>
        </p:txBody>
      </p:sp>
      <p:sp>
        <p:nvSpPr>
          <p:cNvPr id="5" name="Date Placeholder 4"/>
          <p:cNvSpPr>
            <a:spLocks noGrp="1"/>
          </p:cNvSpPr>
          <p:nvPr>
            <p:ph type="dt" idx="12"/>
          </p:nvPr>
        </p:nvSpPr>
        <p:spPr/>
        <p:txBody>
          <a:bodyPr/>
          <a:lstStyle/>
          <a:p>
            <a:r>
              <a:rPr lang="en-US" smtClean="0"/>
              <a:t>Fall 2015</a:t>
            </a:r>
            <a:endParaRPr lang="en-US"/>
          </a:p>
        </p:txBody>
      </p:sp>
    </p:spTree>
    <p:extLst>
      <p:ext uri="{BB962C8B-B14F-4D97-AF65-F5344CB8AC3E}">
        <p14:creationId xmlns:p14="http://schemas.microsoft.com/office/powerpoint/2010/main" val="38932110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Another way to think about what we can control</a:t>
            </a:r>
            <a:endParaRPr lang="en-US" dirty="0"/>
          </a:p>
        </p:txBody>
      </p:sp>
      <p:sp>
        <p:nvSpPr>
          <p:cNvPr id="4" name="Slide Number Placeholder 3"/>
          <p:cNvSpPr>
            <a:spLocks noGrp="1"/>
          </p:cNvSpPr>
          <p:nvPr>
            <p:ph type="sldNum" sz="quarter" idx="10"/>
          </p:nvPr>
        </p:nvSpPr>
        <p:spPr/>
        <p:txBody>
          <a:bodyPr/>
          <a:lstStyle/>
          <a:p>
            <a:fld id="{9E3A7A13-6771-4D02-B74A-6FBC9E02F680}" type="slidenum">
              <a:rPr lang="en-US" smtClean="0"/>
              <a:t>9</a:t>
            </a:fld>
            <a:endParaRPr lang="en-US"/>
          </a:p>
        </p:txBody>
      </p:sp>
      <p:sp>
        <p:nvSpPr>
          <p:cNvPr id="5" name="Date Placeholder 4"/>
          <p:cNvSpPr>
            <a:spLocks noGrp="1"/>
          </p:cNvSpPr>
          <p:nvPr>
            <p:ph type="dt" idx="11"/>
          </p:nvPr>
        </p:nvSpPr>
        <p:spPr/>
        <p:txBody>
          <a:bodyPr/>
          <a:lstStyle/>
          <a:p>
            <a:r>
              <a:rPr lang="en-US" smtClean="0"/>
              <a:t>Fall 2015</a:t>
            </a:r>
            <a:endParaRPr lang="en-US"/>
          </a:p>
        </p:txBody>
      </p:sp>
      <p:sp>
        <p:nvSpPr>
          <p:cNvPr id="6" name="Footer Placeholder 5"/>
          <p:cNvSpPr>
            <a:spLocks noGrp="1"/>
          </p:cNvSpPr>
          <p:nvPr>
            <p:ph type="ftr" sz="quarter" idx="12"/>
          </p:nvPr>
        </p:nvSpPr>
        <p:spPr/>
        <p:txBody>
          <a:bodyPr/>
          <a:lstStyle/>
          <a:p>
            <a:r>
              <a:rPr lang="en-US" smtClean="0"/>
              <a:t>PVAAS Statewide Team for PDE; pdepvaas@iu13.org</a:t>
            </a:r>
            <a:endParaRPr lang="en-US"/>
          </a:p>
        </p:txBody>
      </p:sp>
    </p:spTree>
    <p:extLst>
      <p:ext uri="{BB962C8B-B14F-4D97-AF65-F5344CB8AC3E}">
        <p14:creationId xmlns:p14="http://schemas.microsoft.com/office/powerpoint/2010/main" val="3550096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DA7E014-0E6B-46C1-85EC-E17E78650A65}" type="datetimeFigureOut">
              <a:rPr lang="en-US" smtClean="0"/>
              <a:t>1/27/2016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4FD24A-91E2-45C0-9BEE-2A4A39FE23AC}" type="slidenum">
              <a:rPr lang="en-US" smtClean="0"/>
              <a:t>‹#›</a:t>
            </a:fld>
            <a:endParaRPr lang="en-US"/>
          </a:p>
        </p:txBody>
      </p:sp>
    </p:spTree>
    <p:extLst>
      <p:ext uri="{BB962C8B-B14F-4D97-AF65-F5344CB8AC3E}">
        <p14:creationId xmlns:p14="http://schemas.microsoft.com/office/powerpoint/2010/main" val="12956399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DA7E014-0E6B-46C1-85EC-E17E78650A65}" type="datetimeFigureOut">
              <a:rPr lang="en-US" smtClean="0"/>
              <a:t>1/27/2016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4FD24A-91E2-45C0-9BEE-2A4A39FE23AC}" type="slidenum">
              <a:rPr lang="en-US" smtClean="0"/>
              <a:t>‹#›</a:t>
            </a:fld>
            <a:endParaRPr lang="en-US"/>
          </a:p>
        </p:txBody>
      </p:sp>
    </p:spTree>
    <p:extLst>
      <p:ext uri="{BB962C8B-B14F-4D97-AF65-F5344CB8AC3E}">
        <p14:creationId xmlns:p14="http://schemas.microsoft.com/office/powerpoint/2010/main" val="9309007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DA7E014-0E6B-46C1-85EC-E17E78650A65}" type="datetimeFigureOut">
              <a:rPr lang="en-US" smtClean="0"/>
              <a:t>1/27/2016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4FD24A-91E2-45C0-9BEE-2A4A39FE23AC}" type="slidenum">
              <a:rPr lang="en-US" smtClean="0"/>
              <a:t>‹#›</a:t>
            </a:fld>
            <a:endParaRPr lang="en-US"/>
          </a:p>
        </p:txBody>
      </p:sp>
    </p:spTree>
    <p:extLst>
      <p:ext uri="{BB962C8B-B14F-4D97-AF65-F5344CB8AC3E}">
        <p14:creationId xmlns:p14="http://schemas.microsoft.com/office/powerpoint/2010/main" val="41952007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2_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19818" y="203512"/>
            <a:ext cx="2515438" cy="748795"/>
          </a:xfrm>
        </p:spPr>
        <p:txBody>
          <a:bodyPr/>
          <a:lstStyle/>
          <a:p>
            <a:r>
              <a:rPr lang="en-US" dirty="0" smtClean="0"/>
              <a:t>Click to edit title</a:t>
            </a:r>
            <a:endParaRPr lang="en-US" dirty="0"/>
          </a:p>
        </p:txBody>
      </p:sp>
      <p:sp>
        <p:nvSpPr>
          <p:cNvPr id="5" name="Text Placeholder 2"/>
          <p:cNvSpPr>
            <a:spLocks noGrp="1"/>
          </p:cNvSpPr>
          <p:nvPr>
            <p:ph type="body" sz="quarter" idx="11" hasCustomPrompt="1"/>
          </p:nvPr>
        </p:nvSpPr>
        <p:spPr>
          <a:xfrm flipH="1">
            <a:off x="2635257" y="367626"/>
            <a:ext cx="6061271" cy="420564"/>
          </a:xfrm>
        </p:spPr>
        <p:txBody>
          <a:bodyPr wrap="square" anchor="ctr">
            <a:spAutoFit/>
          </a:bodyPr>
          <a:lstStyle>
            <a:lvl1pPr marL="0" indent="0" algn="l">
              <a:lnSpc>
                <a:spcPct val="100000"/>
              </a:lnSpc>
              <a:buFont typeface="Arial" pitchFamily="34" charset="0"/>
              <a:buNone/>
              <a:defRPr sz="2133" b="1" cap="all" baseline="0">
                <a:solidFill>
                  <a:schemeClr val="tx2">
                    <a:lumMod val="50000"/>
                  </a:schemeClr>
                </a:solidFill>
                <a:latin typeface="+mn-lt"/>
              </a:defRPr>
            </a:lvl1pPr>
          </a:lstStyle>
          <a:p>
            <a:pPr lvl="0"/>
            <a:r>
              <a:rPr lang="en-US" dirty="0" smtClean="0"/>
              <a:t>Click to edit subtitle</a:t>
            </a:r>
            <a:endParaRPr lang="en-US" dirty="0"/>
          </a:p>
        </p:txBody>
      </p:sp>
      <p:cxnSp>
        <p:nvCxnSpPr>
          <p:cNvPr id="8" name="Straight Connector 3"/>
          <p:cNvCxnSpPr/>
          <p:nvPr/>
        </p:nvCxnSpPr>
        <p:spPr bwMode="auto">
          <a:xfrm>
            <a:off x="2635256" y="0"/>
            <a:ext cx="0" cy="1219200"/>
          </a:xfrm>
          <a:prstGeom prst="line">
            <a:avLst/>
          </a:prstGeom>
          <a:solidFill>
            <a:schemeClr val="accent1"/>
          </a:solidFill>
          <a:ln w="12700" cap="flat" cmpd="sng" algn="ctr">
            <a:gradFill flip="none" rotWithShape="1">
              <a:gsLst>
                <a:gs pos="0">
                  <a:schemeClr val="bg2"/>
                </a:gs>
                <a:gs pos="100000">
                  <a:schemeClr val="bg2">
                    <a:alpha val="0"/>
                  </a:schemeClr>
                </a:gs>
              </a:gsLst>
              <a:lin ang="5400000" scaled="1"/>
              <a:tileRect/>
            </a:gradFill>
            <a:prstDash val="solid"/>
            <a:round/>
            <a:headEnd type="none" w="med" len="med"/>
            <a:tailEnd type="none" w="med" len="med"/>
          </a:ln>
          <a:effectLst/>
        </p:spPr>
      </p:cxnSp>
    </p:spTree>
    <p:extLst>
      <p:ext uri="{BB962C8B-B14F-4D97-AF65-F5344CB8AC3E}">
        <p14:creationId xmlns:p14="http://schemas.microsoft.com/office/powerpoint/2010/main" val="649256941"/>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1_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19818" y="188061"/>
            <a:ext cx="2515438" cy="779700"/>
          </a:xfrm>
        </p:spPr>
        <p:txBody>
          <a:bodyPr/>
          <a:lstStyle/>
          <a:p>
            <a:r>
              <a:rPr lang="en-US" dirty="0" smtClean="0"/>
              <a:t>Click to edit title</a:t>
            </a:r>
            <a:endParaRPr lang="en-US" dirty="0"/>
          </a:p>
        </p:txBody>
      </p:sp>
      <p:sp>
        <p:nvSpPr>
          <p:cNvPr id="5" name="Text Placeholder 2"/>
          <p:cNvSpPr>
            <a:spLocks noGrp="1"/>
          </p:cNvSpPr>
          <p:nvPr>
            <p:ph type="body" sz="quarter" idx="11" hasCustomPrompt="1"/>
          </p:nvPr>
        </p:nvSpPr>
        <p:spPr>
          <a:xfrm flipH="1">
            <a:off x="2635262" y="408632"/>
            <a:ext cx="6061271" cy="338554"/>
          </a:xfrm>
        </p:spPr>
        <p:txBody>
          <a:bodyPr wrap="square" anchor="ctr">
            <a:spAutoFit/>
          </a:bodyPr>
          <a:lstStyle>
            <a:lvl1pPr marL="0" indent="0" algn="l">
              <a:lnSpc>
                <a:spcPct val="100000"/>
              </a:lnSpc>
              <a:buFont typeface="Arial" pitchFamily="34" charset="0"/>
              <a:buNone/>
              <a:defRPr sz="1600" b="1" cap="all" baseline="0">
                <a:solidFill>
                  <a:schemeClr val="tx2">
                    <a:lumMod val="50000"/>
                  </a:schemeClr>
                </a:solidFill>
                <a:latin typeface="+mn-lt"/>
              </a:defRPr>
            </a:lvl1pPr>
          </a:lstStyle>
          <a:p>
            <a:pPr lvl="0"/>
            <a:r>
              <a:rPr lang="en-US" dirty="0" smtClean="0"/>
              <a:t>Click to edit subtitle</a:t>
            </a:r>
            <a:endParaRPr lang="en-US" dirty="0"/>
          </a:p>
        </p:txBody>
      </p:sp>
      <p:cxnSp>
        <p:nvCxnSpPr>
          <p:cNvPr id="8" name="Straight Connector 3"/>
          <p:cNvCxnSpPr/>
          <p:nvPr/>
        </p:nvCxnSpPr>
        <p:spPr bwMode="auto">
          <a:xfrm>
            <a:off x="2635256" y="0"/>
            <a:ext cx="0" cy="1219200"/>
          </a:xfrm>
          <a:prstGeom prst="line">
            <a:avLst/>
          </a:prstGeom>
          <a:solidFill>
            <a:schemeClr val="accent1"/>
          </a:solidFill>
          <a:ln w="12700" cap="flat" cmpd="sng" algn="ctr">
            <a:gradFill flip="none" rotWithShape="1">
              <a:gsLst>
                <a:gs pos="0">
                  <a:schemeClr val="bg2"/>
                </a:gs>
                <a:gs pos="100000">
                  <a:schemeClr val="bg2">
                    <a:alpha val="0"/>
                  </a:schemeClr>
                </a:gs>
              </a:gsLst>
              <a:lin ang="5400000" scaled="1"/>
              <a:tileRect/>
            </a:gradFill>
            <a:prstDash val="solid"/>
            <a:round/>
            <a:headEnd type="none" w="med" len="med"/>
            <a:tailEnd type="none" w="med" len="med"/>
          </a:ln>
          <a:effectLst/>
        </p:spPr>
      </p:cxnSp>
    </p:spTree>
    <p:extLst>
      <p:ext uri="{BB962C8B-B14F-4D97-AF65-F5344CB8AC3E}">
        <p14:creationId xmlns:p14="http://schemas.microsoft.com/office/powerpoint/2010/main" val="3234494570"/>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Content">
    <p:spTree>
      <p:nvGrpSpPr>
        <p:cNvPr id="1" name="Shape 41"/>
        <p:cNvGrpSpPr/>
        <p:nvPr/>
      </p:nvGrpSpPr>
      <p:grpSpPr>
        <a:xfrm>
          <a:off x="0" y="0"/>
          <a:ext cx="0" cy="0"/>
          <a:chOff x="0" y="0"/>
          <a:chExt cx="0" cy="0"/>
        </a:xfrm>
      </p:grpSpPr>
      <p:sp>
        <p:nvSpPr>
          <p:cNvPr id="42" name="Shape 42"/>
          <p:cNvSpPr txBox="1">
            <a:spLocks noGrp="1"/>
          </p:cNvSpPr>
          <p:nvPr>
            <p:ph type="title"/>
          </p:nvPr>
        </p:nvSpPr>
        <p:spPr>
          <a:xfrm>
            <a:off x="119818" y="203511"/>
            <a:ext cx="2515438" cy="748795"/>
          </a:xfrm>
          <a:prstGeom prst="rect">
            <a:avLst/>
          </a:prstGeom>
          <a:noFill/>
          <a:ln>
            <a:noFill/>
          </a:ln>
        </p:spPr>
        <p:txBody>
          <a:bodyPr lIns="91425" tIns="91425" rIns="91425" bIns="91425" anchor="ctr" anchorCtr="0"/>
          <a:lstStyle>
            <a:lvl1pPr algn="ctr" rtl="0">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43" name="Shape 43"/>
          <p:cNvSpPr txBox="1">
            <a:spLocks noGrp="1"/>
          </p:cNvSpPr>
          <p:nvPr>
            <p:ph type="body" idx="1"/>
          </p:nvPr>
        </p:nvSpPr>
        <p:spPr>
          <a:xfrm flipH="1">
            <a:off x="2635255" y="367626"/>
            <a:ext cx="6054719" cy="420563"/>
          </a:xfrm>
          <a:prstGeom prst="rect">
            <a:avLst/>
          </a:prstGeom>
          <a:noFill/>
          <a:ln>
            <a:noFill/>
          </a:ln>
        </p:spPr>
        <p:txBody>
          <a:bodyPr lIns="91425" tIns="91425" rIns="91425" bIns="91425" anchor="ctr" anchorCtr="0"/>
          <a:lstStyle>
            <a:lvl1pPr marL="0" indent="0" algn="l" rtl="0">
              <a:lnSpc>
                <a:spcPct val="100000"/>
              </a:lnSpc>
              <a:spcBef>
                <a:spcPts val="0"/>
              </a:spcBef>
              <a:buClr>
                <a:srgbClr val="0F243E"/>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44" name="Shape 44"/>
          <p:cNvSpPr txBox="1">
            <a:spLocks noGrp="1"/>
          </p:cNvSpPr>
          <p:nvPr>
            <p:ph type="body" idx="2"/>
          </p:nvPr>
        </p:nvSpPr>
        <p:spPr>
          <a:xfrm>
            <a:off x="457200" y="2287150"/>
            <a:ext cx="8232775" cy="2283701"/>
          </a:xfrm>
          <a:prstGeom prst="rect">
            <a:avLst/>
          </a:prstGeom>
          <a:noFill/>
          <a:ln>
            <a:noFill/>
          </a:ln>
        </p:spPr>
        <p:txBody>
          <a:bodyPr lIns="91425" tIns="91425" rIns="91425" bIns="91425" anchor="ctr"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cxnSp>
        <p:nvCxnSpPr>
          <p:cNvPr id="45" name="Shape 45"/>
          <p:cNvCxnSpPr/>
          <p:nvPr/>
        </p:nvCxnSpPr>
        <p:spPr>
          <a:xfrm>
            <a:off x="2635256" y="0"/>
            <a:ext cx="0" cy="1219199"/>
          </a:xfrm>
          <a:prstGeom prst="straightConnector1">
            <a:avLst/>
          </a:prstGeom>
          <a:solidFill>
            <a:schemeClr val="accent1"/>
          </a:solidFill>
          <a:ln w="12700" cap="flat">
            <a:solidFill>
              <a:schemeClr val="lt2"/>
            </a:solidFill>
            <a:prstDash val="solid"/>
            <a:round/>
            <a:headEnd type="none" w="med" len="med"/>
            <a:tailEnd type="none" w="med" len="med"/>
          </a:ln>
        </p:spPr>
      </p:cxnSp>
    </p:spTree>
    <p:extLst>
      <p:ext uri="{BB962C8B-B14F-4D97-AF65-F5344CB8AC3E}">
        <p14:creationId xmlns:p14="http://schemas.microsoft.com/office/powerpoint/2010/main" val="19444892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5_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19818" y="188061"/>
            <a:ext cx="2515438" cy="779700"/>
          </a:xfrm>
        </p:spPr>
        <p:txBody>
          <a:bodyPr/>
          <a:lstStyle/>
          <a:p>
            <a:r>
              <a:rPr lang="en-US" dirty="0" smtClean="0"/>
              <a:t>Click to edit title</a:t>
            </a:r>
            <a:endParaRPr lang="en-US" dirty="0"/>
          </a:p>
        </p:txBody>
      </p:sp>
      <p:sp>
        <p:nvSpPr>
          <p:cNvPr id="5" name="Text Placeholder 2"/>
          <p:cNvSpPr>
            <a:spLocks noGrp="1"/>
          </p:cNvSpPr>
          <p:nvPr>
            <p:ph type="body" sz="quarter" idx="11" hasCustomPrompt="1"/>
          </p:nvPr>
        </p:nvSpPr>
        <p:spPr>
          <a:xfrm flipH="1">
            <a:off x="2635262" y="408632"/>
            <a:ext cx="6061271" cy="338554"/>
          </a:xfrm>
        </p:spPr>
        <p:txBody>
          <a:bodyPr wrap="square" anchor="ctr">
            <a:spAutoFit/>
          </a:bodyPr>
          <a:lstStyle>
            <a:lvl1pPr marL="0" indent="0" algn="l">
              <a:lnSpc>
                <a:spcPct val="100000"/>
              </a:lnSpc>
              <a:buFont typeface="Arial" pitchFamily="34" charset="0"/>
              <a:buNone/>
              <a:defRPr sz="1600" b="1" cap="all" baseline="0">
                <a:solidFill>
                  <a:schemeClr val="tx2">
                    <a:lumMod val="50000"/>
                  </a:schemeClr>
                </a:solidFill>
                <a:latin typeface="+mn-lt"/>
              </a:defRPr>
            </a:lvl1pPr>
          </a:lstStyle>
          <a:p>
            <a:pPr lvl="0"/>
            <a:r>
              <a:rPr lang="en-US" dirty="0" smtClean="0"/>
              <a:t>Click to edit subtitle</a:t>
            </a:r>
            <a:endParaRPr lang="en-US" dirty="0"/>
          </a:p>
        </p:txBody>
      </p:sp>
      <p:cxnSp>
        <p:nvCxnSpPr>
          <p:cNvPr id="8" name="Straight Connector 3"/>
          <p:cNvCxnSpPr/>
          <p:nvPr/>
        </p:nvCxnSpPr>
        <p:spPr bwMode="auto">
          <a:xfrm>
            <a:off x="2635256" y="0"/>
            <a:ext cx="0" cy="1219200"/>
          </a:xfrm>
          <a:prstGeom prst="line">
            <a:avLst/>
          </a:prstGeom>
          <a:solidFill>
            <a:schemeClr val="accent1"/>
          </a:solidFill>
          <a:ln w="12700" cap="flat" cmpd="sng" algn="ctr">
            <a:gradFill flip="none" rotWithShape="1">
              <a:gsLst>
                <a:gs pos="0">
                  <a:schemeClr val="bg2"/>
                </a:gs>
                <a:gs pos="100000">
                  <a:schemeClr val="bg2">
                    <a:alpha val="0"/>
                  </a:schemeClr>
                </a:gs>
              </a:gsLst>
              <a:lin ang="5400000" scaled="1"/>
              <a:tileRect/>
            </a:gradFill>
            <a:prstDash val="solid"/>
            <a:round/>
            <a:headEnd type="none" w="med" len="med"/>
            <a:tailEnd type="none" w="med" len="med"/>
          </a:ln>
          <a:effectLst/>
        </p:spPr>
      </p:cxnSp>
    </p:spTree>
    <p:extLst>
      <p:ext uri="{BB962C8B-B14F-4D97-AF65-F5344CB8AC3E}">
        <p14:creationId xmlns:p14="http://schemas.microsoft.com/office/powerpoint/2010/main" val="141185280"/>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DA7E014-0E6B-46C1-85EC-E17E78650A65}" type="datetimeFigureOut">
              <a:rPr lang="en-US" smtClean="0"/>
              <a:t>1/27/2016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4FD24A-91E2-45C0-9BEE-2A4A39FE23AC}" type="slidenum">
              <a:rPr lang="en-US" smtClean="0"/>
              <a:t>‹#›</a:t>
            </a:fld>
            <a:endParaRPr lang="en-US"/>
          </a:p>
        </p:txBody>
      </p:sp>
    </p:spTree>
    <p:extLst>
      <p:ext uri="{BB962C8B-B14F-4D97-AF65-F5344CB8AC3E}">
        <p14:creationId xmlns:p14="http://schemas.microsoft.com/office/powerpoint/2010/main" val="26624566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DA7E014-0E6B-46C1-85EC-E17E78650A65}" type="datetimeFigureOut">
              <a:rPr lang="en-US" smtClean="0"/>
              <a:t>1/27/2016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4FD24A-91E2-45C0-9BEE-2A4A39FE23AC}" type="slidenum">
              <a:rPr lang="en-US" smtClean="0"/>
              <a:t>‹#›</a:t>
            </a:fld>
            <a:endParaRPr lang="en-US"/>
          </a:p>
        </p:txBody>
      </p:sp>
    </p:spTree>
    <p:extLst>
      <p:ext uri="{BB962C8B-B14F-4D97-AF65-F5344CB8AC3E}">
        <p14:creationId xmlns:p14="http://schemas.microsoft.com/office/powerpoint/2010/main" val="32387175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DA7E014-0E6B-46C1-85EC-E17E78650A65}" type="datetimeFigureOut">
              <a:rPr lang="en-US" smtClean="0"/>
              <a:t>1/27/2016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34FD24A-91E2-45C0-9BEE-2A4A39FE23AC}" type="slidenum">
              <a:rPr lang="en-US" smtClean="0"/>
              <a:t>‹#›</a:t>
            </a:fld>
            <a:endParaRPr lang="en-US"/>
          </a:p>
        </p:txBody>
      </p:sp>
    </p:spTree>
    <p:extLst>
      <p:ext uri="{BB962C8B-B14F-4D97-AF65-F5344CB8AC3E}">
        <p14:creationId xmlns:p14="http://schemas.microsoft.com/office/powerpoint/2010/main" val="1794435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DA7E014-0E6B-46C1-85EC-E17E78650A65}" type="datetimeFigureOut">
              <a:rPr lang="en-US" smtClean="0"/>
              <a:t>1/27/2016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34FD24A-91E2-45C0-9BEE-2A4A39FE23AC}" type="slidenum">
              <a:rPr lang="en-US" smtClean="0"/>
              <a:t>‹#›</a:t>
            </a:fld>
            <a:endParaRPr lang="en-US"/>
          </a:p>
        </p:txBody>
      </p:sp>
    </p:spTree>
    <p:extLst>
      <p:ext uri="{BB962C8B-B14F-4D97-AF65-F5344CB8AC3E}">
        <p14:creationId xmlns:p14="http://schemas.microsoft.com/office/powerpoint/2010/main" val="39190435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DA7E014-0E6B-46C1-85EC-E17E78650A65}" type="datetimeFigureOut">
              <a:rPr lang="en-US" smtClean="0"/>
              <a:t>1/27/2016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34FD24A-91E2-45C0-9BEE-2A4A39FE23AC}" type="slidenum">
              <a:rPr lang="en-US" smtClean="0"/>
              <a:t>‹#›</a:t>
            </a:fld>
            <a:endParaRPr lang="en-US"/>
          </a:p>
        </p:txBody>
      </p:sp>
    </p:spTree>
    <p:extLst>
      <p:ext uri="{BB962C8B-B14F-4D97-AF65-F5344CB8AC3E}">
        <p14:creationId xmlns:p14="http://schemas.microsoft.com/office/powerpoint/2010/main" val="39656934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DA7E014-0E6B-46C1-85EC-E17E78650A65}" type="datetimeFigureOut">
              <a:rPr lang="en-US" smtClean="0"/>
              <a:t>1/27/2016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34FD24A-91E2-45C0-9BEE-2A4A39FE23AC}" type="slidenum">
              <a:rPr lang="en-US" smtClean="0"/>
              <a:t>‹#›</a:t>
            </a:fld>
            <a:endParaRPr lang="en-US"/>
          </a:p>
        </p:txBody>
      </p:sp>
    </p:spTree>
    <p:extLst>
      <p:ext uri="{BB962C8B-B14F-4D97-AF65-F5344CB8AC3E}">
        <p14:creationId xmlns:p14="http://schemas.microsoft.com/office/powerpoint/2010/main" val="17445052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DA7E014-0E6B-46C1-85EC-E17E78650A65}" type="datetimeFigureOut">
              <a:rPr lang="en-US" smtClean="0"/>
              <a:t>1/27/2016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34FD24A-91E2-45C0-9BEE-2A4A39FE23AC}" type="slidenum">
              <a:rPr lang="en-US" smtClean="0"/>
              <a:t>‹#›</a:t>
            </a:fld>
            <a:endParaRPr lang="en-US"/>
          </a:p>
        </p:txBody>
      </p:sp>
    </p:spTree>
    <p:extLst>
      <p:ext uri="{BB962C8B-B14F-4D97-AF65-F5344CB8AC3E}">
        <p14:creationId xmlns:p14="http://schemas.microsoft.com/office/powerpoint/2010/main" val="40744438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DA7E014-0E6B-46C1-85EC-E17E78650A65}" type="datetimeFigureOut">
              <a:rPr lang="en-US" smtClean="0"/>
              <a:t>1/27/2016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34FD24A-91E2-45C0-9BEE-2A4A39FE23AC}" type="slidenum">
              <a:rPr lang="en-US" smtClean="0"/>
              <a:t>‹#›</a:t>
            </a:fld>
            <a:endParaRPr lang="en-US"/>
          </a:p>
        </p:txBody>
      </p:sp>
    </p:spTree>
    <p:extLst>
      <p:ext uri="{BB962C8B-B14F-4D97-AF65-F5344CB8AC3E}">
        <p14:creationId xmlns:p14="http://schemas.microsoft.com/office/powerpoint/2010/main" val="25747646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A7E014-0E6B-46C1-85EC-E17E78650A65}" type="datetimeFigureOut">
              <a:rPr lang="en-US" smtClean="0"/>
              <a:t>1/27/2016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34FD24A-91E2-45C0-9BEE-2A4A39FE23AC}" type="slidenum">
              <a:rPr lang="en-US" smtClean="0"/>
              <a:t>‹#›</a:t>
            </a:fld>
            <a:endParaRPr lang="en-US"/>
          </a:p>
        </p:txBody>
      </p:sp>
    </p:spTree>
    <p:extLst>
      <p:ext uri="{BB962C8B-B14F-4D97-AF65-F5344CB8AC3E}">
        <p14:creationId xmlns:p14="http://schemas.microsoft.com/office/powerpoint/2010/main" val="14433994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6" r:id="rId12"/>
    <p:sldLayoutId id="2147483669" r:id="rId13"/>
    <p:sldLayoutId id="2147483672" r:id="rId14"/>
    <p:sldLayoutId id="2147483673" r:id="rId15"/>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tinyurl.com/PVAASTraining2015"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0.xml"/><Relationship Id="rId1" Type="http://schemas.openxmlformats.org/officeDocument/2006/relationships/slideLayout" Target="../slideLayouts/slideLayout1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4.xml"/><Relationship Id="rId1" Type="http://schemas.openxmlformats.org/officeDocument/2006/relationships/slideLayout" Target="../slideLayouts/slideLayout4.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8" Type="http://schemas.openxmlformats.org/officeDocument/2006/relationships/image" Target="../media/image20.png"/><Relationship Id="rId13" Type="http://schemas.openxmlformats.org/officeDocument/2006/relationships/image" Target="../media/image25.png"/><Relationship Id="rId18" Type="http://schemas.openxmlformats.org/officeDocument/2006/relationships/image" Target="../media/image30.png"/><Relationship Id="rId26" Type="http://schemas.openxmlformats.org/officeDocument/2006/relationships/image" Target="../media/image38.png"/><Relationship Id="rId3" Type="http://schemas.openxmlformats.org/officeDocument/2006/relationships/image" Target="../media/image15.png"/><Relationship Id="rId21" Type="http://schemas.openxmlformats.org/officeDocument/2006/relationships/image" Target="../media/image33.png"/><Relationship Id="rId7" Type="http://schemas.openxmlformats.org/officeDocument/2006/relationships/image" Target="../media/image19.png"/><Relationship Id="rId12" Type="http://schemas.openxmlformats.org/officeDocument/2006/relationships/image" Target="../media/image24.png"/><Relationship Id="rId17" Type="http://schemas.openxmlformats.org/officeDocument/2006/relationships/image" Target="../media/image29.png"/><Relationship Id="rId25" Type="http://schemas.openxmlformats.org/officeDocument/2006/relationships/image" Target="../media/image37.png"/><Relationship Id="rId2" Type="http://schemas.openxmlformats.org/officeDocument/2006/relationships/notesSlide" Target="../notesSlides/notesSlide18.xml"/><Relationship Id="rId16" Type="http://schemas.openxmlformats.org/officeDocument/2006/relationships/image" Target="../media/image28.png"/><Relationship Id="rId20" Type="http://schemas.openxmlformats.org/officeDocument/2006/relationships/image" Target="../media/image32.jpeg"/><Relationship Id="rId29" Type="http://schemas.openxmlformats.org/officeDocument/2006/relationships/image" Target="../media/image41.png"/><Relationship Id="rId1" Type="http://schemas.openxmlformats.org/officeDocument/2006/relationships/slideLayout" Target="../slideLayouts/slideLayout7.xml"/><Relationship Id="rId6" Type="http://schemas.openxmlformats.org/officeDocument/2006/relationships/image" Target="../media/image18.png"/><Relationship Id="rId11" Type="http://schemas.openxmlformats.org/officeDocument/2006/relationships/image" Target="../media/image23.png"/><Relationship Id="rId24" Type="http://schemas.openxmlformats.org/officeDocument/2006/relationships/image" Target="../media/image36.png"/><Relationship Id="rId5" Type="http://schemas.openxmlformats.org/officeDocument/2006/relationships/image" Target="../media/image17.jpeg"/><Relationship Id="rId15" Type="http://schemas.openxmlformats.org/officeDocument/2006/relationships/image" Target="../media/image27.png"/><Relationship Id="rId23" Type="http://schemas.openxmlformats.org/officeDocument/2006/relationships/image" Target="../media/image35.jpeg"/><Relationship Id="rId28" Type="http://schemas.openxmlformats.org/officeDocument/2006/relationships/image" Target="../media/image40.png"/><Relationship Id="rId10" Type="http://schemas.openxmlformats.org/officeDocument/2006/relationships/image" Target="../media/image22.jpeg"/><Relationship Id="rId19" Type="http://schemas.openxmlformats.org/officeDocument/2006/relationships/image" Target="../media/image31.png"/><Relationship Id="rId4" Type="http://schemas.openxmlformats.org/officeDocument/2006/relationships/image" Target="../media/image16.png"/><Relationship Id="rId9" Type="http://schemas.openxmlformats.org/officeDocument/2006/relationships/image" Target="../media/image21.jpeg"/><Relationship Id="rId14" Type="http://schemas.openxmlformats.org/officeDocument/2006/relationships/image" Target="../media/image26.png"/><Relationship Id="rId22" Type="http://schemas.openxmlformats.org/officeDocument/2006/relationships/image" Target="../media/image34.jpeg"/><Relationship Id="rId27" Type="http://schemas.openxmlformats.org/officeDocument/2006/relationships/image" Target="../media/image39.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mailto:pdepvaas@iu13.org"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www.online-stopwatch.com/full-screen-stopwatch/"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4.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24.xml"/><Relationship Id="rId1" Type="http://schemas.openxmlformats.org/officeDocument/2006/relationships/slideLayout" Target="../slideLayouts/slideLayout12.xml"/><Relationship Id="rId5" Type="http://schemas.openxmlformats.org/officeDocument/2006/relationships/image" Target="../media/image5.png"/><Relationship Id="rId4" Type="http://schemas.openxmlformats.org/officeDocument/2006/relationships/hyperlink" Target="http://www.online-stopwatch.com/full-screen-stopwatch/" TargetMode="Externa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27.xml"/><Relationship Id="rId1" Type="http://schemas.openxmlformats.org/officeDocument/2006/relationships/slideLayout" Target="../slideLayouts/slideLayout1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45.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31.xml"/><Relationship Id="rId1" Type="http://schemas.openxmlformats.org/officeDocument/2006/relationships/slideLayout" Target="../slideLayouts/slideLayout15.xml"/><Relationship Id="rId6" Type="http://schemas.openxmlformats.org/officeDocument/2006/relationships/image" Target="../media/image48.png"/><Relationship Id="rId5" Type="http://schemas.openxmlformats.org/officeDocument/2006/relationships/hyperlink" Target="http://www.online-stopwatch.com/full-screen-stopwatch/" TargetMode="External"/><Relationship Id="rId4" Type="http://schemas.openxmlformats.org/officeDocument/2006/relationships/image" Target="../media/image47.jpeg"/></Relationships>
</file>

<file path=ppt/slides/_rels/slide32.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50.jpeg"/></Relationships>
</file>

<file path=ppt/slides/_rels/slide33.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52.png"/></Relationships>
</file>

<file path=ppt/slides/_rels/slide34.xml.rels><?xml version="1.0" encoding="UTF-8" standalone="yes"?>
<Relationships xmlns="http://schemas.openxmlformats.org/package/2006/relationships"><Relationship Id="rId3" Type="http://schemas.openxmlformats.org/officeDocument/2006/relationships/image" Target="../media/image53.JPG"/><Relationship Id="rId7" Type="http://schemas.openxmlformats.org/officeDocument/2006/relationships/image" Target="../media/image57.jpeg"/><Relationship Id="rId2" Type="http://schemas.openxmlformats.org/officeDocument/2006/relationships/notesSlide" Target="../notesSlides/notesSlide34.xml"/><Relationship Id="rId1" Type="http://schemas.openxmlformats.org/officeDocument/2006/relationships/slideLayout" Target="../slideLayouts/slideLayout4.xml"/><Relationship Id="rId6" Type="http://schemas.openxmlformats.org/officeDocument/2006/relationships/image" Target="../media/image56.JPG"/><Relationship Id="rId5" Type="http://schemas.openxmlformats.org/officeDocument/2006/relationships/image" Target="../media/image55.JPG"/><Relationship Id="rId4" Type="http://schemas.openxmlformats.org/officeDocument/2006/relationships/image" Target="../media/image54.jpeg"/></Relationships>
</file>

<file path=ppt/slides/_rels/slide35.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59.png"/></Relationships>
</file>

<file path=ppt/slides/_rels/slide36.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37.xml"/><Relationship Id="rId1" Type="http://schemas.openxmlformats.org/officeDocument/2006/relationships/slideLayout" Target="../slideLayouts/slideLayout2.xml"/><Relationship Id="rId6" Type="http://schemas.openxmlformats.org/officeDocument/2006/relationships/image" Target="../media/image60.png"/><Relationship Id="rId5" Type="http://schemas.openxmlformats.org/officeDocument/2006/relationships/hyperlink" Target="http://www.online-stopwatch.com/full-screen-stopwatch/" TargetMode="External"/><Relationship Id="rId4" Type="http://schemas.openxmlformats.org/officeDocument/2006/relationships/image" Target="../media/image52.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39.xml"/><Relationship Id="rId1" Type="http://schemas.openxmlformats.org/officeDocument/2006/relationships/slideLayout" Target="../slideLayouts/slideLayout1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8" Type="http://schemas.openxmlformats.org/officeDocument/2006/relationships/image" Target="../media/image61.png"/><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40.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41.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41.xml"/><Relationship Id="rId1" Type="http://schemas.openxmlformats.org/officeDocument/2006/relationships/slideLayout" Target="../slideLayouts/slideLayout6.xml"/><Relationship Id="rId4" Type="http://schemas.openxmlformats.org/officeDocument/2006/relationships/image" Target="../media/image63.png"/></Relationships>
</file>

<file path=ppt/slides/_rels/slide42.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42.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43.xml"/><Relationship Id="rId1" Type="http://schemas.openxmlformats.org/officeDocument/2006/relationships/slideLayout" Target="../slideLayouts/slideLayout6.xml"/><Relationship Id="rId4" Type="http://schemas.openxmlformats.org/officeDocument/2006/relationships/image" Target="../media/image64.jpeg"/></Relationships>
</file>

<file path=ppt/slides/_rels/slide44.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44.xml"/><Relationship Id="rId1" Type="http://schemas.openxmlformats.org/officeDocument/2006/relationships/slideLayout" Target="../slideLayouts/slideLayout6.xml"/><Relationship Id="rId4" Type="http://schemas.openxmlformats.org/officeDocument/2006/relationships/image" Target="../media/image65.jpeg"/></Relationships>
</file>

<file path=ppt/slides/_rels/slide45.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notesSlide" Target="../notesSlides/notesSlide45.xml"/><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46.xml"/><Relationship Id="rId1" Type="http://schemas.openxmlformats.org/officeDocument/2006/relationships/slideLayout" Target="../slideLayouts/slideLayout2.xml"/><Relationship Id="rId5" Type="http://schemas.openxmlformats.org/officeDocument/2006/relationships/image" Target="../media/image68.png"/><Relationship Id="rId4" Type="http://schemas.openxmlformats.org/officeDocument/2006/relationships/hyperlink" Target="http://www.online-stopwatch.com/full-screen-stopwatch/" TargetMode="Externa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48.xml"/><Relationship Id="rId1" Type="http://schemas.openxmlformats.org/officeDocument/2006/relationships/slideLayout" Target="../slideLayouts/slideLayout15.xml"/><Relationship Id="rId5" Type="http://schemas.openxmlformats.org/officeDocument/2006/relationships/image" Target="../media/image68.png"/><Relationship Id="rId4" Type="http://schemas.openxmlformats.org/officeDocument/2006/relationships/hyperlink" Target="http://www.online-stopwatch.com/full-screen-stopwatch/" TargetMode="External"/></Relationships>
</file>

<file path=ppt/slides/_rels/slide49.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hyperlink" Target="http://www.online-stopwatch.com/full-screen-stopwatch/" TargetMode="External"/></Relationships>
</file>

<file path=ppt/slides/_rels/slide50.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50.xml"/><Relationship Id="rId1" Type="http://schemas.openxmlformats.org/officeDocument/2006/relationships/slideLayout" Target="../slideLayouts/slideLayout2.xml"/><Relationship Id="rId6" Type="http://schemas.openxmlformats.org/officeDocument/2006/relationships/image" Target="../media/image60.png"/><Relationship Id="rId5" Type="http://schemas.openxmlformats.org/officeDocument/2006/relationships/hyperlink" Target="http://www.online-stopwatch.com/full-screen-stopwatch/" TargetMode="External"/><Relationship Id="rId4" Type="http://schemas.openxmlformats.org/officeDocument/2006/relationships/image" Target="../media/image52.png"/></Relationships>
</file>

<file path=ppt/slides/_rels/slide51.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notesSlide" Target="../notesSlides/notesSlide51.xml"/><Relationship Id="rId1" Type="http://schemas.openxmlformats.org/officeDocument/2006/relationships/slideLayout" Target="../slideLayouts/slideLayout2.xml"/><Relationship Id="rId5" Type="http://schemas.openxmlformats.org/officeDocument/2006/relationships/image" Target="../media/image68.png"/><Relationship Id="rId4" Type="http://schemas.openxmlformats.org/officeDocument/2006/relationships/hyperlink" Target="http://www.online-stopwatch.com/full-screen-stopwatch/" TargetMode="External"/></Relationships>
</file>

<file path=ppt/slides/_rels/slide52.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52.xml"/><Relationship Id="rId1" Type="http://schemas.openxmlformats.org/officeDocument/2006/relationships/slideLayout" Target="../slideLayouts/slideLayout12.xml"/><Relationship Id="rId5" Type="http://schemas.openxmlformats.org/officeDocument/2006/relationships/image" Target="../media/image5.png"/><Relationship Id="rId4" Type="http://schemas.openxmlformats.org/officeDocument/2006/relationships/hyperlink" Target="http://www.online-stopwatch.com/full-screen-stopwatch/" TargetMode="Externa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55.xml"/><Relationship Id="rId1" Type="http://schemas.openxmlformats.org/officeDocument/2006/relationships/slideLayout" Target="../slideLayouts/slideLayout1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hyperlink" Target="http://www.online-stopwatch.com/full-screen-stopwatch/" TargetMode="External"/><Relationship Id="rId4" Type="http://schemas.openxmlformats.org/officeDocument/2006/relationships/image" Target="../media/image7.jpeg"/></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hyperlink" Target="https://pvaas.sas.com/" TargetMode="External"/><Relationship Id="rId2" Type="http://schemas.openxmlformats.org/officeDocument/2006/relationships/notesSlide" Target="../notesSlides/notesSlide61.xml"/><Relationship Id="rId1" Type="http://schemas.openxmlformats.org/officeDocument/2006/relationships/slideLayout" Target="../slideLayouts/slideLayout2.xml"/><Relationship Id="rId5" Type="http://schemas.openxmlformats.org/officeDocument/2006/relationships/image" Target="../media/image76.png"/><Relationship Id="rId4" Type="http://schemas.openxmlformats.org/officeDocument/2006/relationships/image" Target="../media/image75.png"/></Relationships>
</file>

<file path=ppt/slides/_rels/slide62.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62.xml"/><Relationship Id="rId1" Type="http://schemas.openxmlformats.org/officeDocument/2006/relationships/slideLayout" Target="../slideLayouts/slideLayout8.xml"/><Relationship Id="rId4" Type="http://schemas.openxmlformats.org/officeDocument/2006/relationships/image" Target="../media/image78.jpeg"/></Relationships>
</file>

<file path=ppt/slides/_rels/slide63.xml.rels><?xml version="1.0" encoding="UTF-8" standalone="yes"?>
<Relationships xmlns="http://schemas.openxmlformats.org/package/2006/relationships"><Relationship Id="rId3" Type="http://schemas.openxmlformats.org/officeDocument/2006/relationships/hyperlink" Target="http://www.online-stopwatch.com/full-screen-stopwatch/" TargetMode="External"/><Relationship Id="rId2" Type="http://schemas.openxmlformats.org/officeDocument/2006/relationships/notesSlide" Target="../notesSlides/notesSlide63.xml"/><Relationship Id="rId1" Type="http://schemas.openxmlformats.org/officeDocument/2006/relationships/slideLayout" Target="../slideLayouts/slideLayout8.xml"/><Relationship Id="rId4" Type="http://schemas.openxmlformats.org/officeDocument/2006/relationships/image" Target="../media/image8.png"/></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66.xml"/><Relationship Id="rId1" Type="http://schemas.openxmlformats.org/officeDocument/2006/relationships/slideLayout" Target="../slideLayouts/slideLayout1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80.jpeg"/><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hyperlink" Target="http://www.online-stopwatch.com/full-screen-stopwatch/" TargetMode="External"/><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5.png"/></Relationships>
</file>

<file path=ppt/slides/_rels/slide70.xml.rels><?xml version="1.0" encoding="UTF-8" standalone="yes"?>
<Relationships xmlns="http://schemas.openxmlformats.org/package/2006/relationships"><Relationship Id="rId3" Type="http://schemas.openxmlformats.org/officeDocument/2006/relationships/image" Target="../media/image81.jpeg"/><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72.xml"/><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73.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74.xml"/><Relationship Id="rId1" Type="http://schemas.openxmlformats.org/officeDocument/2006/relationships/slideLayout" Target="../slideLayouts/slideLayout4.xml"/></Relationships>
</file>

<file path=ppt/slides/_rels/slide75.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75.xml"/><Relationship Id="rId1" Type="http://schemas.openxmlformats.org/officeDocument/2006/relationships/slideLayout" Target="../slideLayouts/slideLayout14.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7.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76.xml"/><Relationship Id="rId1" Type="http://schemas.openxmlformats.org/officeDocument/2006/relationships/slideLayout" Target="../slideLayouts/slideLayout12.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9.png"/><Relationship Id="rId7" Type="http://schemas.openxmlformats.org/officeDocument/2006/relationships/diagramColors" Target="../diagrams/colors2.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80.xml.rels><?xml version="1.0" encoding="UTF-8" standalone="yes"?>
<Relationships xmlns="http://schemas.openxmlformats.org/package/2006/relationships"><Relationship Id="rId8" Type="http://schemas.openxmlformats.org/officeDocument/2006/relationships/hyperlink" Target="mailto:pdepvaas@iu13.org" TargetMode="External"/><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79.xml"/><Relationship Id="rId1" Type="http://schemas.openxmlformats.org/officeDocument/2006/relationships/slideLayout" Target="../slideLayouts/slideLayout2.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 Id="rId9" Type="http://schemas.openxmlformats.org/officeDocument/2006/relationships/hyperlink" Target="https://pvaas.sas.com/" TargetMode="External"/></Relationships>
</file>

<file path=ppt/slides/_rels/slide81.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3" Type="http://schemas.openxmlformats.org/officeDocument/2006/relationships/hyperlink" Target="mailto:pdepvaas@iu13.org" TargetMode="External"/><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image" Target="../media/image86.jpeg"/><Relationship Id="rId2" Type="http://schemas.openxmlformats.org/officeDocument/2006/relationships/notesSlide" Target="../notesSlides/notesSlide82.xml"/><Relationship Id="rId1" Type="http://schemas.openxmlformats.org/officeDocument/2006/relationships/slideLayout" Target="../slideLayouts/slideLayout3.xml"/></Relationships>
</file>

<file path=ppt/slides/_rels/slide84.xml.rels><?xml version="1.0" encoding="UTF-8" standalone="yes"?>
<Relationships xmlns="http://schemas.openxmlformats.org/package/2006/relationships"><Relationship Id="rId3" Type="http://schemas.openxmlformats.org/officeDocument/2006/relationships/hyperlink" Target="https://pvaas.sas.com/" TargetMode="External"/><Relationship Id="rId2" Type="http://schemas.openxmlformats.org/officeDocument/2006/relationships/notesSlide" Target="../notesSlides/notesSlide83.xml"/><Relationship Id="rId1" Type="http://schemas.openxmlformats.org/officeDocument/2006/relationships/slideLayout" Target="../slideLayouts/slideLayout2.xml"/><Relationship Id="rId5" Type="http://schemas.openxmlformats.org/officeDocument/2006/relationships/image" Target="../media/image88.png"/><Relationship Id="rId4" Type="http://schemas.openxmlformats.org/officeDocument/2006/relationships/image" Target="../media/image87.jpeg"/></Relationships>
</file>

<file path=ppt/slides/_rels/slide85.xml.rels><?xml version="1.0" encoding="UTF-8" standalone="yes"?>
<Relationships xmlns="http://schemas.openxmlformats.org/package/2006/relationships"><Relationship Id="rId3" Type="http://schemas.openxmlformats.org/officeDocument/2006/relationships/hyperlink" Target="https://pvaas.sas.com/" TargetMode="External"/><Relationship Id="rId2" Type="http://schemas.openxmlformats.org/officeDocument/2006/relationships/notesSlide" Target="../notesSlides/notesSlide84.xml"/><Relationship Id="rId1" Type="http://schemas.openxmlformats.org/officeDocument/2006/relationships/slideLayout" Target="../slideLayouts/slideLayout4.xml"/><Relationship Id="rId4" Type="http://schemas.openxmlformats.org/officeDocument/2006/relationships/image" Target="../media/image89.png"/></Relationships>
</file>

<file path=ppt/slides/_rels/slide86.xml.rels><?xml version="1.0" encoding="UTF-8" standalone="yes"?>
<Relationships xmlns="http://schemas.openxmlformats.org/package/2006/relationships"><Relationship Id="rId3" Type="http://schemas.openxmlformats.org/officeDocument/2006/relationships/hyperlink" Target="https://pvaas.sas.com/" TargetMode="External"/><Relationship Id="rId2" Type="http://schemas.openxmlformats.org/officeDocument/2006/relationships/notesSlide" Target="../notesSlides/notesSlide85.xml"/><Relationship Id="rId1" Type="http://schemas.openxmlformats.org/officeDocument/2006/relationships/slideLayout" Target="../slideLayouts/slideLayout2.xml"/><Relationship Id="rId4" Type="http://schemas.openxmlformats.org/officeDocument/2006/relationships/image" Target="../media/image90.png"/></Relationships>
</file>

<file path=ppt/slides/_rels/slide87.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86.xml"/><Relationship Id="rId1" Type="http://schemas.openxmlformats.org/officeDocument/2006/relationships/slideLayout" Target="../slideLayouts/slideLayout2.xml"/><Relationship Id="rId4" Type="http://schemas.openxmlformats.org/officeDocument/2006/relationships/image" Target="../media/image92.jpeg"/></Relationships>
</file>

<file path=ppt/slides/_rels/slide88.xml.rels><?xml version="1.0" encoding="UTF-8" standalone="yes"?>
<Relationships xmlns="http://schemas.openxmlformats.org/package/2006/relationships"><Relationship Id="rId3" Type="http://schemas.openxmlformats.org/officeDocument/2006/relationships/hyperlink" Target="https://pvaas.sas.com/" TargetMode="External"/><Relationship Id="rId2" Type="http://schemas.openxmlformats.org/officeDocument/2006/relationships/notesSlide" Target="../notesSlides/notesSlide87.xml"/><Relationship Id="rId1" Type="http://schemas.openxmlformats.org/officeDocument/2006/relationships/slideLayout" Target="../slideLayouts/slideLayout2.xml"/><Relationship Id="rId4" Type="http://schemas.openxmlformats.org/officeDocument/2006/relationships/image" Target="../media/image93.jpeg"/></Relationships>
</file>

<file path=ppt/slides/_rels/slide89.xml.rels><?xml version="1.0" encoding="UTF-8" standalone="yes"?>
<Relationships xmlns="http://schemas.openxmlformats.org/package/2006/relationships"><Relationship Id="rId3" Type="http://schemas.openxmlformats.org/officeDocument/2006/relationships/hyperlink" Target="http://www.education.state.pa.us/pvaas" TargetMode="External"/><Relationship Id="rId2" Type="http://schemas.openxmlformats.org/officeDocument/2006/relationships/notesSlide" Target="../notesSlides/notesSlide88.xml"/><Relationship Id="rId1" Type="http://schemas.openxmlformats.org/officeDocument/2006/relationships/slideLayout" Target="../slideLayouts/slideLayout2.xml"/><Relationship Id="rId4" Type="http://schemas.openxmlformats.org/officeDocument/2006/relationships/image" Target="../media/image94.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8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381000" y="1219200"/>
            <a:ext cx="8458200" cy="0"/>
          </a:xfrm>
          <a:prstGeom prst="line">
            <a:avLst/>
          </a:prstGeom>
          <a:ln w="76200">
            <a:solidFill>
              <a:schemeClr val="tx2"/>
            </a:solidFill>
          </a:ln>
        </p:spPr>
        <p:style>
          <a:lnRef idx="1">
            <a:schemeClr val="accent1"/>
          </a:lnRef>
          <a:fillRef idx="0">
            <a:schemeClr val="accent1"/>
          </a:fillRef>
          <a:effectRef idx="0">
            <a:schemeClr val="accent1"/>
          </a:effectRef>
          <a:fontRef idx="minor">
            <a:schemeClr val="tx1"/>
          </a:fontRef>
        </p:style>
      </p:cxnSp>
      <p:sp>
        <p:nvSpPr>
          <p:cNvPr id="8" name="Title 1"/>
          <p:cNvSpPr txBox="1">
            <a:spLocks/>
          </p:cNvSpPr>
          <p:nvPr/>
        </p:nvSpPr>
        <p:spPr>
          <a:xfrm>
            <a:off x="2133600" y="1333500"/>
            <a:ext cx="6477000" cy="2095499"/>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4000" b="1" dirty="0" smtClean="0"/>
              <a:t>Download Session Materials:</a:t>
            </a:r>
          </a:p>
          <a:p>
            <a:r>
              <a:rPr lang="en-US" sz="2800" b="1" dirty="0">
                <a:hlinkClick r:id="rId3"/>
              </a:rPr>
              <a:t>http://</a:t>
            </a:r>
            <a:r>
              <a:rPr lang="en-US" sz="2800" b="1" dirty="0" smtClean="0">
                <a:hlinkClick r:id="rId3"/>
              </a:rPr>
              <a:t>tinyurl.com/PVAASTraining2015</a:t>
            </a:r>
            <a:r>
              <a:rPr lang="en-US" sz="2800" b="1" dirty="0" smtClean="0"/>
              <a:t>  </a:t>
            </a:r>
            <a:endParaRPr lang="en-US" sz="2800" b="1" dirty="0"/>
          </a:p>
        </p:txBody>
      </p:sp>
      <p:pic>
        <p:nvPicPr>
          <p:cNvPr id="7" name="Picture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61950" y="1577557"/>
            <a:ext cx="1690800" cy="1052169"/>
          </a:xfrm>
          <a:prstGeom prst="rect">
            <a:avLst/>
          </a:prstGeom>
        </p:spPr>
      </p:pic>
      <p:sp>
        <p:nvSpPr>
          <p:cNvPr id="4" name="TextBox 3"/>
          <p:cNvSpPr txBox="1"/>
          <p:nvPr/>
        </p:nvSpPr>
        <p:spPr>
          <a:xfrm>
            <a:off x="381000" y="3428999"/>
            <a:ext cx="8648700" cy="707886"/>
          </a:xfrm>
          <a:prstGeom prst="rect">
            <a:avLst/>
          </a:prstGeom>
          <a:noFill/>
        </p:spPr>
        <p:txBody>
          <a:bodyPr wrap="square" rtlCol="0">
            <a:spAutoFit/>
          </a:bodyPr>
          <a:lstStyle/>
          <a:p>
            <a:pPr algn="ctr"/>
            <a:r>
              <a:rPr lang="en-US" sz="2000" i="1" dirty="0" smtClean="0"/>
              <a:t>The “Teachers Supporting Teachers” materials “binder” can be accessed with the link above. Materials for the session are included in each tab. </a:t>
            </a:r>
            <a:endParaRPr lang="en-US" sz="2000" i="1" dirty="0"/>
          </a:p>
        </p:txBody>
      </p:sp>
    </p:spTree>
    <p:extLst>
      <p:ext uri="{BB962C8B-B14F-4D97-AF65-F5344CB8AC3E}">
        <p14:creationId xmlns:p14="http://schemas.microsoft.com/office/powerpoint/2010/main" val="330827074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19820" y="203514"/>
            <a:ext cx="2515438" cy="748795"/>
          </a:xfrm>
        </p:spPr>
        <p:txBody>
          <a:bodyPr>
            <a:noAutofit/>
          </a:bodyPr>
          <a:lstStyle/>
          <a:p>
            <a:r>
              <a:rPr lang="en-US" sz="3600" dirty="0" smtClean="0"/>
              <a:t>Layered Reporting</a:t>
            </a:r>
            <a:endParaRPr lang="en-US" sz="3600" dirty="0"/>
          </a:p>
        </p:txBody>
      </p:sp>
      <p:sp>
        <p:nvSpPr>
          <p:cNvPr id="5" name="Text Placeholder 4"/>
          <p:cNvSpPr>
            <a:spLocks noGrp="1"/>
          </p:cNvSpPr>
          <p:nvPr>
            <p:ph type="body" sz="quarter" idx="11"/>
          </p:nvPr>
        </p:nvSpPr>
        <p:spPr/>
        <p:txBody>
          <a:bodyPr/>
          <a:lstStyle/>
          <a:p>
            <a:r>
              <a:rPr lang="en-US" dirty="0" smtClean="0"/>
              <a:t>How can we use </a:t>
            </a:r>
            <a:r>
              <a:rPr lang="en-US" dirty="0"/>
              <a:t>P</a:t>
            </a:r>
            <a:r>
              <a:rPr lang="en-US" dirty="0" smtClean="0"/>
              <a:t>VAAS?</a:t>
            </a:r>
            <a:endParaRPr lang="en-US" dirty="0"/>
          </a:p>
        </p:txBody>
      </p:sp>
      <p:graphicFrame>
        <p:nvGraphicFramePr>
          <p:cNvPr id="10" name="Diagram 9"/>
          <p:cNvGraphicFramePr/>
          <p:nvPr>
            <p:extLst>
              <p:ext uri="{D42A27DB-BD31-4B8C-83A1-F6EECF244321}">
                <p14:modId xmlns:p14="http://schemas.microsoft.com/office/powerpoint/2010/main" val="1776041142"/>
              </p:ext>
            </p:extLst>
          </p:nvPr>
        </p:nvGraphicFramePr>
        <p:xfrm>
          <a:off x="921230" y="1271926"/>
          <a:ext cx="4520111" cy="47869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Left Arrow 10"/>
          <p:cNvSpPr/>
          <p:nvPr/>
        </p:nvSpPr>
        <p:spPr>
          <a:xfrm>
            <a:off x="3789982" y="1465283"/>
            <a:ext cx="4194450" cy="896917"/>
          </a:xfrm>
          <a:prstGeom prst="leftArrow">
            <a:avLst/>
          </a:prstGeom>
          <a:solidFill>
            <a:schemeClr val="accent6">
              <a:lumMod val="20000"/>
              <a:lumOff val="80000"/>
            </a:schemeClr>
          </a:solidFill>
          <a:ln>
            <a:solidFill>
              <a:schemeClr val="accent6">
                <a:lumMod val="75000"/>
              </a:schemeClr>
            </a:solidFill>
          </a:ln>
          <a:effectLst>
            <a:outerShdw blurRad="50800" dist="38100" dir="2700000" algn="tl" rotWithShape="0">
              <a:prstClr val="black">
                <a:alpha val="40000"/>
              </a:prstClr>
            </a:outerShdw>
          </a:effectLst>
        </p:spPr>
        <p:style>
          <a:lnRef idx="2">
            <a:schemeClr val="accent4"/>
          </a:lnRef>
          <a:fillRef idx="1">
            <a:schemeClr val="lt1"/>
          </a:fillRef>
          <a:effectRef idx="0">
            <a:schemeClr val="accent4"/>
          </a:effectRef>
          <a:fontRef idx="minor">
            <a:schemeClr val="dk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r>
              <a:rPr lang="en-US" sz="1600" b="1" dirty="0" smtClean="0">
                <a:solidFill>
                  <a:schemeClr val="tx1"/>
                </a:solidFill>
              </a:rPr>
              <a:t>What does growth look like for the overall district or school?</a:t>
            </a:r>
            <a:endParaRPr lang="en-US" sz="1600" b="1" dirty="0">
              <a:solidFill>
                <a:schemeClr val="tx1"/>
              </a:solidFill>
            </a:endParaRPr>
          </a:p>
        </p:txBody>
      </p:sp>
      <p:sp>
        <p:nvSpPr>
          <p:cNvPr id="12" name="Left Arrow 11"/>
          <p:cNvSpPr/>
          <p:nvPr/>
        </p:nvSpPr>
        <p:spPr>
          <a:xfrm>
            <a:off x="3789984" y="3287251"/>
            <a:ext cx="4194450" cy="912847"/>
          </a:xfrm>
          <a:prstGeom prst="leftArrow">
            <a:avLst/>
          </a:prstGeom>
          <a:solidFill>
            <a:schemeClr val="accent6">
              <a:lumMod val="20000"/>
              <a:lumOff val="80000"/>
            </a:schemeClr>
          </a:solidFill>
          <a:ln>
            <a:solidFill>
              <a:schemeClr val="accent6">
                <a:lumMod val="75000"/>
              </a:schemeClr>
            </a:solidFill>
          </a:ln>
          <a:effectLst>
            <a:outerShdw blurRad="50800" dist="38100" dir="2700000" algn="tl" rotWithShape="0">
              <a:prstClr val="black">
                <a:alpha val="40000"/>
              </a:prstClr>
            </a:outerShdw>
          </a:effectLst>
        </p:spPr>
        <p:style>
          <a:lnRef idx="2">
            <a:schemeClr val="accent4"/>
          </a:lnRef>
          <a:fillRef idx="1">
            <a:schemeClr val="lt1"/>
          </a:fillRef>
          <a:effectRef idx="0">
            <a:schemeClr val="accent4"/>
          </a:effectRef>
          <a:fontRef idx="minor">
            <a:schemeClr val="dk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r>
              <a:rPr lang="en-US" sz="1600" b="1" dirty="0" smtClean="0">
                <a:solidFill>
                  <a:schemeClr val="tx1"/>
                </a:solidFill>
              </a:rPr>
              <a:t>What does growth look like for teachers’ groups of students?</a:t>
            </a:r>
            <a:endParaRPr lang="en-US" sz="1600" b="1" dirty="0">
              <a:solidFill>
                <a:schemeClr val="tx1"/>
              </a:solidFill>
            </a:endParaRPr>
          </a:p>
        </p:txBody>
      </p:sp>
      <p:sp>
        <p:nvSpPr>
          <p:cNvPr id="14" name="Left Arrow 13"/>
          <p:cNvSpPr/>
          <p:nvPr/>
        </p:nvSpPr>
        <p:spPr>
          <a:xfrm>
            <a:off x="3789984" y="2376742"/>
            <a:ext cx="4194450" cy="903269"/>
          </a:xfrm>
          <a:prstGeom prst="leftArrow">
            <a:avLst/>
          </a:prstGeom>
          <a:solidFill>
            <a:schemeClr val="accent6">
              <a:lumMod val="20000"/>
              <a:lumOff val="80000"/>
            </a:schemeClr>
          </a:solidFill>
          <a:ln>
            <a:solidFill>
              <a:schemeClr val="accent6">
                <a:lumMod val="75000"/>
              </a:schemeClr>
            </a:solidFill>
          </a:ln>
          <a:effectLst>
            <a:outerShdw blurRad="50800" dist="38100" dir="2700000" algn="tl" rotWithShape="0">
              <a:prstClr val="black">
                <a:alpha val="40000"/>
              </a:prstClr>
            </a:outerShdw>
          </a:effectLst>
        </p:spPr>
        <p:style>
          <a:lnRef idx="2">
            <a:schemeClr val="accent4"/>
          </a:lnRef>
          <a:fillRef idx="1">
            <a:schemeClr val="lt1"/>
          </a:fillRef>
          <a:effectRef idx="0">
            <a:schemeClr val="accent4"/>
          </a:effectRef>
          <a:fontRef idx="minor">
            <a:schemeClr val="dk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r>
              <a:rPr lang="en-US" sz="1600" b="1" dirty="0" smtClean="0">
                <a:solidFill>
                  <a:schemeClr val="tx1"/>
                </a:solidFill>
              </a:rPr>
              <a:t>What does growth look like for different types of learners?</a:t>
            </a:r>
            <a:endParaRPr lang="en-US" sz="1600" b="1" dirty="0">
              <a:solidFill>
                <a:schemeClr val="tx1"/>
              </a:solidFill>
            </a:endParaRPr>
          </a:p>
        </p:txBody>
      </p:sp>
      <p:sp>
        <p:nvSpPr>
          <p:cNvPr id="15" name="Left Arrow 14"/>
          <p:cNvSpPr/>
          <p:nvPr/>
        </p:nvSpPr>
        <p:spPr>
          <a:xfrm>
            <a:off x="3789983" y="4640176"/>
            <a:ext cx="4194451" cy="778933"/>
          </a:xfrm>
          <a:prstGeom prst="leftArrow">
            <a:avLst/>
          </a:prstGeom>
          <a:solidFill>
            <a:schemeClr val="accent6">
              <a:lumMod val="20000"/>
              <a:lumOff val="80000"/>
            </a:schemeClr>
          </a:solidFill>
          <a:ln>
            <a:solidFill>
              <a:schemeClr val="accent6">
                <a:lumMod val="75000"/>
              </a:schemeClr>
            </a:solidFill>
          </a:ln>
          <a:effectLst>
            <a:outerShdw blurRad="50800" dist="38100" dir="2700000" algn="tl" rotWithShape="0">
              <a:prstClr val="black">
                <a:alpha val="40000"/>
              </a:prstClr>
            </a:outerShdw>
          </a:effectLst>
        </p:spPr>
        <p:style>
          <a:lnRef idx="2">
            <a:schemeClr val="accent4"/>
          </a:lnRef>
          <a:fillRef idx="1">
            <a:schemeClr val="lt1"/>
          </a:fillRef>
          <a:effectRef idx="0">
            <a:schemeClr val="accent4"/>
          </a:effectRef>
          <a:fontRef idx="minor">
            <a:schemeClr val="dk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r>
              <a:rPr lang="en-US" sz="1600" b="1" dirty="0" smtClean="0">
                <a:solidFill>
                  <a:schemeClr val="tx1"/>
                </a:solidFill>
              </a:rPr>
              <a:t>Where are this year’s students headed?</a:t>
            </a:r>
            <a:endParaRPr lang="en-US" sz="1600" b="1" dirty="0">
              <a:solidFill>
                <a:schemeClr val="tx1"/>
              </a:solidFill>
            </a:endParaRPr>
          </a:p>
        </p:txBody>
      </p:sp>
    </p:spTree>
    <p:extLst>
      <p:ext uri="{BB962C8B-B14F-4D97-AF65-F5344CB8AC3E}">
        <p14:creationId xmlns:p14="http://schemas.microsoft.com/office/powerpoint/2010/main" val="381564105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229600" cy="1143000"/>
          </a:xfrm>
        </p:spPr>
        <p:txBody>
          <a:bodyPr>
            <a:noAutofit/>
          </a:bodyPr>
          <a:lstStyle/>
          <a:p>
            <a:r>
              <a:rPr lang="en-US" sz="4000" b="1" dirty="0" smtClean="0"/>
              <a:t>Integrating “Coach” Roles &amp; Responsibilities with PVAAS Reports</a:t>
            </a:r>
            <a:endParaRPr lang="en-US" sz="4000" b="1" dirty="0"/>
          </a:p>
        </p:txBody>
      </p:sp>
      <p:sp>
        <p:nvSpPr>
          <p:cNvPr id="3" name="Content Placeholder 2"/>
          <p:cNvSpPr>
            <a:spLocks noGrp="1"/>
          </p:cNvSpPr>
          <p:nvPr>
            <p:ph idx="1"/>
          </p:nvPr>
        </p:nvSpPr>
        <p:spPr/>
        <p:txBody>
          <a:bodyPr/>
          <a:lstStyle/>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309434239"/>
              </p:ext>
            </p:extLst>
          </p:nvPr>
        </p:nvGraphicFramePr>
        <p:xfrm>
          <a:off x="304800" y="1600200"/>
          <a:ext cx="8686800" cy="4678680"/>
        </p:xfrm>
        <a:graphic>
          <a:graphicData uri="http://schemas.openxmlformats.org/drawingml/2006/table">
            <a:tbl>
              <a:tblPr firstRow="1" bandRow="1">
                <a:tableStyleId>{5C22544A-7EE6-4342-B048-85BDC9FD1C3A}</a:tableStyleId>
              </a:tblPr>
              <a:tblGrid>
                <a:gridCol w="2604781">
                  <a:extLst>
                    <a:ext uri="{9D8B030D-6E8A-4147-A177-3AD203B41FA5}">
                      <a16:colId xmlns:a16="http://schemas.microsoft.com/office/drawing/2014/main" val="20000"/>
                    </a:ext>
                  </a:extLst>
                </a:gridCol>
                <a:gridCol w="1946246">
                  <a:extLst>
                    <a:ext uri="{9D8B030D-6E8A-4147-A177-3AD203B41FA5}">
                      <a16:colId xmlns:a16="http://schemas.microsoft.com/office/drawing/2014/main" val="20001"/>
                    </a:ext>
                  </a:extLst>
                </a:gridCol>
                <a:gridCol w="2189527">
                  <a:extLst>
                    <a:ext uri="{9D8B030D-6E8A-4147-A177-3AD203B41FA5}">
                      <a16:colId xmlns:a16="http://schemas.microsoft.com/office/drawing/2014/main" val="20002"/>
                    </a:ext>
                  </a:extLst>
                </a:gridCol>
                <a:gridCol w="1946246">
                  <a:extLst>
                    <a:ext uri="{9D8B030D-6E8A-4147-A177-3AD203B41FA5}">
                      <a16:colId xmlns:a16="http://schemas.microsoft.com/office/drawing/2014/main" val="20003"/>
                    </a:ext>
                  </a:extLst>
                </a:gridCol>
              </a:tblGrid>
              <a:tr h="1188720">
                <a:tc>
                  <a:txBody>
                    <a:bodyPr/>
                    <a:lstStyle/>
                    <a:p>
                      <a:r>
                        <a:rPr lang="en-US" dirty="0" smtClean="0"/>
                        <a:t>Coaches Role: </a:t>
                      </a:r>
                    </a:p>
                    <a:p>
                      <a:r>
                        <a:rPr lang="en-US" dirty="0" smtClean="0"/>
                        <a:t> What is My Work?</a:t>
                      </a:r>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aseline="0" dirty="0" smtClean="0"/>
                        <a:t>Reports</a:t>
                      </a:r>
                      <a:endParaRPr lang="en-US" dirty="0" smtClean="0"/>
                    </a:p>
                  </a:txBody>
                  <a:tcPr anchor="b"/>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Purpose</a:t>
                      </a:r>
                      <a:r>
                        <a:rPr lang="en-US" baseline="0" dirty="0" smtClean="0"/>
                        <a:t> of Report?</a:t>
                      </a:r>
                    </a:p>
                    <a:p>
                      <a:pPr marL="0" marR="0" indent="0" algn="ctr" defTabSz="914400" rtl="0" eaLnBrk="1" fontAlgn="auto" latinLnBrk="0" hangingPunct="1">
                        <a:lnSpc>
                          <a:spcPct val="100000"/>
                        </a:lnSpc>
                        <a:spcBef>
                          <a:spcPts val="0"/>
                        </a:spcBef>
                        <a:spcAft>
                          <a:spcPts val="0"/>
                        </a:spcAft>
                        <a:buClrTx/>
                        <a:buSzTx/>
                        <a:buFontTx/>
                        <a:buNone/>
                        <a:tabLst/>
                        <a:defRPr/>
                      </a:pPr>
                      <a:r>
                        <a:rPr lang="en-US" baseline="0" dirty="0" smtClean="0"/>
                        <a:t>What Does It Tell Me? </a:t>
                      </a:r>
                      <a:endParaRPr lang="en-US" dirty="0" smtClean="0"/>
                    </a:p>
                  </a:txBody>
                  <a:tcPr anchor="b"/>
                </a:tc>
                <a:tc>
                  <a:txBody>
                    <a:bodyPr/>
                    <a:lstStyle/>
                    <a:p>
                      <a:pPr algn="ctr"/>
                      <a:r>
                        <a:rPr lang="en-US" baseline="0" dirty="0" smtClean="0"/>
                        <a:t>How Might I Use It? </a:t>
                      </a:r>
                      <a:endParaRPr lang="en-US" sz="1800" b="1" kern="1200" dirty="0" smtClean="0">
                        <a:solidFill>
                          <a:schemeClr val="lt1"/>
                        </a:solidFill>
                        <a:effectLst/>
                        <a:latin typeface="+mn-lt"/>
                        <a:ea typeface="+mn-ea"/>
                        <a:cs typeface="+mn-cs"/>
                      </a:endParaRPr>
                    </a:p>
                    <a:p>
                      <a:pPr algn="ctr"/>
                      <a:r>
                        <a:rPr lang="en-US" sz="1800" b="1" kern="1200" dirty="0" smtClean="0">
                          <a:solidFill>
                            <a:schemeClr val="lt1"/>
                          </a:solidFill>
                          <a:effectLst/>
                          <a:latin typeface="+mn-lt"/>
                          <a:ea typeface="+mn-ea"/>
                          <a:cs typeface="+mn-cs"/>
                        </a:rPr>
                        <a:t>(What Questions Can I Answer?)</a:t>
                      </a:r>
                      <a:endParaRPr lang="en-US" dirty="0" smtClean="0"/>
                    </a:p>
                  </a:txBody>
                  <a:tcPr anchor="b"/>
                </a:tc>
                <a:extLst>
                  <a:ext uri="{0D108BD9-81ED-4DB2-BD59-A6C34878D82A}">
                    <a16:rowId xmlns:a16="http://schemas.microsoft.com/office/drawing/2014/main" val="10000"/>
                  </a:ext>
                </a:extLst>
              </a:tr>
              <a:tr h="1069730">
                <a:tc>
                  <a:txBody>
                    <a:bodyPr/>
                    <a:lstStyle/>
                    <a:p>
                      <a:r>
                        <a:rPr lang="en-US" b="0" dirty="0" smtClean="0"/>
                        <a:t>Support</a:t>
                      </a:r>
                      <a:r>
                        <a:rPr lang="en-US" b="0" baseline="0" dirty="0" smtClean="0"/>
                        <a:t> Core Programs (Tier 1)</a:t>
                      </a:r>
                    </a:p>
                    <a:p>
                      <a:pPr marL="0" marR="0" indent="0" algn="l" defTabSz="914400" rtl="0" eaLnBrk="1" fontAlgn="auto" latinLnBrk="0" hangingPunct="1">
                        <a:lnSpc>
                          <a:spcPct val="100000"/>
                        </a:lnSpc>
                        <a:spcBef>
                          <a:spcPts val="0"/>
                        </a:spcBef>
                        <a:spcAft>
                          <a:spcPts val="0"/>
                        </a:spcAft>
                        <a:buClrTx/>
                        <a:buSzTx/>
                        <a:buFontTx/>
                        <a:buNone/>
                        <a:tabLst/>
                        <a:defRPr/>
                      </a:pPr>
                      <a:r>
                        <a:rPr lang="en-US" b="0" dirty="0" smtClean="0"/>
                        <a:t>System-level supports </a:t>
                      </a:r>
                      <a:endParaRPr lang="en-US" b="0"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1"/>
                  </a:ext>
                </a:extLst>
              </a:tr>
              <a:tr h="865750">
                <a:tc>
                  <a:txBody>
                    <a:bodyPr/>
                    <a:lstStyle/>
                    <a:p>
                      <a:r>
                        <a:rPr lang="en-US" b="0" dirty="0" smtClean="0"/>
                        <a:t>Support to Individual Teachers</a:t>
                      </a:r>
                      <a:endParaRPr lang="en-US" b="0"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2"/>
                  </a:ext>
                </a:extLst>
              </a:tr>
              <a:tr h="85578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Evaluate</a:t>
                      </a:r>
                      <a:r>
                        <a:rPr lang="en-US" baseline="0" dirty="0" smtClean="0"/>
                        <a:t> effectiveness of intervention(s)</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a:txBody>
                  <a:tcPr/>
                </a:tc>
                <a:tc>
                  <a:txBody>
                    <a:bodyPr/>
                    <a:lstStyle/>
                    <a:p>
                      <a:endParaRPr lang="en-US" i="1"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3"/>
                  </a:ext>
                </a:extLst>
              </a:tr>
              <a:tr h="599049">
                <a:tc>
                  <a:txBody>
                    <a:bodyPr/>
                    <a:lstStyle/>
                    <a:p>
                      <a:r>
                        <a:rPr lang="en-US" dirty="0" smtClean="0"/>
                        <a:t>Identify</a:t>
                      </a:r>
                      <a:r>
                        <a:rPr lang="en-US" baseline="0" dirty="0" smtClean="0"/>
                        <a:t> students for intervention(s)</a:t>
                      </a:r>
                      <a:endParaRPr lang="en-US" dirty="0"/>
                    </a:p>
                  </a:txBody>
                  <a:tcPr/>
                </a:tc>
                <a:tc>
                  <a:txBody>
                    <a:bodyPr/>
                    <a:lstStyle/>
                    <a:p>
                      <a:endParaRPr lang="en-US" i="1"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4"/>
                  </a:ext>
                </a:extLst>
              </a:tr>
            </a:tbl>
          </a:graphicData>
        </a:graphic>
      </p:graphicFrame>
      <p:sp>
        <p:nvSpPr>
          <p:cNvPr id="6" name="Left Arrow 5"/>
          <p:cNvSpPr/>
          <p:nvPr/>
        </p:nvSpPr>
        <p:spPr>
          <a:xfrm>
            <a:off x="3429000" y="3038602"/>
            <a:ext cx="3435096" cy="1390396"/>
          </a:xfrm>
          <a:prstGeom prst="leftArrow">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4267200" y="3410633"/>
            <a:ext cx="2438400" cy="646331"/>
          </a:xfrm>
          <a:prstGeom prst="rect">
            <a:avLst/>
          </a:prstGeom>
          <a:noFill/>
        </p:spPr>
        <p:txBody>
          <a:bodyPr wrap="square" rtlCol="0">
            <a:spAutoFit/>
          </a:bodyPr>
          <a:lstStyle/>
          <a:p>
            <a:pPr algn="ctr"/>
            <a:r>
              <a:rPr lang="en-US" sz="3600" b="1" dirty="0" smtClean="0"/>
              <a:t>TODAY</a:t>
            </a:r>
            <a:endParaRPr lang="en-US" b="1" dirty="0"/>
          </a:p>
        </p:txBody>
      </p:sp>
      <p:sp>
        <p:nvSpPr>
          <p:cNvPr id="8" name="Right Brace 7"/>
          <p:cNvSpPr/>
          <p:nvPr/>
        </p:nvSpPr>
        <p:spPr>
          <a:xfrm>
            <a:off x="2743200" y="2819400"/>
            <a:ext cx="533400" cy="1828800"/>
          </a:xfrm>
          <a:prstGeom prst="rightBrace">
            <a:avLst/>
          </a:prstGeom>
          <a:ln w="444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Right Brace 8"/>
          <p:cNvSpPr/>
          <p:nvPr/>
        </p:nvSpPr>
        <p:spPr>
          <a:xfrm>
            <a:off x="3124200" y="4191000"/>
            <a:ext cx="533400" cy="2057400"/>
          </a:xfrm>
          <a:prstGeom prst="rightBrace">
            <a:avLst/>
          </a:prstGeom>
          <a:ln w="444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Left Arrow 9"/>
          <p:cNvSpPr/>
          <p:nvPr/>
        </p:nvSpPr>
        <p:spPr>
          <a:xfrm>
            <a:off x="4413504" y="4495800"/>
            <a:ext cx="3435096" cy="1390396"/>
          </a:xfrm>
          <a:prstGeom prst="leftArrow">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chemeClr val="tx1"/>
                </a:solidFill>
              </a:rPr>
              <a:t>Follow-Up Webinars</a:t>
            </a:r>
            <a:endParaRPr lang="en-US" sz="1200" dirty="0">
              <a:solidFill>
                <a:schemeClr val="tx1"/>
              </a:solidFill>
            </a:endParaRPr>
          </a:p>
        </p:txBody>
      </p:sp>
    </p:spTree>
    <p:extLst>
      <p:ext uri="{BB962C8B-B14F-4D97-AF65-F5344CB8AC3E}">
        <p14:creationId xmlns:p14="http://schemas.microsoft.com/office/powerpoint/2010/main" val="83423229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animBg="1"/>
      <p:bldP spid="9" grpId="0" animBg="1"/>
      <p:bldP spid="1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2374127024"/>
              </p:ext>
            </p:extLst>
          </p:nvPr>
        </p:nvGraphicFramePr>
        <p:xfrm>
          <a:off x="266700" y="823117"/>
          <a:ext cx="8610600" cy="5722005"/>
        </p:xfrm>
        <a:graphic>
          <a:graphicData uri="http://schemas.openxmlformats.org/drawingml/2006/table">
            <a:tbl>
              <a:tblPr firstRow="1" bandRow="1">
                <a:tableStyleId>{7E9639D4-E3E2-4D34-9284-5A2195B3D0D7}</a:tableStyleId>
              </a:tblPr>
              <a:tblGrid>
                <a:gridCol w="1828800">
                  <a:extLst>
                    <a:ext uri="{9D8B030D-6E8A-4147-A177-3AD203B41FA5}">
                      <a16:colId xmlns:a16="http://schemas.microsoft.com/office/drawing/2014/main" val="20000"/>
                    </a:ext>
                  </a:extLst>
                </a:gridCol>
                <a:gridCol w="1676400">
                  <a:extLst>
                    <a:ext uri="{9D8B030D-6E8A-4147-A177-3AD203B41FA5}">
                      <a16:colId xmlns:a16="http://schemas.microsoft.com/office/drawing/2014/main" val="20001"/>
                    </a:ext>
                  </a:extLst>
                </a:gridCol>
                <a:gridCol w="2952750">
                  <a:extLst>
                    <a:ext uri="{9D8B030D-6E8A-4147-A177-3AD203B41FA5}">
                      <a16:colId xmlns:a16="http://schemas.microsoft.com/office/drawing/2014/main" val="20002"/>
                    </a:ext>
                  </a:extLst>
                </a:gridCol>
                <a:gridCol w="2152650">
                  <a:extLst>
                    <a:ext uri="{9D8B030D-6E8A-4147-A177-3AD203B41FA5}">
                      <a16:colId xmlns:a16="http://schemas.microsoft.com/office/drawing/2014/main" val="20003"/>
                    </a:ext>
                  </a:extLst>
                </a:gridCol>
              </a:tblGrid>
              <a:tr h="838201">
                <a:tc>
                  <a:txBody>
                    <a:bodyPr/>
                    <a:lstStyle/>
                    <a:p>
                      <a:pPr algn="ctr"/>
                      <a:r>
                        <a:rPr lang="en-US" dirty="0" smtClean="0">
                          <a:solidFill>
                            <a:sysClr val="windowText" lastClr="000000"/>
                          </a:solidFill>
                        </a:rPr>
                        <a:t>Coaches Role: </a:t>
                      </a:r>
                    </a:p>
                    <a:p>
                      <a:pPr algn="ctr"/>
                      <a:r>
                        <a:rPr lang="en-US" dirty="0" smtClean="0">
                          <a:solidFill>
                            <a:sysClr val="windowText" lastClr="000000"/>
                          </a:solidFill>
                        </a:rPr>
                        <a:t>What is My Work?</a:t>
                      </a: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aseline="0" dirty="0" smtClean="0">
                          <a:solidFill>
                            <a:sysClr val="windowText" lastClr="000000"/>
                          </a:solidFill>
                        </a:rPr>
                        <a:t>Reports</a:t>
                      </a:r>
                      <a:endParaRPr lang="en-US" dirty="0" smtClean="0">
                        <a:solidFill>
                          <a:sysClr val="windowText" lastClr="000000"/>
                        </a:solidFill>
                      </a:endParaRP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solidFill>
                            <a:sysClr val="windowText" lastClr="000000"/>
                          </a:solidFill>
                        </a:rPr>
                        <a:t>Purpose</a:t>
                      </a:r>
                      <a:r>
                        <a:rPr lang="en-US" baseline="0" dirty="0" smtClean="0">
                          <a:solidFill>
                            <a:sysClr val="windowText" lastClr="000000"/>
                          </a:solidFill>
                        </a:rPr>
                        <a:t> of Report?</a:t>
                      </a:r>
                    </a:p>
                    <a:p>
                      <a:pPr marL="0" marR="0" indent="0" algn="ctr" defTabSz="914400" rtl="0" eaLnBrk="1" fontAlgn="auto" latinLnBrk="0" hangingPunct="1">
                        <a:lnSpc>
                          <a:spcPct val="100000"/>
                        </a:lnSpc>
                        <a:spcBef>
                          <a:spcPts val="0"/>
                        </a:spcBef>
                        <a:spcAft>
                          <a:spcPts val="0"/>
                        </a:spcAft>
                        <a:buClrTx/>
                        <a:buSzTx/>
                        <a:buFontTx/>
                        <a:buNone/>
                        <a:tabLst/>
                        <a:defRPr/>
                      </a:pPr>
                      <a:r>
                        <a:rPr lang="en-US" baseline="0" dirty="0" smtClean="0">
                          <a:solidFill>
                            <a:sysClr val="windowText" lastClr="000000"/>
                          </a:solidFill>
                        </a:rPr>
                        <a:t>What Does It Tell Me? </a:t>
                      </a:r>
                      <a:endParaRPr lang="en-US" dirty="0" smtClean="0">
                        <a:solidFill>
                          <a:sysClr val="windowText" lastClr="000000"/>
                        </a:solidFill>
                      </a:endParaRP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c>
                  <a:txBody>
                    <a:bodyPr/>
                    <a:lstStyle/>
                    <a:p>
                      <a:pPr algn="ctr"/>
                      <a:r>
                        <a:rPr lang="en-US" sz="1800" b="1" kern="1200" dirty="0" smtClean="0">
                          <a:solidFill>
                            <a:schemeClr val="bg1"/>
                          </a:solidFill>
                          <a:effectLst/>
                          <a:latin typeface="+mn-lt"/>
                          <a:ea typeface="+mn-ea"/>
                          <a:cs typeface="+mn-cs"/>
                        </a:rPr>
                        <a:t>How Might I Use It? </a:t>
                      </a:r>
                    </a:p>
                    <a:p>
                      <a:pPr algn="ctr"/>
                      <a:r>
                        <a:rPr lang="en-US" sz="1800" b="1" kern="1200" dirty="0" smtClean="0">
                          <a:solidFill>
                            <a:schemeClr val="bg1"/>
                          </a:solidFill>
                          <a:effectLst/>
                          <a:latin typeface="+mn-lt"/>
                          <a:ea typeface="+mn-ea"/>
                          <a:cs typeface="+mn-cs"/>
                        </a:rPr>
                        <a:t>(What Questions Can I Answer?)</a:t>
                      </a:r>
                      <a:endParaRPr lang="en-US" dirty="0" smtClean="0">
                        <a:solidFill>
                          <a:sysClr val="windowText" lastClr="000000"/>
                        </a:solidFill>
                      </a:endParaRP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extLst>
                  <a:ext uri="{0D108BD9-81ED-4DB2-BD59-A6C34878D82A}">
                    <a16:rowId xmlns:a16="http://schemas.microsoft.com/office/drawing/2014/main" val="10000"/>
                  </a:ext>
                </a:extLst>
              </a:tr>
              <a:tr h="961521">
                <a:tc rowSpan="2">
                  <a:txBody>
                    <a:bodyPr/>
                    <a:lstStyle/>
                    <a:p>
                      <a:r>
                        <a:rPr lang="en-US" b="0" dirty="0" smtClean="0"/>
                        <a:t>Support</a:t>
                      </a:r>
                      <a:r>
                        <a:rPr lang="en-US" b="0" baseline="0" dirty="0" smtClean="0"/>
                        <a:t> Core Programs (Tier 1)</a:t>
                      </a:r>
                    </a:p>
                    <a:p>
                      <a:pPr marL="0" marR="0" indent="0" algn="l" defTabSz="914400" rtl="0" eaLnBrk="1" fontAlgn="auto" latinLnBrk="0" hangingPunct="1">
                        <a:lnSpc>
                          <a:spcPct val="100000"/>
                        </a:lnSpc>
                        <a:spcBef>
                          <a:spcPts val="0"/>
                        </a:spcBef>
                        <a:spcAft>
                          <a:spcPts val="0"/>
                        </a:spcAft>
                        <a:buClrTx/>
                        <a:buSzTx/>
                        <a:buFontTx/>
                        <a:buNone/>
                        <a:tabLst/>
                        <a:defRPr/>
                      </a:pPr>
                      <a:r>
                        <a:rPr lang="en-US" b="0" dirty="0" smtClean="0"/>
                        <a:t>System-level supports </a:t>
                      </a: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228600" indent="-228600">
                        <a:buFont typeface="+mj-lt"/>
                        <a:buAutoNum type="arabicPeriod"/>
                      </a:pPr>
                      <a:r>
                        <a:rPr lang="en-US" dirty="0" smtClean="0"/>
                        <a:t>Value-Added</a:t>
                      </a:r>
                      <a:r>
                        <a:rPr lang="en-US" baseline="0" dirty="0" smtClean="0"/>
                        <a:t> Report</a:t>
                      </a:r>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961521">
                <a:tc vMerge="1">
                  <a:txBody>
                    <a:bodyPr/>
                    <a:lstStyle/>
                    <a:p>
                      <a:endParaRPr lang="en-US" dirty="0"/>
                    </a:p>
                  </a:txBody>
                  <a:tcPr/>
                </a:tc>
                <a:tc>
                  <a:txBody>
                    <a:bodyPr/>
                    <a:lstStyle/>
                    <a:p>
                      <a:pPr marL="228600" indent="-228600">
                        <a:buFont typeface="+mj-lt"/>
                        <a:buAutoNum type="arabicPeriod" startAt="2"/>
                      </a:pPr>
                      <a:r>
                        <a:rPr lang="en-US" dirty="0" smtClean="0"/>
                        <a:t>Quintile Diagnostic</a:t>
                      </a:r>
                      <a:r>
                        <a:rPr lang="en-US" baseline="0" dirty="0" smtClean="0"/>
                        <a:t> Report</a:t>
                      </a:r>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961521">
                <a:tc rowSpan="3">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0" dirty="0" smtClean="0"/>
                        <a:t>Support to Individual Teachers</a:t>
                      </a: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marL="228600" indent="-228600">
                        <a:buFont typeface="+mj-lt"/>
                        <a:buAutoNum type="arabicPeriod"/>
                      </a:pPr>
                      <a:r>
                        <a:rPr lang="en-US" dirty="0" smtClean="0"/>
                        <a:t>Teacher Value-Added Report</a:t>
                      </a:r>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961521">
                <a:tc vMerge="1">
                  <a:txBody>
                    <a:bodyPr/>
                    <a:lstStyle/>
                    <a:p>
                      <a:endParaRPr lang="en-US"/>
                    </a:p>
                  </a:txBody>
                  <a:tcPr/>
                </a:tc>
                <a:tc>
                  <a:txBody>
                    <a:bodyPr/>
                    <a:lstStyle/>
                    <a:p>
                      <a:pPr marL="228600" indent="-228600">
                        <a:buFont typeface="+mj-lt"/>
                        <a:buAutoNum type="arabicPeriod" startAt="2"/>
                      </a:pPr>
                      <a:r>
                        <a:rPr lang="en-US" dirty="0" smtClean="0"/>
                        <a:t>Diagnostic</a:t>
                      </a:r>
                      <a:r>
                        <a:rPr lang="en-US" baseline="0" dirty="0" smtClean="0"/>
                        <a:t> (Teacher) Report</a:t>
                      </a:r>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961521">
                <a:tc vMerge="1">
                  <a:txBody>
                    <a:bodyPr/>
                    <a:lstStyle/>
                    <a:p>
                      <a:endParaRPr lang="en-US"/>
                    </a:p>
                  </a:txBody>
                  <a:tcPr/>
                </a:tc>
                <a:tc>
                  <a:txBody>
                    <a:bodyPr/>
                    <a:lstStyle/>
                    <a:p>
                      <a:pPr marL="228600" indent="-228600">
                        <a:buFont typeface="+mj-lt"/>
                        <a:buAutoNum type="arabicPeriod" startAt="3"/>
                      </a:pPr>
                      <a:r>
                        <a:rPr lang="en-US" dirty="0" smtClean="0"/>
                        <a:t>Custom Student</a:t>
                      </a:r>
                      <a:r>
                        <a:rPr lang="en-US" baseline="0" dirty="0" smtClean="0"/>
                        <a:t> Report</a:t>
                      </a:r>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sp>
        <p:nvSpPr>
          <p:cNvPr id="5" name="Title 1"/>
          <p:cNvSpPr txBox="1">
            <a:spLocks/>
          </p:cNvSpPr>
          <p:nvPr/>
        </p:nvSpPr>
        <p:spPr>
          <a:xfrm>
            <a:off x="533400" y="228600"/>
            <a:ext cx="8229600" cy="114300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1800" b="1" dirty="0" smtClean="0"/>
              <a:t>Integrating “Coach” Roles &amp; Responsibilities with PVAAS Reports</a:t>
            </a:r>
            <a:endParaRPr lang="en-US" sz="1800" b="1" dirty="0"/>
          </a:p>
        </p:txBody>
      </p:sp>
      <p:sp>
        <p:nvSpPr>
          <p:cNvPr id="6" name="Explosion 2 5"/>
          <p:cNvSpPr/>
          <p:nvPr/>
        </p:nvSpPr>
        <p:spPr>
          <a:xfrm rot="21139251">
            <a:off x="43164" y="95982"/>
            <a:ext cx="1486625" cy="745817"/>
          </a:xfrm>
          <a:prstGeom prst="irregularSeal2">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pg. 2</a:t>
            </a:r>
            <a:endParaRPr lang="en-US" sz="2000" dirty="0"/>
          </a:p>
        </p:txBody>
      </p:sp>
      <p:sp>
        <p:nvSpPr>
          <p:cNvPr id="7" name="TextBox 6"/>
          <p:cNvSpPr txBox="1"/>
          <p:nvPr/>
        </p:nvSpPr>
        <p:spPr>
          <a:xfrm>
            <a:off x="4800600" y="2438400"/>
            <a:ext cx="3200400" cy="2677656"/>
          </a:xfrm>
          <a:prstGeom prst="rect">
            <a:avLst/>
          </a:prstGeom>
          <a:solidFill>
            <a:srgbClr val="FFFF00"/>
          </a:solidFill>
        </p:spPr>
        <p:txBody>
          <a:bodyPr wrap="square" rtlCol="0">
            <a:spAutoFit/>
          </a:bodyPr>
          <a:lstStyle/>
          <a:p>
            <a:pPr algn="ctr"/>
            <a:r>
              <a:rPr lang="en-US" sz="2800" b="1" dirty="0" smtClean="0"/>
              <a:t>“Takeaway” completed form at the end after completion of brief online survey/feedback</a:t>
            </a:r>
            <a:endParaRPr lang="en-US" sz="2800" dirty="0"/>
          </a:p>
        </p:txBody>
      </p:sp>
    </p:spTree>
    <p:extLst>
      <p:ext uri="{BB962C8B-B14F-4D97-AF65-F5344CB8AC3E}">
        <p14:creationId xmlns:p14="http://schemas.microsoft.com/office/powerpoint/2010/main" val="427727172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PVAAS Reporting</a:t>
            </a:r>
            <a:endParaRPr lang="en-US" dirty="0"/>
          </a:p>
        </p:txBody>
      </p:sp>
      <p:sp>
        <p:nvSpPr>
          <p:cNvPr id="3" name="Text Placeholder 2"/>
          <p:cNvSpPr>
            <a:spLocks noGrp="1"/>
          </p:cNvSpPr>
          <p:nvPr>
            <p:ph type="body" idx="1"/>
          </p:nvPr>
        </p:nvSpPr>
        <p:spPr/>
        <p:txBody>
          <a:bodyPr>
            <a:normAutofit/>
          </a:bodyPr>
          <a:lstStyle/>
          <a:p>
            <a:r>
              <a:rPr lang="en-US" sz="3600" dirty="0" smtClean="0"/>
              <a:t>An Overview of Important Background Knowledge of PVAAS</a:t>
            </a:r>
            <a:endParaRPr lang="en-US" sz="3600" dirty="0"/>
          </a:p>
        </p:txBody>
      </p:sp>
    </p:spTree>
    <p:extLst>
      <p:ext uri="{BB962C8B-B14F-4D97-AF65-F5344CB8AC3E}">
        <p14:creationId xmlns:p14="http://schemas.microsoft.com/office/powerpoint/2010/main" val="187703712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290195"/>
            <a:ext cx="8150225" cy="1143000"/>
          </a:xfrm>
        </p:spPr>
        <p:txBody>
          <a:bodyPr>
            <a:normAutofit fontScale="90000"/>
          </a:bodyPr>
          <a:lstStyle/>
          <a:p>
            <a:r>
              <a:rPr lang="en-US" b="1" dirty="0" smtClean="0"/>
              <a:t>PVAAS Reporting:</a:t>
            </a:r>
            <a:br>
              <a:rPr lang="en-US" b="1" dirty="0" smtClean="0"/>
            </a:br>
            <a:r>
              <a:rPr lang="en-US" b="1" dirty="0" smtClean="0"/>
              <a:t>Rearview Mirrors and Windshields</a:t>
            </a:r>
            <a:endParaRPr lang="en-US" b="1" dirty="0"/>
          </a:p>
        </p:txBody>
      </p:sp>
      <p:sp>
        <p:nvSpPr>
          <p:cNvPr id="3" name="Content Placeholder 2"/>
          <p:cNvSpPr>
            <a:spLocks noGrp="1"/>
          </p:cNvSpPr>
          <p:nvPr>
            <p:ph sz="half" idx="1"/>
          </p:nvPr>
        </p:nvSpPr>
        <p:spPr>
          <a:xfrm>
            <a:off x="685800" y="3237752"/>
            <a:ext cx="3581400" cy="3391648"/>
          </a:xfrm>
        </p:spPr>
        <p:txBody>
          <a:bodyPr>
            <a:normAutofit fontScale="92500" lnSpcReduction="20000"/>
          </a:bodyPr>
          <a:lstStyle/>
          <a:p>
            <a:pPr marL="82296" indent="0">
              <a:buNone/>
            </a:pPr>
            <a:r>
              <a:rPr lang="en-US" sz="2000" b="1" dirty="0" smtClean="0">
                <a:solidFill>
                  <a:schemeClr val="accent6">
                    <a:lumMod val="75000"/>
                  </a:schemeClr>
                </a:solidFill>
              </a:rPr>
              <a:t>What is Growth Reporting?</a:t>
            </a:r>
          </a:p>
          <a:p>
            <a:r>
              <a:rPr lang="en-US" sz="2200" dirty="0" smtClean="0"/>
              <a:t>Looking back, through the rearview mirror</a:t>
            </a:r>
          </a:p>
          <a:p>
            <a:r>
              <a:rPr lang="en-US" sz="2200" dirty="0" smtClean="0"/>
              <a:t>Value-added (growth) measures compare </a:t>
            </a:r>
            <a:r>
              <a:rPr lang="en-US" sz="2200" dirty="0"/>
              <a:t>the entering achievement of a group of students to their current </a:t>
            </a:r>
            <a:r>
              <a:rPr lang="en-US" sz="2200" dirty="0" smtClean="0"/>
              <a:t>achievement</a:t>
            </a:r>
          </a:p>
          <a:p>
            <a:r>
              <a:rPr lang="en-US" sz="2200" dirty="0"/>
              <a:t>D</a:t>
            </a:r>
            <a:r>
              <a:rPr lang="en-US" sz="2200" dirty="0" smtClean="0"/>
              <a:t>etermine if the group of students has exceeded, met, or fallen short of the expected amount of growth</a:t>
            </a:r>
            <a:endParaRPr lang="en-US" sz="2200" dirty="0"/>
          </a:p>
        </p:txBody>
      </p:sp>
      <p:sp>
        <p:nvSpPr>
          <p:cNvPr id="4" name="Content Placeholder 3"/>
          <p:cNvSpPr>
            <a:spLocks noGrp="1"/>
          </p:cNvSpPr>
          <p:nvPr>
            <p:ph sz="half" idx="2"/>
          </p:nvPr>
        </p:nvSpPr>
        <p:spPr>
          <a:xfrm>
            <a:off x="5117502" y="3244958"/>
            <a:ext cx="3721698" cy="3505200"/>
          </a:xfrm>
        </p:spPr>
        <p:txBody>
          <a:bodyPr>
            <a:normAutofit fontScale="92500" lnSpcReduction="20000"/>
          </a:bodyPr>
          <a:lstStyle/>
          <a:p>
            <a:pPr marL="82296" indent="0">
              <a:buNone/>
            </a:pPr>
            <a:r>
              <a:rPr lang="en-US" sz="2200" b="1" dirty="0" smtClean="0">
                <a:solidFill>
                  <a:schemeClr val="accent6">
                    <a:lumMod val="75000"/>
                  </a:schemeClr>
                </a:solidFill>
              </a:rPr>
              <a:t>What is Student Projection Reporting?</a:t>
            </a:r>
          </a:p>
          <a:p>
            <a:r>
              <a:rPr lang="en-US" sz="2200" dirty="0" smtClean="0"/>
              <a:t>Looking ahead  through the windshield</a:t>
            </a:r>
          </a:p>
          <a:p>
            <a:r>
              <a:rPr lang="en-US" sz="2200" dirty="0" smtClean="0"/>
              <a:t>Projections that provide a student’s probability of successfully reaching various academic benchmarks</a:t>
            </a:r>
          </a:p>
          <a:p>
            <a:pPr lvl="1"/>
            <a:r>
              <a:rPr lang="en-US" sz="1800" dirty="0" smtClean="0"/>
              <a:t>On state assessments </a:t>
            </a:r>
          </a:p>
          <a:p>
            <a:pPr lvl="2"/>
            <a:r>
              <a:rPr lang="en-US" sz="1400" dirty="0" smtClean="0"/>
              <a:t>PSSA and Keystones </a:t>
            </a:r>
          </a:p>
          <a:p>
            <a:pPr lvl="1"/>
            <a:r>
              <a:rPr lang="en-US" sz="1800" dirty="0" smtClean="0"/>
              <a:t>On college readiness exams</a:t>
            </a:r>
          </a:p>
          <a:p>
            <a:pPr lvl="2"/>
            <a:r>
              <a:rPr lang="en-US" sz="1400" dirty="0" smtClean="0"/>
              <a:t>PSAT, SAT, ACT, and AP</a:t>
            </a:r>
          </a:p>
        </p:txBody>
      </p:sp>
      <p:pic>
        <p:nvPicPr>
          <p:cNvPr id="1026" name="Picture 2" descr="http://www.delsjourney.com/images/close-ups/us/misc/truck/338B_-_E_Colorado_Thru_Windshield.jpg"/>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5410200" y="1632473"/>
            <a:ext cx="2819400" cy="1605280"/>
          </a:xfrm>
          <a:prstGeom prst="rect">
            <a:avLst/>
          </a:prstGeom>
          <a:noFill/>
          <a:extLst>
            <a:ext uri="{909E8E84-426E-40DD-AFC4-6F175D3DCCD1}">
              <a14:hiddenFill xmlns:a14="http://schemas.microsoft.com/office/drawing/2010/main">
                <a:solidFill>
                  <a:srgbClr val="FFFFFF"/>
                </a:solidFill>
              </a14:hiddenFill>
            </a:ext>
          </a:extLst>
        </p:spPr>
      </p:pic>
      <p:sp>
        <p:nvSpPr>
          <p:cNvPr id="5" name="AutoShape 6" descr="data:image/jpeg;base64,/9j/4AAQSkZJRgABAQAAAQABAAD/2wCEAAkGBxQTEhUUExQVFBUUGBQXFxgVGBoYGBcYFxcXFxQXFxcYHSggGBolHBQVITEhJSkrLi4uFx8zODMsNygtLisBCgoKDg0OFxAQGywkHSQsLCwsLCwsLCwsLCwsLCwsLCwsLCwsLCwsLCwsLCwsLCwsLCwsLCwsLCwsLCwsLCwsLP/AABEIAMIBAwMBIgACEQEDEQH/xAAcAAABBAMBAAAAAAAAAAAAAAAGAwQFBwABAgj/xABGEAABAgMEBgcFBgQGAAcAAAABAAIDBBEFEiExBkFRYXGRBxMiMoGhsUJScsHRFGKSsuHwIzOC8RUWJENTojREY3PC0uL/xAAZAQADAQEBAAAAAAAAAAAAAAAAAQIDBAX/xAAlEQEBAAICAgMAAQUBAAAAAAAAAQIRAyESMRNBUWEUIiNxgQT/2gAMAwEAAhEDEQA/AACbtExol5xIYMA1poANmxS0haLWi6xwaDqd9QUFE4roxCufPi8qysEFrT+JF68NgyUVAjC9UgDxoE2IOuoSjIRdg0Eu3Y+SeOExKY6SsOEesEc0utHsOANabskgy0Owal1bwoK1oKbNeKRkXPaSKU2ghKsknXw64aEj94Kvk1uZdnIcy0aOXCI5jnAbQaAKTlp44vil7B7IAIr4qZlHmgD20h0xAcXH9FCW9CFatLnM1NxND9Fy7mXWtD7Mp6decYZvcXXjTgop8044OFTwUxIWLHeA5pLQ7WTlyUxAs2HDwjObXbTAqplMf5V6BTXbUnhVT9v2ZCaL0NwIOyqH3MGxbYWZTcOH0rcri8tzyJXM7PurdEVz28UxrTUFqA0F3awCqY67KzZSNMPfhVxAyrjRNVMPgtZWjwajUa+QUc2gOuiMcpfRw3ol4MctyHqse4bFw5+xO9+wUiTDnZpBzN6y+Vtj6J616DVNSww1jnLlM3cOA45AlaMF2wp1KTjmtIAFDmunx2nOoPNLvZGrLx1lJPS7YxGAOCSfiUfYcNOKfCYrdqMAQnMjZBe2t12OVExnJZ0M0KexodWRKSzmgkNNdbvooDSxzGuuQ2gCtTTcl7BnnMhns4AZnNQNoRi+Ia1NFMx72vc0buOAWMNFzTYn1mSZivDNqdrOuBEbtWkUHRBwwqeS0l1+jQZhODcacxgu3urkAnctZkSK5sOE1z3uNA0Z8tStLRbQSDLgPj3Y0fZnDhncPbO84KpvI5PtX9iaHzc0AWsuw/fiG63w1u8AjmxejaFDo6LEMR2xvZb9SjgOUjZ0gYhrk3WVfhPtQfktF4IP8OAyvw1PMqfltFB7V1u4AVU690KXZUkNHmUDaQ9JsOGS2HiRsxP0CXjPqDYrZozLjvAu4n6LDo/JjOGzmfqqctDpDmoh7IA+Jx9AouJpbOH2mjwKPGFurzfo/InAw4f4j9U0j6EWc/OEz8R+qpP/ADVN++3klW6YTbRUllNpqEeGP4N1bs70cSMUUN8D7r1Dx+hmTPcixW8nKt2dJMy32AeBITyD0rRhnDf4OKXxyHsRzfQb/wAc3Tc5n0KhproRnB3IsB/i5vq1Ky/TAR3mxRyKk5bpjh63vHxMr6J+I2DZvoptOHlAvj7kRh8qgqFmtD52Ee3KxxvuOI5ioVxyvSxAd/uw/wCoFqmZTpDgvydDPB4+aXiNx5ujwHNwc0tP3hQ+aQewL1OdIZaKO3DDhva14UfM2LY8fvy0EE6wy4ebKJeNHTzEWrdCvQ010VWVF/lvfCJ9yJUcn1UFPdBmuBNg7ojP/k0/JHY0pQtWrqsa0eiG0YdbsOHFH/pvFeTqFClpaPTMv/Ol4sOmtzHAfipRLyHjUbBl3AVHkuZlu0YpzAedRW4sSgpQ+OXgl9pR11aoU7mKVwGrDFcQWUxIqOSo0pY8y7Bt40yoclzbbADgKnbXBRUV+OFUnecdpQmTtKSsdwYaGo2JgXmpOICSDiMMk4kYDXuDXPDBtKN0SaagRRraTwSrZi6asBHHMKci6LkMvworCM8XU5LiyLJa8uvlpPxfuqxtntVw7MBbcf8A5Xc1tSr9HIdf5zRuoViPOl8SzdGbEZJw7o7UZw/ixDifgadTRr2qaa5MmOS7DiuyTRpWzJUxHADLWiG05+HKQbzqAAYfUrVkS4hQrzsCRU8FRfSppa6ZjmBDPYaaOp+VT7Fpa3NORORIgfFdDhtHZutLjENchiLo4oUDHOOGA35p5ZGjzuzh2nd1uvjRWFYuicOHR0QCI/f3RwGvitsMNss8/FXMCy4j+4yI/wCEGnNO2aOzB/2Injh6lW62HTLALdxa/ExvKqI6MTH/AAP5j6rh2jcxrgROVVcNxYWJ/DB81UrGsKKM4EUf0H6JnFs0jNrhxaQr2MNa6pK8J/MoR0mNq5+wcCr2jWdDd3obHcWgpjF0ZlXZwWeAp6Kbw0/mUo+z/uhN3yG4hXNG0KlTk1zeDj80xj6BQ/ZivHENPyCi8NXOWKph3291728CU7g29NM7sd53Ox9UcTGgET2YrHfE0jzBKi5rQyZb/th3wOHoaKLx1UziNl9N5tud1/hj5URFJ9IMVlLzXN4O+WKFo9ixYRq6FEbTawkcxgmpeRs5/IqLFyrUkOk463O/qFfREMl0isfg646u+nkVRJcNYp+9yVYPdfXcUjXnNNsqb/nS0ME+0Ghp/EyhUFaXRRJRwTKzToR1NfSI35OHMqrmT0WHrc0bWnBS9n6TRhSjg7jgeYU6h7pLSLounpWrjDEeGPbg1dhtLKXhyKGZmzcGhuJOe4q3LC6QHtIDiRudiOam7TseWnx1jGshTGdcLsQ7Hb96NCvPUSTc2tQRRItqrCt9kVrXw3QrhaaOFMig59kPOI1+CX+y6RTnLbSlJmWcw0OaSCBpKwpmjbpNRxTcxfdqE3YnLGsob5NdVFOXadEvtT9p5rEpRuoO8lpB6i9mOUvo/L9ZFaNWZUCx6NNCpfBz/ALoy9CG/SfbwlZN5B7RFBxyaOaozRORDnOjxMaVdjrJ1os6cbU6yYhwAcAbx8MB80ho9IVZAh/8r7zvhbmjGFb9izRizrreteO3Ey+63UPFTwC6bDwW6Lsx6jjyu65osup/LWcXYnsjeln2a0ZvU3lxl0qcWVRd1ZRP5mSDRVprtTOirHKX0nLGz24osuruiyiraSd1auJWi1RGwSurRCWosojY0QLFq4nF1aLUbBsYSZTdkQYmD4THcWgqUurm6lZKctgPnNBZV/da6GfuONORwQ/aHR68VMKKHbnih/EFZxakyxZ3jxrScmUUPaErGhksiBzaYHWOYTBrcdh1EZq4NKLMBpEpn2Xb9hVfW3ZFwX2ig1jZvC5cp43TqxvlNubLi3xQ4ObnvG0IrsG0HQnAE9muG79EAwI1xzXjVnvGsfvcjWRAJGsH9hRZpQh6Q5EzEr9phm7Eg062ntwx7R3t9KoB+zB0AkxoZo04B2O3JWvo64OBhvxaQWkHW0ihHmqO0oskysxFgk9xxA3tzaeRCVHSEeMSsaVolcoIqDXcluqpjnwTZoSzWk5qaks2dcMMPwhaXBgrEdjpdUMqzNHWdXKg7iVWsqyrh4KzJs9XJ8GLWqeddMZkx7Si67pDR5fMlEdpzrpZ7CygdChsGO1wqfVB9j1jT17343q4lEOnEQOjPphRzsdtzCleSvFnl6GFh6dQYtGxR1TyQBrad9dXii5q8+BxyOBHNENk6Tx4QDWRD8LsRTHKuWZW2PJv2xvH+LmD3bSsNd6CrI0+ZdAjtLXjNzMQd9NSfnT2VOZifhy81adCWpTYz0LrOr6xt+lbtRWnBA1v9ILXMfDgNcKgt6w4EbS0cK4oBdNCus1xqT2q8VOXJJ0cwtX+At0VUWTp1Gh0a/ttBbnmAK1FdeevYjeytNJWMAC/q3HC6/Ch+LJVMtlcLBBdWXV0xwORBG7FdXUbLROi1dSt1ZdRsaJXVq6lbqyiNjRG6supW6tXUbGiJYuHNTgtXJCNjSPnpcPY4bR56kFzkm1zXNORBCP3UNQhW0YF17h+8cVz83fbo4eulTTEuWFzTm00RNozHqxv3Dd8BiPIjkmulMrdik++2viMPokdGYnae3aAeWB9WrL6a/a0rK7L2nUUEdNMkWx4cRowiMocNbDT0LUZWcKta7cCo/piZ/o4UUZteBXYHgj1AU/RqVloUM995aeFVqPBAPZcCEg51VtiCZWhWOinWnLHsPew81kVjHZGlBzS0WzS8trghYmF+2WysRo3hHOm8bq5GIdjD5NKD9HWVjM4hT3S1Hu2fG+B3mKKzvpRfR8y9NQq++DyU3pGwOaXjF3WRXU8cvEEqL6OQPtDTsvHkE6jTd680+y6vgRX681eLPJAxW9rjiN4pgtB1NaUjwqEgajUfC76FJPxIJwKkHYjmmeC6EbxoFqHDF2p5ZJAkA1GX7wRjyFcSv2fsl2FMaCue2ijXxTlX+ydxoxDKA6zh+ija+Kne7tciRh0La1xC216RkIgxDhhnhmlnbsjtzWuOX0mwQaMaSxZV/ZN5hpeacagbNhpVXZLxmvaHNIIIBw3rzrCcagor0U0udKvcHNLmOoCK5EYXgr2i4rjosooFmmMqcGvJqK908sVw/S6F7LSeJATm06ghurVEKxtK3ey1oG/FIP0mimlC0eH1T8aW4MKLRCE/wDM8T7p24fqpeW0hguzdcOw/IpXcOaSZC5IUbE0hgg0qTniBh5pKPpFDBwBcNooPIqd09RKFqhbag9oHaPT9hOjb0D3/ChqmMzaLYrgG6gTxyUZ7sXh7BGmcDsw3bCRzH6IbsR1Iw3hzfKvq0I10ygfwHHYWnzp80ESZpFYfvDzNPms56a1adiYwhuqPNddI8v1lkRPuBrvwPFfJI6OHsHj8lMaRwr9lzLSK/w43kwn5JHHm9sOq3cLciuaHVkumOFcUirkHaiHRizIUYm828RvAUCRj2cfBOLOjPhvvMNCPNOa2mjKLo3Aqf4J/GsUc3Sh1MWivisV/wBpbq2tFBWO3infTZFpIRN4A5uCb6IN/jtXHTq//ROG0w/zhJdVRoE6kQnY1/oU3jxqRzscKeIAI9PNKaFuo53wP+aj7SfSK4+6QR4UVxF9n83dFx+rungU0jwRQ0OWr0KeFt+GRuw9WqX0c0dE3DvOcWUoCKZinZINdmHgoyEm0M2UHUB4iw6n/br28XUy8+CaymAoeRRw/QqIKAPhdW01AudtwFSSTt1UrRM5+yYYAMNrztJc2vKizt66aXH8BMxkU0aEQx7LhkkOiPh/FDqOYckv8Aae7MMPFrq8m1VYlpFwHUIG/aptswH94avLjtXH+W3g1EaDTeXt/MxPBYkUtusfBiZd2ND+ZCz5MbdaJFx4V0mnELuDDLhgK7US2Vo9EpdiwnGlMWFrhtGRKVn7GilxDIMZrc6ljiKDwxWs5MpE+IbgTLgaAE7k5phg01OJIqimSgQmM7cMMIwJewtqR8QxGKdQ3Qrt4XLu3ADeq8hoN2XMOALXNPZOvDM5KRa5zzgD4AqXgxWuxYWuH3aH0XV/eq+Sl4REskomwpdks/Go80/L1q8j5KPCI0ycSuqnFL/ZH3cxjvTouxWVReS0eEMnSbq1vAcE+siCWxMXA1BFElVL2dXrG8fkpudpzGR3pRCrLRNzf1VbQh2mn7zfUK1bbh1gRfgd6FVTDOLfBLH0qrR0X7rhvHoi2Xhh0u9rgCCaEHIgihruQlon7f8AT80XMH+njcD+UqTQUbo/kYn/AJeF/QaflKi5rollHZNis4OJ9UDwrcc3JzhwcQpGW0wjtyjPHE1WnjEbScbogh+xHeNzmgjyooyd6Jo+bI8PkW/VSst0gzAze13xNUlA6Q3e3ChngaI8INgR/RdP1wMI775/+qxWONPoWuCfxBYl4Q9neiH84Jp08H/R/wBUP8yeaJ/zgmfTwP8ARn4of5gkqqm0POJ+F3zTS0D/ABnAmgOHkl9FHUJ4H5rc1Z7nxT7LRSrjkMNQ1u3KvpF9n2i1HGhFaD8uH0RtZsdsOK5p1CG3dWjnHzQjobZ7+ucaENYSRXC9XKm3FoU3BDg6JfFHGK4EaxQCmW4pZTo5exh9ooQdhCH7Yg9VFcBlU/oeVFuRmvYPh9FIW9CvMhRPfZQ8WYelOSy00D8VjXjEAjeouasSE7Lsnd+qeklpXeeSRhqLY0aHjCiGmwEj5riJOxWd4VNHd9jXahdFSMcaolKTe0HNPY0gnzeD3GHCNxsMm7eae2Bhg6mBJ1J7DnLsS4OvYbod2IlcCK5UHqlItlsOQpww/uufsT2PMQG8S27jgQNWWtHlYXjDyTt+IWlzJ2M1owPWB1Ad5BcpCDbM4RVsxAig5V6vH8YCEmy5hy8SG5pJcajCuwZjgn0pNUkHQznddxxKqZ/qbj+Cj/GJ1o/8NCe37sEOHOGUidIrrg6JIy94a7rmHzUZoVLNfLdoYh7sQSHatYxSdn2tMfbXQBGiXLzwATeoAMO9VWlMu0wgkgOlBj7sQriX0lkA68ZaK05fzCRyLqLdoS0Qm8epeADW/BbXbmyiHZCchRnFn2VlaHuPezlWoU2dql6GMLSSz3aorf3xXbrSs94oJmIw7aDDmxC0ezIAHahzEPaW3IgHKhomrLOl3A3JoDdEhub5iqWjG8pCk6U+23q++W19ApCXkoNQ5kw15BFACMcdxVbN0dee5EgxPhiCvJ1FKaLWNMQpqDfhuDb4JObRgdYR/wBLodWlCrDeNrXDyVSCHRzRtu+auS2W3YMQ7Gu9FUwg9uFvDPVViKsTRAd/+n5otPZloxOqvk2qHNDYPZed4HkiiZgVlojSboeS2uyooT4VSCjS2uw8iknyzdbPUI2j9GhP8qYhu4inoSo6Y6P51ndAd8L/AK0WusWe8go6Ub94cCuDKbHnxCmpmwJ2H3oMT8N70qoyK+I3vw6cQWp+E+qPL9hr9mf7481tK/ah7nmsR4X9Lyn4tzRo0jN4pLpubWScdhZ+YJOwX0it4p50xQ70hF3NB5OBWMa1R+jLu2FOxobnPA1ZN2VzNRqaBiduSHdHX0eOKNJCB7WvFo3CtXc8OS0naKmLIhhtXY0aCcdjRhXialQ8o0gMJ9pwceLieeFFLzLrss7bEIYOBwPlVNC0Ahu8DlQD0r4p8nUkTx921qmvf80QwndbKPGuC4O8HZ/NQTDUFEGiTgTEhnJ7T5Gno5YVtAvNN1pm11DhkpOdhFrnNObSRyNFHR/okZdjwdXmtPpsTZlQUqH1SNsrQNFpy0HIMo+JXOnJMJmSY6uFK4GmFR4J647FwHbkAwgw4kFtILgOIw/umEpEiQ5gxntxNcssRQmqnTkknBGxo/8A8Ra6GSSKlpyIxwQvoi8iYNMw13yTyYkmOzaK7RgfJNIdnGE6/CdjsOzXil3q9ndddCeJMPYTgKHah3SaYJEMjVXHbvTwWo6hESGctQvDwUBak82IAAHYVzwzU4Xk32WUx9wR6OQID4I61oLrx7RwPNF2iVktEzDdDc+jS4lt4lpo05goV0ZhNMEEHHXTVRHugUGkV7sRdbntLsPSqePJbncam8dk2f6WdmWjHLskc8FWsKBSKwe6B+Un6KxtPIo6lrB7bxyb2j6eaCbMgmJFe7Zh++QW09JqwdDpciFe1En6JXT6a6mznurQuqB/U4N+anrChNZLw2kYhorxOJ9UC9N02xstCguJF8g4Zm7j60U29HFZwbdjN7rj4EhSMtp1Mw/bfzr6qCsayw+jmPJxoQRiFNWrIwYcOryL2rKtVh/Uay0NJ2U6UYw7xDvib9FLwOk2E/CLBhu8R6FUlNRCHYONF2I+AxPiMFv8haXj/mqzDiZRlT91n0WKjvth3LE/Mul22ZEpEad6JdPoPWSMQbYTvyoQgPo4cUdzn8WVpnVpHlROKrzNZUSjx4KwrKFW0HvDzH6KuhD6uM5utrnN5H9FYmisWpptbXxH9ytcPbPP0kbTd/FgwxkwOiH+kdn0PNMQ7t8AfIJdj70SNE2XYbef/wCDzTWWNb20AqeS7tHHNQ4ePrzUlo1MUjt3uI/ECPko9rqtHCi7kohZEJyuuaeRKi+mkSOl8C7GJGTwHeOR9PNDkVtUcacwqwWRBSocB4P1+Sr2LMOrTZStKUxcW6+GpRDKA4jw3Llrv36pGLEq7PDaKbG/VJX617RrhgNWNNiNGfArdEzgxKE4k047cqaitRnOqaV4cQB8yfBAOyVhekZlpoLuYIKTZLnCuqlcscG19EGXvgaxsz17FtsUHftTVsAjDPV6fQruG26DUjVmfrvqkCj4zf381yKEVHmmphj3qn654BLteBQeGA4fUI0G3BN5iSY7MY7RnzTyi6DKoCKhyjobh1ZPmK7jTBXToDZ7xKCI8XXRSXUOpowb8z4oK0U0fM1GDMmDtPOxtcabyrIt+2GQ2CBBIqAGktyY0YUH3qck9fZb+gVpbMdZEN2rgyrW0xqdZHjQJ9YdidWxjT3ji7ic+WXgpSxrOp2yKFwwGxuoKel7OJxpTinsjiQaSQNQxKpfpdmxMTRIitAgC6BXXm75K37cnBKy7jUX3YDiVQmkFkRIsS8CO0akjAk/NYc3LMbJvRb0hbDtwQn9vEbQimK2WmRUua7xogufs0wT2hUHXQpkyPdPZNFnlx48n92JbTtuaOhlXQ3At2VrRQcCC6vZOW6oTuFaBbiHNO0EGv0U5Zc5Bf3Tdcc6jBLzzwnfY2GIkw6uLW1+ELFOzlnvvuoRSu0LETmxNYZKOdH41+Bd2IEh4oj0Pm6OLDrXbApvT+S6ifiimDiHjg4Y+dVI6Ozt267YceBwKJumuxcGTDR3Tcdwd3Tz9VXlhzVOyVcqViRoHVwWt1uc5x3+y0/9SfFNoZ7x2geZWSswYsEAYuhih3tGRWNHY4kJZHDiUFQRsxHouZyMGxDh32tIA2il7zDlqVdddXPdt2prPxC58O7gcWnCoyONOXilTHbYjJiScHA4QxWvvBtRTfUBVxEcB7ADgbuJpTWMUeaIQC+A9pd2SSCKdrugAh1d2xDOklndXHe28SHVcTQCt4V5alBoR7xQm63smg3EkY5LGPq2ppXjTCuBS5gAaznWh25+q5ujVh9NaAZOiuA1HveRoNax0w6ppTA7MS2hrxyTgADZTLJbZxz3INpziWa60+STih2+mrM4dkeIzTkCuRKWgy73eyT4IBvCYAa6qCg2HX6BJPlzerXA0yzoMvVSf2Knfc1nErkOgjAvL/gCfjRuI/7Psxx35bPRdw5OpwqTWvjhWnJPDNMblDAO2I75LGWm9xusJJ92EzHnmn4lt2LPeMSLo34JxLwmA53jsbj5peVsGaimphhg2xnEnl+iJrM0DvU6174m5v8ADZ5YlLqDtCwbVc0dVCJAdmyGKvcdhpn44IksGwXuIfGFNjMyfjph/SPHYiaytHIcEUa1rBsYMTxdmVMMhtYNQ3n6o7oN5aTAxI8EvNTLYbS95AaFE2rpRAg1F6+7Y35lAVu2xFmq1cGtGTQcPHas+Tlx452NEtI7cMzFJB7AwaN21RD3gNrrW5aEWnEgVXMzCc3GtRrovK5bcrbU5SwI2/Fc4kXQQNpQ7HlhS8G029qqPJyFDiNphzCgbSsuA1pLi5p1UyW3DzTHURKHHxG0113geqTgm44EioXRl3Em7VwCS6o1pkd+C9Ca0oSwLYgBoqHg8/OixQAlitLH4eM1vyjxXHYV3JzRhxA4aimhBBXDziuo1jT8tDnZdzCOzEaRTOlV55tuyIknHcx4PZOB1OGo+KuDRi2urdcceyVOaT6OQ52HebQPAwNKg7iNYTJS1i2u5pDmnLy3HcjOXjQo7cCGOzpqJ3IRtewHS8QtewwnjWK3XcNSRgviN1Hi3HyVb37IbOs54INKgawm/UOvHsnJ36KFlbcitwvuG6jh6hOhpDF2/wDX9Eah7GWiMxcLw6oqAfEVHzXOmUv1hY9mJoWn1HqUGOtmMfaPg0/Rcunox9p/h/dR4z9PaS/wx5zoOOC4iSkNveit5qMuxH4dp3jXyATqDo9Hf3YTjxFPzFPobbMeXFO051PdC0+0GAdmD+M0UpKaCTb9jBuqfJop5qbkui5xxiPd5N+pRuAFOtd+q4z4RVImaiRDQOiPOwYeQqrckejiXZm1pO+rvXDyU3CsKWhDGgHENHII8qNKWlbAmX5Qbu9+H5vopyR0Ejv78Q02Q2k+eA8lZkW1ZOFrZUbBU81HTWnUJuDGF3kEuz0ibN6N4bcXNr/7jq/9W4IokdGoUIUwA2NAaEKTenEd3cDW+ZUPM25Gid6I7hl6JdHpZj48tBzcwcTUqOmtMoDe4HPO4Yc1XX2naK78122YYdyWz0JZ3TmKcIbGs44lCVsWvPRTXrWke6QR6FOzQ66rh0MJbp6gbmp6YoQ+AD96GaLUjb7GCkRr2n7zfmERGAkY0mD3mg8QsrxY36GiLJiDEoWxAd1Qm09FLgWgV4LmY0egu9im9pom3+BBvdixWjjVZ3/zz6Pf8A60JNwe4gOHCqdica6Hce0upkdaIYlhxD3Y4dX32/MKPfo1MtxHVu8Vd47Z2zuKEdMGGOy0kbT9VHuc976gYnbipibsyYFawXH4TeHkmMGP1Z7TCOOBCuYWTcnadEjLv1sWJ8bTGxYl/k/DWPOJuclixbglXFWFoi83Riea0sRAkNLZdjoRvNa7iAfVUpHaBFIAoK5DALFic9lTqmC6AWliCdgfJFFhyrDSrGni0FaWJZelQYWdAaDg1o4AIqloLQMGgeAWLFOJ0utPOC0sVEFremHitHOHAlA09HcTi5x4krFiKqGJK5KxYpU6XKxYgMaVp62sSDmG41TphWLEgVaUs1YsSpwnHCbuW1iDNyl4eS2sQTRCj56E1zTVoPEAraxABEzBbePZGewLSxYrZP/Z"/>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AutoShape 8" descr="data:image/jpeg;base64,/9j/4AAQSkZJRgABAQAAAQABAAD/2wCEAAkGBxQTEhUUExQVFBUUGBQXFxgVGBoYGBcYFxcXFxQXFxcYHSggGBolHBQVITEhJSkrLi4uFx8zODMsNygtLisBCgoKDg0OFxAQGywkHSQsLCwsLCwsLCwsLCwsLCwsLCwsLCwsLCwsLCwsLCwsLCwsLCwsLCwsLCwsLCwsLCwsLP/AABEIAMIBAwMBIgACEQEDEQH/xAAcAAABBAMBAAAAAAAAAAAAAAAGAwQFBwABAgj/xABGEAABAgMEBgcFBgQGAAcAAAABAAIDBBEFEiExBkFRYXGRBxMiMoGhsUJScsHRFGKSsuHwIzOC8RUWJENTojREY3PC0uL/xAAZAQADAQEBAAAAAAAAAAAAAAAAAQIDBAX/xAAlEQEBAAICAgMAAQUBAAAAAAAAAQIRAyESMRNBUWEUIiNxgQT/2gAMAwEAAhEDEQA/AACbtExol5xIYMA1poANmxS0haLWi6xwaDqd9QUFE4roxCufPi8qysEFrT+JF68NgyUVAjC9UgDxoE2IOuoSjIRdg0Eu3Y+SeOExKY6SsOEesEc0utHsOANabskgy0Owal1bwoK1oKbNeKRkXPaSKU2ghKsknXw64aEj94Kvk1uZdnIcy0aOXCI5jnAbQaAKTlp44vil7B7IAIr4qZlHmgD20h0xAcXH9FCW9CFatLnM1NxND9Fy7mXWtD7Mp6decYZvcXXjTgop8044OFTwUxIWLHeA5pLQ7WTlyUxAs2HDwjObXbTAqplMf5V6BTXbUnhVT9v2ZCaL0NwIOyqH3MGxbYWZTcOH0rcri8tzyJXM7PurdEVz28UxrTUFqA0F3awCqY67KzZSNMPfhVxAyrjRNVMPgtZWjwajUa+QUc2gOuiMcpfRw3ol4MctyHqse4bFw5+xO9+wUiTDnZpBzN6y+Vtj6J616DVNSww1jnLlM3cOA45AlaMF2wp1KTjmtIAFDmunx2nOoPNLvZGrLx1lJPS7YxGAOCSfiUfYcNOKfCYrdqMAQnMjZBe2t12OVExnJZ0M0KexodWRKSzmgkNNdbvooDSxzGuuQ2gCtTTcl7BnnMhns4AZnNQNoRi+Ia1NFMx72vc0buOAWMNFzTYn1mSZivDNqdrOuBEbtWkUHRBwwqeS0l1+jQZhODcacxgu3urkAnctZkSK5sOE1z3uNA0Z8tStLRbQSDLgPj3Y0fZnDhncPbO84KpvI5PtX9iaHzc0AWsuw/fiG63w1u8AjmxejaFDo6LEMR2xvZb9SjgOUjZ0gYhrk3WVfhPtQfktF4IP8OAyvw1PMqfltFB7V1u4AVU690KXZUkNHmUDaQ9JsOGS2HiRsxP0CXjPqDYrZozLjvAu4n6LDo/JjOGzmfqqctDpDmoh7IA+Jx9AouJpbOH2mjwKPGFurzfo/InAw4f4j9U0j6EWc/OEz8R+qpP/ADVN++3klW6YTbRUllNpqEeGP4N1bs70cSMUUN8D7r1Dx+hmTPcixW8nKt2dJMy32AeBITyD0rRhnDf4OKXxyHsRzfQb/wAc3Tc5n0KhproRnB3IsB/i5vq1Ky/TAR3mxRyKk5bpjh63vHxMr6J+I2DZvoptOHlAvj7kRh8qgqFmtD52Ee3KxxvuOI5ioVxyvSxAd/uw/wCoFqmZTpDgvydDPB4+aXiNx5ujwHNwc0tP3hQ+aQewL1OdIZaKO3DDhva14UfM2LY8fvy0EE6wy4ebKJeNHTzEWrdCvQ010VWVF/lvfCJ9yJUcn1UFPdBmuBNg7ojP/k0/JHY0pQtWrqsa0eiG0YdbsOHFH/pvFeTqFClpaPTMv/Ol4sOmtzHAfipRLyHjUbBl3AVHkuZlu0YpzAedRW4sSgpQ+OXgl9pR11aoU7mKVwGrDFcQWUxIqOSo0pY8y7Bt40yoclzbbADgKnbXBRUV+OFUnecdpQmTtKSsdwYaGo2JgXmpOICSDiMMk4kYDXuDXPDBtKN0SaagRRraTwSrZi6asBHHMKci6LkMvworCM8XU5LiyLJa8uvlpPxfuqxtntVw7MBbcf8A5Xc1tSr9HIdf5zRuoViPOl8SzdGbEZJw7o7UZw/ixDifgadTRr2qaa5MmOS7DiuyTRpWzJUxHADLWiG05+HKQbzqAAYfUrVkS4hQrzsCRU8FRfSppa6ZjmBDPYaaOp+VT7Fpa3NORORIgfFdDhtHZutLjENchiLo4oUDHOOGA35p5ZGjzuzh2nd1uvjRWFYuicOHR0QCI/f3RwGvitsMNss8/FXMCy4j+4yI/wCEGnNO2aOzB/2Injh6lW62HTLALdxa/ExvKqI6MTH/AAP5j6rh2jcxrgROVVcNxYWJ/DB81UrGsKKM4EUf0H6JnFs0jNrhxaQr2MNa6pK8J/MoR0mNq5+wcCr2jWdDd3obHcWgpjF0ZlXZwWeAp6Kbw0/mUo+z/uhN3yG4hXNG0KlTk1zeDj80xj6BQ/ZivHENPyCi8NXOWKph3291728CU7g29NM7sd53Ox9UcTGgET2YrHfE0jzBKi5rQyZb/th3wOHoaKLx1UziNl9N5tud1/hj5URFJ9IMVlLzXN4O+WKFo9ixYRq6FEbTawkcxgmpeRs5/IqLFyrUkOk463O/qFfREMl0isfg646u+nkVRJcNYp+9yVYPdfXcUjXnNNsqb/nS0ME+0Ghp/EyhUFaXRRJRwTKzToR1NfSI35OHMqrmT0WHrc0bWnBS9n6TRhSjg7jgeYU6h7pLSLounpWrjDEeGPbg1dhtLKXhyKGZmzcGhuJOe4q3LC6QHtIDiRudiOam7TseWnx1jGshTGdcLsQ7Hb96NCvPUSTc2tQRRItqrCt9kVrXw3QrhaaOFMig59kPOI1+CX+y6RTnLbSlJmWcw0OaSCBpKwpmjbpNRxTcxfdqE3YnLGsob5NdVFOXadEvtT9p5rEpRuoO8lpB6i9mOUvo/L9ZFaNWZUCx6NNCpfBz/ALoy9CG/SfbwlZN5B7RFBxyaOaozRORDnOjxMaVdjrJ1os6cbU6yYhwAcAbx8MB80ho9IVZAh/8r7zvhbmjGFb9izRizrreteO3Ey+63UPFTwC6bDwW6Lsx6jjyu65osup/LWcXYnsjeln2a0ZvU3lxl0qcWVRd1ZRP5mSDRVprtTOirHKX0nLGz24osuruiyiraSd1auJWi1RGwSurRCWosojY0QLFq4nF1aLUbBsYSZTdkQYmD4THcWgqUurm6lZKctgPnNBZV/da6GfuONORwQ/aHR68VMKKHbnih/EFZxakyxZ3jxrScmUUPaErGhksiBzaYHWOYTBrcdh1EZq4NKLMBpEpn2Xb9hVfW3ZFwX2ig1jZvC5cp43TqxvlNubLi3xQ4ObnvG0IrsG0HQnAE9muG79EAwI1xzXjVnvGsfvcjWRAJGsH9hRZpQh6Q5EzEr9phm7Eg062ntwx7R3t9KoB+zB0AkxoZo04B2O3JWvo64OBhvxaQWkHW0ihHmqO0oskysxFgk9xxA3tzaeRCVHSEeMSsaVolcoIqDXcluqpjnwTZoSzWk5qaks2dcMMPwhaXBgrEdjpdUMqzNHWdXKg7iVWsqyrh4KzJs9XJ8GLWqeddMZkx7Si67pDR5fMlEdpzrpZ7CygdChsGO1wqfVB9j1jT17343q4lEOnEQOjPphRzsdtzCleSvFnl6GFh6dQYtGxR1TyQBrad9dXii5q8+BxyOBHNENk6Tx4QDWRD8LsRTHKuWZW2PJv2xvH+LmD3bSsNd6CrI0+ZdAjtLXjNzMQd9NSfnT2VOZifhy81adCWpTYz0LrOr6xt+lbtRWnBA1v9ILXMfDgNcKgt6w4EbS0cK4oBdNCus1xqT2q8VOXJJ0cwtX+At0VUWTp1Gh0a/ttBbnmAK1FdeevYjeytNJWMAC/q3HC6/Ch+LJVMtlcLBBdWXV0xwORBG7FdXUbLROi1dSt1ZdRsaJXVq6lbqyiNjRG6supW6tXUbGiJYuHNTgtXJCNjSPnpcPY4bR56kFzkm1zXNORBCP3UNQhW0YF17h+8cVz83fbo4eulTTEuWFzTm00RNozHqxv3Dd8BiPIjkmulMrdik++2viMPokdGYnae3aAeWB9WrL6a/a0rK7L2nUUEdNMkWx4cRowiMocNbDT0LUZWcKta7cCo/piZ/o4UUZteBXYHgj1AU/RqVloUM995aeFVqPBAPZcCEg51VtiCZWhWOinWnLHsPew81kVjHZGlBzS0WzS8trghYmF+2WysRo3hHOm8bq5GIdjD5NKD9HWVjM4hT3S1Hu2fG+B3mKKzvpRfR8y9NQq++DyU3pGwOaXjF3WRXU8cvEEqL6OQPtDTsvHkE6jTd680+y6vgRX681eLPJAxW9rjiN4pgtB1NaUjwqEgajUfC76FJPxIJwKkHYjmmeC6EbxoFqHDF2p5ZJAkA1GX7wRjyFcSv2fsl2FMaCue2ijXxTlX+ydxoxDKA6zh+ija+Kne7tciRh0La1xC216RkIgxDhhnhmlnbsjtzWuOX0mwQaMaSxZV/ZN5hpeacagbNhpVXZLxmvaHNIIIBw3rzrCcagor0U0udKvcHNLmOoCK5EYXgr2i4rjosooFmmMqcGvJqK908sVw/S6F7LSeJATm06ghurVEKxtK3ey1oG/FIP0mimlC0eH1T8aW4MKLRCE/wDM8T7p24fqpeW0hguzdcOw/IpXcOaSZC5IUbE0hgg0qTniBh5pKPpFDBwBcNooPIqd09RKFqhbag9oHaPT9hOjb0D3/ChqmMzaLYrgG6gTxyUZ7sXh7BGmcDsw3bCRzH6IbsR1Iw3hzfKvq0I10ygfwHHYWnzp80ESZpFYfvDzNPms56a1adiYwhuqPNddI8v1lkRPuBrvwPFfJI6OHsHj8lMaRwr9lzLSK/w43kwn5JHHm9sOq3cLciuaHVkumOFcUirkHaiHRizIUYm828RvAUCRj2cfBOLOjPhvvMNCPNOa2mjKLo3Aqf4J/GsUc3Sh1MWivisV/wBpbq2tFBWO3infTZFpIRN4A5uCb6IN/jtXHTq//ROG0w/zhJdVRoE6kQnY1/oU3jxqRzscKeIAI9PNKaFuo53wP+aj7SfSK4+6QR4UVxF9n83dFx+rungU0jwRQ0OWr0KeFt+GRuw9WqX0c0dE3DvOcWUoCKZinZINdmHgoyEm0M2UHUB4iw6n/br28XUy8+CaymAoeRRw/QqIKAPhdW01AudtwFSSTt1UrRM5+yYYAMNrztJc2vKizt66aXH8BMxkU0aEQx7LhkkOiPh/FDqOYckv8Aae7MMPFrq8m1VYlpFwHUIG/aptswH94avLjtXH+W3g1EaDTeXt/MxPBYkUtusfBiZd2ND+ZCz5MbdaJFx4V0mnELuDDLhgK7US2Vo9EpdiwnGlMWFrhtGRKVn7GilxDIMZrc6ljiKDwxWs5MpE+IbgTLgaAE7k5phg01OJIqimSgQmM7cMMIwJewtqR8QxGKdQ3Qrt4XLu3ADeq8hoN2XMOALXNPZOvDM5KRa5zzgD4AqXgxWuxYWuH3aH0XV/eq+Sl4REskomwpdks/Go80/L1q8j5KPCI0ycSuqnFL/ZH3cxjvTouxWVReS0eEMnSbq1vAcE+siCWxMXA1BFElVL2dXrG8fkpudpzGR3pRCrLRNzf1VbQh2mn7zfUK1bbh1gRfgd6FVTDOLfBLH0qrR0X7rhvHoi2Xhh0u9rgCCaEHIgihruQlon7f8AT80XMH+njcD+UqTQUbo/kYn/AJeF/QaflKi5rollHZNis4OJ9UDwrcc3JzhwcQpGW0wjtyjPHE1WnjEbScbogh+xHeNzmgjyooyd6Jo+bI8PkW/VSst0gzAze13xNUlA6Q3e3ChngaI8INgR/RdP1wMI775/+qxWONPoWuCfxBYl4Q9neiH84Jp08H/R/wBUP8yeaJ/zgmfTwP8ARn4of5gkqqm0POJ+F3zTS0D/ABnAmgOHkl9FHUJ4H5rc1Z7nxT7LRSrjkMNQ1u3KvpF9n2i1HGhFaD8uH0RtZsdsOK5p1CG3dWjnHzQjobZ7+ucaENYSRXC9XKm3FoU3BDg6JfFHGK4EaxQCmW4pZTo5exh9ooQdhCH7Yg9VFcBlU/oeVFuRmvYPh9FIW9CvMhRPfZQ8WYelOSy00D8VjXjEAjeouasSE7Lsnd+qeklpXeeSRhqLY0aHjCiGmwEj5riJOxWd4VNHd9jXahdFSMcaolKTe0HNPY0gnzeD3GHCNxsMm7eae2Bhg6mBJ1J7DnLsS4OvYbod2IlcCK5UHqlItlsOQpww/uufsT2PMQG8S27jgQNWWtHlYXjDyTt+IWlzJ2M1owPWB1Ad5BcpCDbM4RVsxAig5V6vH8YCEmy5hy8SG5pJcajCuwZjgn0pNUkHQznddxxKqZ/qbj+Cj/GJ1o/8NCe37sEOHOGUidIrrg6JIy94a7rmHzUZoVLNfLdoYh7sQSHatYxSdn2tMfbXQBGiXLzwATeoAMO9VWlMu0wgkgOlBj7sQriX0lkA68ZaK05fzCRyLqLdoS0Qm8epeADW/BbXbmyiHZCchRnFn2VlaHuPezlWoU2dql6GMLSSz3aorf3xXbrSs94oJmIw7aDDmxC0ezIAHahzEPaW3IgHKhomrLOl3A3JoDdEhub5iqWjG8pCk6U+23q++W19ApCXkoNQ5kw15BFACMcdxVbN0dee5EgxPhiCvJ1FKaLWNMQpqDfhuDb4JObRgdYR/wBLodWlCrDeNrXDyVSCHRzRtu+auS2W3YMQ7Gu9FUwg9uFvDPVViKsTRAd/+n5otPZloxOqvk2qHNDYPZed4HkiiZgVlojSboeS2uyooT4VSCjS2uw8iknyzdbPUI2j9GhP8qYhu4inoSo6Y6P51ndAd8L/AK0WusWe8go6Ub94cCuDKbHnxCmpmwJ2H3oMT8N70qoyK+I3vw6cQWp+E+qPL9hr9mf7481tK/ah7nmsR4X9Lyn4tzRo0jN4pLpubWScdhZ+YJOwX0it4p50xQ70hF3NB5OBWMa1R+jLu2FOxobnPA1ZN2VzNRqaBiduSHdHX0eOKNJCB7WvFo3CtXc8OS0naKmLIhhtXY0aCcdjRhXialQ8o0gMJ9pwceLieeFFLzLrss7bEIYOBwPlVNC0Ahu8DlQD0r4p8nUkTx921qmvf80QwndbKPGuC4O8HZ/NQTDUFEGiTgTEhnJ7T5Gno5YVtAvNN1pm11DhkpOdhFrnNObSRyNFHR/okZdjwdXmtPpsTZlQUqH1SNsrQNFpy0HIMo+JXOnJMJmSY6uFK4GmFR4J647FwHbkAwgw4kFtILgOIw/umEpEiQ5gxntxNcssRQmqnTkknBGxo/8A8Ra6GSSKlpyIxwQvoi8iYNMw13yTyYkmOzaK7RgfJNIdnGE6/CdjsOzXil3q9ndddCeJMPYTgKHah3SaYJEMjVXHbvTwWo6hESGctQvDwUBak82IAAHYVzwzU4Xk32WUx9wR6OQID4I61oLrx7RwPNF2iVktEzDdDc+jS4lt4lpo05goV0ZhNMEEHHXTVRHugUGkV7sRdbntLsPSqePJbncam8dk2f6WdmWjHLskc8FWsKBSKwe6B+Un6KxtPIo6lrB7bxyb2j6eaCbMgmJFe7Zh++QW09JqwdDpciFe1En6JXT6a6mznurQuqB/U4N+anrChNZLw2kYhorxOJ9UC9N02xstCguJF8g4Zm7j60U29HFZwbdjN7rj4EhSMtp1Mw/bfzr6qCsayw+jmPJxoQRiFNWrIwYcOryL2rKtVh/Uay0NJ2U6UYw7xDvib9FLwOk2E/CLBhu8R6FUlNRCHYONF2I+AxPiMFv8haXj/mqzDiZRlT91n0WKjvth3LE/Mul22ZEpEad6JdPoPWSMQbYTvyoQgPo4cUdzn8WVpnVpHlROKrzNZUSjx4KwrKFW0HvDzH6KuhD6uM5utrnN5H9FYmisWpptbXxH9ytcPbPP0kbTd/FgwxkwOiH+kdn0PNMQ7t8AfIJdj70SNE2XYbef/wCDzTWWNb20AqeS7tHHNQ4ePrzUlo1MUjt3uI/ECPko9rqtHCi7kohZEJyuuaeRKi+mkSOl8C7GJGTwHeOR9PNDkVtUcacwqwWRBSocB4P1+Sr2LMOrTZStKUxcW6+GpRDKA4jw3Llrv36pGLEq7PDaKbG/VJX617RrhgNWNNiNGfArdEzgxKE4k047cqaitRnOqaV4cQB8yfBAOyVhekZlpoLuYIKTZLnCuqlcscG19EGXvgaxsz17FtsUHftTVsAjDPV6fQruG26DUjVmfrvqkCj4zf381yKEVHmmphj3qn654BLteBQeGA4fUI0G3BN5iSY7MY7RnzTyi6DKoCKhyjobh1ZPmK7jTBXToDZ7xKCI8XXRSXUOpowb8z4oK0U0fM1GDMmDtPOxtcabyrIt+2GQ2CBBIqAGktyY0YUH3qck9fZb+gVpbMdZEN2rgyrW0xqdZHjQJ9YdidWxjT3ji7ic+WXgpSxrOp2yKFwwGxuoKel7OJxpTinsjiQaSQNQxKpfpdmxMTRIitAgC6BXXm75K37cnBKy7jUX3YDiVQmkFkRIsS8CO0akjAk/NYc3LMbJvRb0hbDtwQn9vEbQimK2WmRUua7xogufs0wT2hUHXQpkyPdPZNFnlx48n92JbTtuaOhlXQ3At2VrRQcCC6vZOW6oTuFaBbiHNO0EGv0U5Zc5Bf3Tdcc6jBLzzwnfY2GIkw6uLW1+ELFOzlnvvuoRSu0LETmxNYZKOdH41+Bd2IEh4oj0Pm6OLDrXbApvT+S6ifiimDiHjg4Y+dVI6Ozt267YceBwKJumuxcGTDR3Tcdwd3Tz9VXlhzVOyVcqViRoHVwWt1uc5x3+y0/9SfFNoZ7x2geZWSswYsEAYuhih3tGRWNHY4kJZHDiUFQRsxHouZyMGxDh32tIA2il7zDlqVdddXPdt2prPxC58O7gcWnCoyONOXilTHbYjJiScHA4QxWvvBtRTfUBVxEcB7ADgbuJpTWMUeaIQC+A9pd2SSCKdrugAh1d2xDOklndXHe28SHVcTQCt4V5alBoR7xQm63smg3EkY5LGPq2ppXjTCuBS5gAaznWh25+q5ujVh9NaAZOiuA1HveRoNax0w6ppTA7MS2hrxyTgADZTLJbZxz3INpziWa60+STih2+mrM4dkeIzTkCuRKWgy73eyT4IBvCYAa6qCg2HX6BJPlzerXA0yzoMvVSf2Knfc1nErkOgjAvL/gCfjRuI/7Psxx35bPRdw5OpwqTWvjhWnJPDNMblDAO2I75LGWm9xusJJ92EzHnmn4lt2LPeMSLo34JxLwmA53jsbj5peVsGaimphhg2xnEnl+iJrM0DvU6174m5v8ADZ5YlLqDtCwbVc0dVCJAdmyGKvcdhpn44IksGwXuIfGFNjMyfjph/SPHYiaytHIcEUa1rBsYMTxdmVMMhtYNQ3n6o7oN5aTAxI8EvNTLYbS95AaFE2rpRAg1F6+7Y35lAVu2xFmq1cGtGTQcPHas+Tlx452NEtI7cMzFJB7AwaN21RD3gNrrW5aEWnEgVXMzCc3GtRrovK5bcrbU5SwI2/Fc4kXQQNpQ7HlhS8G029qqPJyFDiNphzCgbSsuA1pLi5p1UyW3DzTHURKHHxG0113geqTgm44EioXRl3Em7VwCS6o1pkd+C9Ca0oSwLYgBoqHg8/OixQAlitLH4eM1vyjxXHYV3JzRhxA4aimhBBXDziuo1jT8tDnZdzCOzEaRTOlV55tuyIknHcx4PZOB1OGo+KuDRi2urdcceyVOaT6OQ52HebQPAwNKg7iNYTJS1i2u5pDmnLy3HcjOXjQo7cCGOzpqJ3IRtewHS8QtewwnjWK3XcNSRgviN1Hi3HyVb37IbOs54INKgawm/UOvHsnJ36KFlbcitwvuG6jh6hOhpDF2/wDX9Eah7GWiMxcLw6oqAfEVHzXOmUv1hY9mJoWn1HqUGOtmMfaPg0/Rcunox9p/h/dR4z9PaS/wx5zoOOC4iSkNveit5qMuxH4dp3jXyATqDo9Hf3YTjxFPzFPobbMeXFO051PdC0+0GAdmD+M0UpKaCTb9jBuqfJop5qbkui5xxiPd5N+pRuAFOtd+q4z4RVImaiRDQOiPOwYeQqrckejiXZm1pO+rvXDyU3CsKWhDGgHENHII8qNKWlbAmX5Qbu9+H5vopyR0Ejv78Q02Q2k+eA8lZkW1ZOFrZUbBU81HTWnUJuDGF3kEuz0ibN6N4bcXNr/7jq/9W4IokdGoUIUwA2NAaEKTenEd3cDW+ZUPM25Gid6I7hl6JdHpZj48tBzcwcTUqOmtMoDe4HPO4Yc1XX2naK78122YYdyWz0JZ3TmKcIbGs44lCVsWvPRTXrWke6QR6FOzQ66rh0MJbp6gbmp6YoQ+AD96GaLUjb7GCkRr2n7zfmERGAkY0mD3mg8QsrxY36GiLJiDEoWxAd1Qm09FLgWgV4LmY0egu9im9pom3+BBvdixWjjVZ3/zz6Pf8A60JNwe4gOHCqdica6Hce0upkdaIYlhxD3Y4dX32/MKPfo1MtxHVu8Vd47Z2zuKEdMGGOy0kbT9VHuc976gYnbipibsyYFawXH4TeHkmMGP1Z7TCOOBCuYWTcnadEjLv1sWJ8bTGxYl/k/DWPOJuclixbglXFWFoi83Riea0sRAkNLZdjoRvNa7iAfVUpHaBFIAoK5DALFic9lTqmC6AWliCdgfJFFhyrDSrGni0FaWJZelQYWdAaDg1o4AIqloLQMGgeAWLFOJ0utPOC0sVEFremHitHOHAlA09HcTi5x4krFiKqGJK5KxYpU6XKxYgMaVp62sSDmG41TphWLEgVaUs1YsSpwnHCbuW1iDNyl4eS2sQTRCj56E1zTVoPEAraxABEzBbePZGewLSxYrZP/Z"/>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AutoShape 10" descr="data:image/jpeg;base64,/9j/4AAQSkZJRgABAQAAAQABAAD/2wCEAAkGBxQTEhUUExQVFBUUGBQXFxgVGBoYGBcYFxcXFxQXFxcYHSggGBolHBQVITEhJSkrLi4uFx8zODMsNygtLisBCgoKDg0OFxAQGywkHSQsLCwsLCwsLCwsLCwsLCwsLCwsLCwsLCwsLCwsLCwsLCwsLCwsLCwsLCwsLCwsLCwsLP/AABEIAMIBAwMBIgACEQEDEQH/xAAcAAABBAMBAAAAAAAAAAAAAAAGAwQFBwABAgj/xABGEAABAgMEBgcFBgQGAAcAAAABAAIDBBEFEiExBkFRYXGRBxMiMoGhsUJScsHRFGKSsuHwIzOC8RUWJENTojREY3PC0uL/xAAZAQADAQEBAAAAAAAAAAAAAAAAAQIDBAX/xAAlEQEBAAICAgMAAQUBAAAAAAAAAQIRAyESMRNBUWEUIiNxgQT/2gAMAwEAAhEDEQA/AACbtExol5xIYMA1poANmxS0haLWi6xwaDqd9QUFE4roxCufPi8qysEFrT+JF68NgyUVAjC9UgDxoE2IOuoSjIRdg0Eu3Y+SeOExKY6SsOEesEc0utHsOANabskgy0Owal1bwoK1oKbNeKRkXPaSKU2ghKsknXw64aEj94Kvk1uZdnIcy0aOXCI5jnAbQaAKTlp44vil7B7IAIr4qZlHmgD20h0xAcXH9FCW9CFatLnM1NxND9Fy7mXWtD7Mp6decYZvcXXjTgop8044OFTwUxIWLHeA5pLQ7WTlyUxAs2HDwjObXbTAqplMf5V6BTXbUnhVT9v2ZCaL0NwIOyqH3MGxbYWZTcOH0rcri8tzyJXM7PurdEVz28UxrTUFqA0F3awCqY67KzZSNMPfhVxAyrjRNVMPgtZWjwajUa+QUc2gOuiMcpfRw3ol4MctyHqse4bFw5+xO9+wUiTDnZpBzN6y+Vtj6J616DVNSww1jnLlM3cOA45AlaMF2wp1KTjmtIAFDmunx2nOoPNLvZGrLx1lJPS7YxGAOCSfiUfYcNOKfCYrdqMAQnMjZBe2t12OVExnJZ0M0KexodWRKSzmgkNNdbvooDSxzGuuQ2gCtTTcl7BnnMhns4AZnNQNoRi+Ia1NFMx72vc0buOAWMNFzTYn1mSZivDNqdrOuBEbtWkUHRBwwqeS0l1+jQZhODcacxgu3urkAnctZkSK5sOE1z3uNA0Z8tStLRbQSDLgPj3Y0fZnDhncPbO84KpvI5PtX9iaHzc0AWsuw/fiG63w1u8AjmxejaFDo6LEMR2xvZb9SjgOUjZ0gYhrk3WVfhPtQfktF4IP8OAyvw1PMqfltFB7V1u4AVU690KXZUkNHmUDaQ9JsOGS2HiRsxP0CXjPqDYrZozLjvAu4n6LDo/JjOGzmfqqctDpDmoh7IA+Jx9AouJpbOH2mjwKPGFurzfo/InAw4f4j9U0j6EWc/OEz8R+qpP/ADVN++3klW6YTbRUllNpqEeGP4N1bs70cSMUUN8D7r1Dx+hmTPcixW8nKt2dJMy32AeBITyD0rRhnDf4OKXxyHsRzfQb/wAc3Tc5n0KhproRnB3IsB/i5vq1Ky/TAR3mxRyKk5bpjh63vHxMr6J+I2DZvoptOHlAvj7kRh8qgqFmtD52Ee3KxxvuOI5ioVxyvSxAd/uw/wCoFqmZTpDgvydDPB4+aXiNx5ujwHNwc0tP3hQ+aQewL1OdIZaKO3DDhva14UfM2LY8fvy0EE6wy4ebKJeNHTzEWrdCvQ010VWVF/lvfCJ9yJUcn1UFPdBmuBNg7ojP/k0/JHY0pQtWrqsa0eiG0YdbsOHFH/pvFeTqFClpaPTMv/Ol4sOmtzHAfipRLyHjUbBl3AVHkuZlu0YpzAedRW4sSgpQ+OXgl9pR11aoU7mKVwGrDFcQWUxIqOSo0pY8y7Bt40yoclzbbADgKnbXBRUV+OFUnecdpQmTtKSsdwYaGo2JgXmpOICSDiMMk4kYDXuDXPDBtKN0SaagRRraTwSrZi6asBHHMKci6LkMvworCM8XU5LiyLJa8uvlpPxfuqxtntVw7MBbcf8A5Xc1tSr9HIdf5zRuoViPOl8SzdGbEZJw7o7UZw/ixDifgadTRr2qaa5MmOS7DiuyTRpWzJUxHADLWiG05+HKQbzqAAYfUrVkS4hQrzsCRU8FRfSppa6ZjmBDPYaaOp+VT7Fpa3NORORIgfFdDhtHZutLjENchiLo4oUDHOOGA35p5ZGjzuzh2nd1uvjRWFYuicOHR0QCI/f3RwGvitsMNss8/FXMCy4j+4yI/wCEGnNO2aOzB/2Injh6lW62HTLALdxa/ExvKqI6MTH/AAP5j6rh2jcxrgROVVcNxYWJ/DB81UrGsKKM4EUf0H6JnFs0jNrhxaQr2MNa6pK8J/MoR0mNq5+wcCr2jWdDd3obHcWgpjF0ZlXZwWeAp6Kbw0/mUo+z/uhN3yG4hXNG0KlTk1zeDj80xj6BQ/ZivHENPyCi8NXOWKph3291728CU7g29NM7sd53Ox9UcTGgET2YrHfE0jzBKi5rQyZb/th3wOHoaKLx1UziNl9N5tud1/hj5URFJ9IMVlLzXN4O+WKFo9ixYRq6FEbTawkcxgmpeRs5/IqLFyrUkOk463O/qFfREMl0isfg646u+nkVRJcNYp+9yVYPdfXcUjXnNNsqb/nS0ME+0Ghp/EyhUFaXRRJRwTKzToR1NfSI35OHMqrmT0WHrc0bWnBS9n6TRhSjg7jgeYU6h7pLSLounpWrjDEeGPbg1dhtLKXhyKGZmzcGhuJOe4q3LC6QHtIDiRudiOam7TseWnx1jGshTGdcLsQ7Hb96NCvPUSTc2tQRRItqrCt9kVrXw3QrhaaOFMig59kPOI1+CX+y6RTnLbSlJmWcw0OaSCBpKwpmjbpNRxTcxfdqE3YnLGsob5NdVFOXadEvtT9p5rEpRuoO8lpB6i9mOUvo/L9ZFaNWZUCx6NNCpfBz/ALoy9CG/SfbwlZN5B7RFBxyaOaozRORDnOjxMaVdjrJ1os6cbU6yYhwAcAbx8MB80ho9IVZAh/8r7zvhbmjGFb9izRizrreteO3Ey+63UPFTwC6bDwW6Lsx6jjyu65osup/LWcXYnsjeln2a0ZvU3lxl0qcWVRd1ZRP5mSDRVprtTOirHKX0nLGz24osuruiyiraSd1auJWi1RGwSurRCWosojY0QLFq4nF1aLUbBsYSZTdkQYmD4THcWgqUurm6lZKctgPnNBZV/da6GfuONORwQ/aHR68VMKKHbnih/EFZxakyxZ3jxrScmUUPaErGhksiBzaYHWOYTBrcdh1EZq4NKLMBpEpn2Xb9hVfW3ZFwX2ig1jZvC5cp43TqxvlNubLi3xQ4ObnvG0IrsG0HQnAE9muG79EAwI1xzXjVnvGsfvcjWRAJGsH9hRZpQh6Q5EzEr9phm7Eg062ntwx7R3t9KoB+zB0AkxoZo04B2O3JWvo64OBhvxaQWkHW0ihHmqO0oskysxFgk9xxA3tzaeRCVHSEeMSsaVolcoIqDXcluqpjnwTZoSzWk5qaks2dcMMPwhaXBgrEdjpdUMqzNHWdXKg7iVWsqyrh4KzJs9XJ8GLWqeddMZkx7Si67pDR5fMlEdpzrpZ7CygdChsGO1wqfVB9j1jT17343q4lEOnEQOjPphRzsdtzCleSvFnl6GFh6dQYtGxR1TyQBrad9dXii5q8+BxyOBHNENk6Tx4QDWRD8LsRTHKuWZW2PJv2xvH+LmD3bSsNd6CrI0+ZdAjtLXjNzMQd9NSfnT2VOZifhy81adCWpTYz0LrOr6xt+lbtRWnBA1v9ILXMfDgNcKgt6w4EbS0cK4oBdNCus1xqT2q8VOXJJ0cwtX+At0VUWTp1Gh0a/ttBbnmAK1FdeevYjeytNJWMAC/q3HC6/Ch+LJVMtlcLBBdWXV0xwORBG7FdXUbLROi1dSt1ZdRsaJXVq6lbqyiNjRG6supW6tXUbGiJYuHNTgtXJCNjSPnpcPY4bR56kFzkm1zXNORBCP3UNQhW0YF17h+8cVz83fbo4eulTTEuWFzTm00RNozHqxv3Dd8BiPIjkmulMrdik++2viMPokdGYnae3aAeWB9WrL6a/a0rK7L2nUUEdNMkWx4cRowiMocNbDT0LUZWcKta7cCo/piZ/o4UUZteBXYHgj1AU/RqVloUM995aeFVqPBAPZcCEg51VtiCZWhWOinWnLHsPew81kVjHZGlBzS0WzS8trghYmF+2WysRo3hHOm8bq5GIdjD5NKD9HWVjM4hT3S1Hu2fG+B3mKKzvpRfR8y9NQq++DyU3pGwOaXjF3WRXU8cvEEqL6OQPtDTsvHkE6jTd680+y6vgRX681eLPJAxW9rjiN4pgtB1NaUjwqEgajUfC76FJPxIJwKkHYjmmeC6EbxoFqHDF2p5ZJAkA1GX7wRjyFcSv2fsl2FMaCue2ijXxTlX+ydxoxDKA6zh+ija+Kne7tciRh0La1xC216RkIgxDhhnhmlnbsjtzWuOX0mwQaMaSxZV/ZN5hpeacagbNhpVXZLxmvaHNIIIBw3rzrCcagor0U0udKvcHNLmOoCK5EYXgr2i4rjosooFmmMqcGvJqK908sVw/S6F7LSeJATm06ghurVEKxtK3ey1oG/FIP0mimlC0eH1T8aW4MKLRCE/wDM8T7p24fqpeW0hguzdcOw/IpXcOaSZC5IUbE0hgg0qTniBh5pKPpFDBwBcNooPIqd09RKFqhbag9oHaPT9hOjb0D3/ChqmMzaLYrgG6gTxyUZ7sXh7BGmcDsw3bCRzH6IbsR1Iw3hzfKvq0I10ygfwHHYWnzp80ESZpFYfvDzNPms56a1adiYwhuqPNddI8v1lkRPuBrvwPFfJI6OHsHj8lMaRwr9lzLSK/w43kwn5JHHm9sOq3cLciuaHVkumOFcUirkHaiHRizIUYm828RvAUCRj2cfBOLOjPhvvMNCPNOa2mjKLo3Aqf4J/GsUc3Sh1MWivisV/wBpbq2tFBWO3infTZFpIRN4A5uCb6IN/jtXHTq//ROG0w/zhJdVRoE6kQnY1/oU3jxqRzscKeIAI9PNKaFuo53wP+aj7SfSK4+6QR4UVxF9n83dFx+rungU0jwRQ0OWr0KeFt+GRuw9WqX0c0dE3DvOcWUoCKZinZINdmHgoyEm0M2UHUB4iw6n/br28XUy8+CaymAoeRRw/QqIKAPhdW01AudtwFSSTt1UrRM5+yYYAMNrztJc2vKizt66aXH8BMxkU0aEQx7LhkkOiPh/FDqOYckv8Aae7MMPFrq8m1VYlpFwHUIG/aptswH94avLjtXH+W3g1EaDTeXt/MxPBYkUtusfBiZd2ND+ZCz5MbdaJFx4V0mnELuDDLhgK7US2Vo9EpdiwnGlMWFrhtGRKVn7GilxDIMZrc6ljiKDwxWs5MpE+IbgTLgaAE7k5phg01OJIqimSgQmM7cMMIwJewtqR8QxGKdQ3Qrt4XLu3ADeq8hoN2XMOALXNPZOvDM5KRa5zzgD4AqXgxWuxYWuH3aH0XV/eq+Sl4REskomwpdks/Go80/L1q8j5KPCI0ycSuqnFL/ZH3cxjvTouxWVReS0eEMnSbq1vAcE+siCWxMXA1BFElVL2dXrG8fkpudpzGR3pRCrLRNzf1VbQh2mn7zfUK1bbh1gRfgd6FVTDOLfBLH0qrR0X7rhvHoi2Xhh0u9rgCCaEHIgihruQlon7f8AT80XMH+njcD+UqTQUbo/kYn/AJeF/QaflKi5rollHZNis4OJ9UDwrcc3JzhwcQpGW0wjtyjPHE1WnjEbScbogh+xHeNzmgjyooyd6Jo+bI8PkW/VSst0gzAze13xNUlA6Q3e3ChngaI8INgR/RdP1wMI775/+qxWONPoWuCfxBYl4Q9neiH84Jp08H/R/wBUP8yeaJ/zgmfTwP8ARn4of5gkqqm0POJ+F3zTS0D/ABnAmgOHkl9FHUJ4H5rc1Z7nxT7LRSrjkMNQ1u3KvpF9n2i1HGhFaD8uH0RtZsdsOK5p1CG3dWjnHzQjobZ7+ucaENYSRXC9XKm3FoU3BDg6JfFHGK4EaxQCmW4pZTo5exh9ooQdhCH7Yg9VFcBlU/oeVFuRmvYPh9FIW9CvMhRPfZQ8WYelOSy00D8VjXjEAjeouasSE7Lsnd+qeklpXeeSRhqLY0aHjCiGmwEj5riJOxWd4VNHd9jXahdFSMcaolKTe0HNPY0gnzeD3GHCNxsMm7eae2Bhg6mBJ1J7DnLsS4OvYbod2IlcCK5UHqlItlsOQpww/uufsT2PMQG8S27jgQNWWtHlYXjDyTt+IWlzJ2M1owPWB1Ad5BcpCDbM4RVsxAig5V6vH8YCEmy5hy8SG5pJcajCuwZjgn0pNUkHQznddxxKqZ/qbj+Cj/GJ1o/8NCe37sEOHOGUidIrrg6JIy94a7rmHzUZoVLNfLdoYh7sQSHatYxSdn2tMfbXQBGiXLzwATeoAMO9VWlMu0wgkgOlBj7sQriX0lkA68ZaK05fzCRyLqLdoS0Qm8epeADW/BbXbmyiHZCchRnFn2VlaHuPezlWoU2dql6GMLSSz3aorf3xXbrSs94oJmIw7aDDmxC0ezIAHahzEPaW3IgHKhomrLOl3A3JoDdEhub5iqWjG8pCk6U+23q++W19ApCXkoNQ5kw15BFACMcdxVbN0dee5EgxPhiCvJ1FKaLWNMQpqDfhuDb4JObRgdYR/wBLodWlCrDeNrXDyVSCHRzRtu+auS2W3YMQ7Gu9FUwg9uFvDPVViKsTRAd/+n5otPZloxOqvk2qHNDYPZed4HkiiZgVlojSboeS2uyooT4VSCjS2uw8iknyzdbPUI2j9GhP8qYhu4inoSo6Y6P51ndAd8L/AK0WusWe8go6Ub94cCuDKbHnxCmpmwJ2H3oMT8N70qoyK+I3vw6cQWp+E+qPL9hr9mf7481tK/ah7nmsR4X9Lyn4tzRo0jN4pLpubWScdhZ+YJOwX0it4p50xQ70hF3NB5OBWMa1R+jLu2FOxobnPA1ZN2VzNRqaBiduSHdHX0eOKNJCB7WvFo3CtXc8OS0naKmLIhhtXY0aCcdjRhXialQ8o0gMJ9pwceLieeFFLzLrss7bEIYOBwPlVNC0Ahu8DlQD0r4p8nUkTx921qmvf80QwndbKPGuC4O8HZ/NQTDUFEGiTgTEhnJ7T5Gno5YVtAvNN1pm11DhkpOdhFrnNObSRyNFHR/okZdjwdXmtPpsTZlQUqH1SNsrQNFpy0HIMo+JXOnJMJmSY6uFK4GmFR4J647FwHbkAwgw4kFtILgOIw/umEpEiQ5gxntxNcssRQmqnTkknBGxo/8A8Ra6GSSKlpyIxwQvoi8iYNMw13yTyYkmOzaK7RgfJNIdnGE6/CdjsOzXil3q9ndddCeJMPYTgKHah3SaYJEMjVXHbvTwWo6hESGctQvDwUBak82IAAHYVzwzU4Xk32WUx9wR6OQID4I61oLrx7RwPNF2iVktEzDdDc+jS4lt4lpo05goV0ZhNMEEHHXTVRHugUGkV7sRdbntLsPSqePJbncam8dk2f6WdmWjHLskc8FWsKBSKwe6B+Un6KxtPIo6lrB7bxyb2j6eaCbMgmJFe7Zh++QW09JqwdDpciFe1En6JXT6a6mznurQuqB/U4N+anrChNZLw2kYhorxOJ9UC9N02xstCguJF8g4Zm7j60U29HFZwbdjN7rj4EhSMtp1Mw/bfzr6qCsayw+jmPJxoQRiFNWrIwYcOryL2rKtVh/Uay0NJ2U6UYw7xDvib9FLwOk2E/CLBhu8R6FUlNRCHYONF2I+AxPiMFv8haXj/mqzDiZRlT91n0WKjvth3LE/Mul22ZEpEad6JdPoPWSMQbYTvyoQgPo4cUdzn8WVpnVpHlROKrzNZUSjx4KwrKFW0HvDzH6KuhD6uM5utrnN5H9FYmisWpptbXxH9ytcPbPP0kbTd/FgwxkwOiH+kdn0PNMQ7t8AfIJdj70SNE2XYbef/wCDzTWWNb20AqeS7tHHNQ4ePrzUlo1MUjt3uI/ECPko9rqtHCi7kohZEJyuuaeRKi+mkSOl8C7GJGTwHeOR9PNDkVtUcacwqwWRBSocB4P1+Sr2LMOrTZStKUxcW6+GpRDKA4jw3Llrv36pGLEq7PDaKbG/VJX617RrhgNWNNiNGfArdEzgxKE4k047cqaitRnOqaV4cQB8yfBAOyVhekZlpoLuYIKTZLnCuqlcscG19EGXvgaxsz17FtsUHftTVsAjDPV6fQruG26DUjVmfrvqkCj4zf381yKEVHmmphj3qn654BLteBQeGA4fUI0G3BN5iSY7MY7RnzTyi6DKoCKhyjobh1ZPmK7jTBXToDZ7xKCI8XXRSXUOpowb8z4oK0U0fM1GDMmDtPOxtcabyrIt+2GQ2CBBIqAGktyY0YUH3qck9fZb+gVpbMdZEN2rgyrW0xqdZHjQJ9YdidWxjT3ji7ic+WXgpSxrOp2yKFwwGxuoKel7OJxpTinsjiQaSQNQxKpfpdmxMTRIitAgC6BXXm75K37cnBKy7jUX3YDiVQmkFkRIsS8CO0akjAk/NYc3LMbJvRb0hbDtwQn9vEbQimK2WmRUua7xogufs0wT2hUHXQpkyPdPZNFnlx48n92JbTtuaOhlXQ3At2VrRQcCC6vZOW6oTuFaBbiHNO0EGv0U5Zc5Bf3Tdcc6jBLzzwnfY2GIkw6uLW1+ELFOzlnvvuoRSu0LETmxNYZKOdH41+Bd2IEh4oj0Pm6OLDrXbApvT+S6ifiimDiHjg4Y+dVI6Ozt267YceBwKJumuxcGTDR3Tcdwd3Tz9VXlhzVOyVcqViRoHVwWt1uc5x3+y0/9SfFNoZ7x2geZWSswYsEAYuhih3tGRWNHY4kJZHDiUFQRsxHouZyMGxDh32tIA2il7zDlqVdddXPdt2prPxC58O7gcWnCoyONOXilTHbYjJiScHA4QxWvvBtRTfUBVxEcB7ADgbuJpTWMUeaIQC+A9pd2SSCKdrugAh1d2xDOklndXHe28SHVcTQCt4V5alBoR7xQm63smg3EkY5LGPq2ppXjTCuBS5gAaznWh25+q5ujVh9NaAZOiuA1HveRoNax0w6ppTA7MS2hrxyTgADZTLJbZxz3INpziWa60+STih2+mrM4dkeIzTkCuRKWgy73eyT4IBvCYAa6qCg2HX6BJPlzerXA0yzoMvVSf2Knfc1nErkOgjAvL/gCfjRuI/7Psxx35bPRdw5OpwqTWvjhWnJPDNMblDAO2I75LGWm9xusJJ92EzHnmn4lt2LPeMSLo34JxLwmA53jsbj5peVsGaimphhg2xnEnl+iJrM0DvU6174m5v8ADZ5YlLqDtCwbVc0dVCJAdmyGKvcdhpn44IksGwXuIfGFNjMyfjph/SPHYiaytHIcEUa1rBsYMTxdmVMMhtYNQ3n6o7oN5aTAxI8EvNTLYbS95AaFE2rpRAg1F6+7Y35lAVu2xFmq1cGtGTQcPHas+Tlx452NEtI7cMzFJB7AwaN21RD3gNrrW5aEWnEgVXMzCc3GtRrovK5bcrbU5SwI2/Fc4kXQQNpQ7HlhS8G029qqPJyFDiNphzCgbSsuA1pLi5p1UyW3DzTHURKHHxG0113geqTgm44EioXRl3Em7VwCS6o1pkd+C9Ca0oSwLYgBoqHg8/OixQAlitLH4eM1vyjxXHYV3JzRhxA4aimhBBXDziuo1jT8tDnZdzCOzEaRTOlV55tuyIknHcx4PZOB1OGo+KuDRi2urdcceyVOaT6OQ52HebQPAwNKg7iNYTJS1i2u5pDmnLy3HcjOXjQo7cCGOzpqJ3IRtewHS8QtewwnjWK3XcNSRgviN1Hi3HyVb37IbOs54INKgawm/UOvHsnJ36KFlbcitwvuG6jh6hOhpDF2/wDX9Eah7GWiMxcLw6oqAfEVHzXOmUv1hY9mJoWn1HqUGOtmMfaPg0/Rcunox9p/h/dR4z9PaS/wx5zoOOC4iSkNveit5qMuxH4dp3jXyATqDo9Hf3YTjxFPzFPobbMeXFO051PdC0+0GAdmD+M0UpKaCTb9jBuqfJop5qbkui5xxiPd5N+pRuAFOtd+q4z4RVImaiRDQOiPOwYeQqrckejiXZm1pO+rvXDyU3CsKWhDGgHENHII8qNKWlbAmX5Qbu9+H5vopyR0Ejv78Q02Q2k+eA8lZkW1ZOFrZUbBU81HTWnUJuDGF3kEuz0ibN6N4bcXNr/7jq/9W4IokdGoUIUwA2NAaEKTenEd3cDW+ZUPM25Gid6I7hl6JdHpZj48tBzcwcTUqOmtMoDe4HPO4Yc1XX2naK78122YYdyWz0JZ3TmKcIbGs44lCVsWvPRTXrWke6QR6FOzQ66rh0MJbp6gbmp6YoQ+AD96GaLUjb7GCkRr2n7zfmERGAkY0mD3mg8QsrxY36GiLJiDEoWxAd1Qm09FLgWgV4LmY0egu9im9pom3+BBvdixWjjVZ3/zz6Pf8A60JNwe4gOHCqdica6Hce0upkdaIYlhxD3Y4dX32/MKPfo1MtxHVu8Vd47Z2zuKEdMGGOy0kbT9VHuc976gYnbipibsyYFawXH4TeHkmMGP1Z7TCOOBCuYWTcnadEjLv1sWJ8bTGxYl/k/DWPOJuclixbglXFWFoi83Riea0sRAkNLZdjoRvNa7iAfVUpHaBFIAoK5DALFic9lTqmC6AWliCdgfJFFhyrDSrGni0FaWJZelQYWdAaDg1o4AIqloLQMGgeAWLFOJ0utPOC0sVEFremHitHOHAlA09HcTi5x4krFiKqGJK5KxYpU6XKxYgMaVp62sSDmG41TphWLEgVaUs1YsSpwnHCbuW1iDNyl4eS2sQTRCj56E1zTVoPEAraxABEzBbePZGewLSxYrZP/Z"/>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36" name="Picture 12" descr="http://www.glassworksaiken.com/img/rear-view-mirror-repair.jpg"/>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l="7143" r="7143"/>
          <a:stretch/>
        </p:blipFill>
        <p:spPr bwMode="auto">
          <a:xfrm>
            <a:off x="914400" y="1506506"/>
            <a:ext cx="2971800" cy="1731248"/>
          </a:xfrm>
          <a:prstGeom prst="rect">
            <a:avLst/>
          </a:prstGeom>
          <a:noFill/>
          <a:extLst>
            <a:ext uri="{909E8E84-426E-40DD-AFC4-6F175D3DCCD1}">
              <a14:hiddenFill xmlns:a14="http://schemas.microsoft.com/office/drawing/2010/main">
                <a:solidFill>
                  <a:srgbClr val="FFFFFF"/>
                </a:solidFill>
              </a14:hiddenFill>
            </a:ext>
          </a:extLst>
        </p:spPr>
      </p:pic>
      <p:grpSp>
        <p:nvGrpSpPr>
          <p:cNvPr id="11" name="Group 10"/>
          <p:cNvGrpSpPr/>
          <p:nvPr/>
        </p:nvGrpSpPr>
        <p:grpSpPr>
          <a:xfrm>
            <a:off x="1358472" y="1510717"/>
            <a:ext cx="2099171" cy="1690379"/>
            <a:chOff x="1358472" y="1510717"/>
            <a:chExt cx="2099171" cy="1690379"/>
          </a:xfrm>
        </p:grpSpPr>
        <p:pic>
          <p:nvPicPr>
            <p:cNvPr id="17" name="Picture 16"/>
            <p:cNvPicPr/>
            <p:nvPr/>
          </p:nvPicPr>
          <p:blipFill rotWithShape="1">
            <a:blip r:embed="rId5" cstate="email">
              <a:extLst>
                <a:ext uri="{28A0092B-C50C-407E-A947-70E740481C1C}">
                  <a14:useLocalDpi xmlns:a14="http://schemas.microsoft.com/office/drawing/2010/main"/>
                </a:ext>
              </a:extLst>
            </a:blip>
            <a:srcRect/>
            <a:stretch/>
          </p:blipFill>
          <p:spPr bwMode="auto">
            <a:xfrm>
              <a:off x="1571148" y="1868427"/>
              <a:ext cx="1886495" cy="1332669"/>
            </a:xfrm>
            <a:prstGeom prst="rect">
              <a:avLst/>
            </a:prstGeom>
            <a:ln>
              <a:noFill/>
            </a:ln>
            <a:extLst>
              <a:ext uri="{53640926-AAD7-44D8-BBD7-CCE9431645EC}">
                <a14:shadowObscured xmlns:a14="http://schemas.microsoft.com/office/drawing/2010/main"/>
              </a:ext>
            </a:extLst>
          </p:spPr>
        </p:pic>
        <p:sp>
          <p:nvSpPr>
            <p:cNvPr id="9" name="Rectangle 8"/>
            <p:cNvSpPr/>
            <p:nvPr/>
          </p:nvSpPr>
          <p:spPr>
            <a:xfrm rot="21239432">
              <a:off x="1358472" y="1510717"/>
              <a:ext cx="1997162" cy="402196"/>
            </a:xfrm>
            <a:prstGeom prst="rect">
              <a:avLst/>
            </a:prstGeom>
          </p:spPr>
          <p:style>
            <a:lnRef idx="0">
              <a:schemeClr val="accent4"/>
            </a:lnRef>
            <a:fillRef idx="3">
              <a:schemeClr val="accent4"/>
            </a:fillRef>
            <a:effectRef idx="3">
              <a:schemeClr val="accent4"/>
            </a:effectRef>
            <a:fontRef idx="minor">
              <a:schemeClr val="lt1"/>
            </a:fontRef>
          </p:style>
          <p:txBody>
            <a:bodyPr lIns="0" tIns="0" rIns="0" bIns="0" rtlCol="0" anchor="ctr"/>
            <a:lstStyle/>
            <a:p>
              <a:pPr algn="ctr"/>
              <a:r>
                <a:rPr lang="en-US" dirty="0" smtClean="0"/>
                <a:t>Last Year’s Students</a:t>
              </a:r>
              <a:endParaRPr lang="en-US" dirty="0"/>
            </a:p>
          </p:txBody>
        </p:sp>
      </p:grpSp>
      <p:grpSp>
        <p:nvGrpSpPr>
          <p:cNvPr id="16" name="Group 15"/>
          <p:cNvGrpSpPr/>
          <p:nvPr/>
        </p:nvGrpSpPr>
        <p:grpSpPr>
          <a:xfrm>
            <a:off x="4588954" y="1510716"/>
            <a:ext cx="2618455" cy="1717747"/>
            <a:chOff x="5182520" y="1514927"/>
            <a:chExt cx="2618455" cy="1717747"/>
          </a:xfrm>
        </p:grpSpPr>
        <p:pic>
          <p:nvPicPr>
            <p:cNvPr id="14" name="Picture 13"/>
            <p:cNvPicPr/>
            <p:nvPr/>
          </p:nvPicPr>
          <p:blipFill rotWithShape="1">
            <a:blip r:embed="rId6" cstate="email">
              <a:extLst>
                <a:ext uri="{28A0092B-C50C-407E-A947-70E740481C1C}">
                  <a14:useLocalDpi xmlns:a14="http://schemas.microsoft.com/office/drawing/2010/main"/>
                </a:ext>
              </a:extLst>
            </a:blip>
            <a:srcRect/>
            <a:stretch/>
          </p:blipFill>
          <p:spPr bwMode="auto">
            <a:xfrm>
              <a:off x="5867400" y="1661049"/>
              <a:ext cx="1933575" cy="1571625"/>
            </a:xfrm>
            <a:prstGeom prst="rect">
              <a:avLst/>
            </a:prstGeom>
            <a:ln>
              <a:noFill/>
            </a:ln>
            <a:extLst>
              <a:ext uri="{53640926-AAD7-44D8-BBD7-CCE9431645EC}">
                <a14:shadowObscured xmlns:a14="http://schemas.microsoft.com/office/drawing/2010/main"/>
              </a:ext>
            </a:extLst>
          </p:spPr>
        </p:pic>
        <p:sp>
          <p:nvSpPr>
            <p:cNvPr id="19" name="Rectangle 18"/>
            <p:cNvSpPr/>
            <p:nvPr/>
          </p:nvSpPr>
          <p:spPr>
            <a:xfrm rot="21184849">
              <a:off x="5182520" y="1514927"/>
              <a:ext cx="1997162" cy="402196"/>
            </a:xfrm>
            <a:prstGeom prst="rect">
              <a:avLst/>
            </a:prstGeom>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US" dirty="0" smtClean="0"/>
                <a:t>THIS Year’s Students</a:t>
              </a:r>
              <a:endParaRPr lang="en-US" dirty="0"/>
            </a:p>
          </p:txBody>
        </p:sp>
      </p:grpSp>
    </p:spTree>
    <p:extLst>
      <p:ext uri="{BB962C8B-B14F-4D97-AF65-F5344CB8AC3E}">
        <p14:creationId xmlns:p14="http://schemas.microsoft.com/office/powerpoint/2010/main" val="392562048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childTnLst>
                                </p:cTn>
                              </p:par>
                              <p:par>
                                <p:cTn id="8" presetID="6" presetClass="emph" presetSubtype="0" fill="hold" nodeType="withEffect">
                                  <p:stCondLst>
                                    <p:cond delay="0"/>
                                  </p:stCondLst>
                                  <p:childTnLst>
                                    <p:animScale>
                                      <p:cBhvr>
                                        <p:cTn id="9" dur="1000" fill="hold"/>
                                        <p:tgtEl>
                                          <p:spTgt spid="1036"/>
                                        </p:tgtEl>
                                      </p:cBhvr>
                                      <p:by x="50000" y="50000"/>
                                    </p:animScale>
                                  </p:childTnLst>
                                </p:cTn>
                              </p:par>
                              <p:par>
                                <p:cTn id="10" presetID="37" presetClass="path" presetSubtype="0" accel="50000" decel="50000" fill="hold" nodeType="withEffect">
                                  <p:stCondLst>
                                    <p:cond delay="0"/>
                                  </p:stCondLst>
                                  <p:childTnLst>
                                    <p:animMotion origin="layout" path="M 0.00712 -0.06805 L -0.03906 -0.04236 C -0.04861 -0.03634 -0.06319 -0.03287 -0.07812 -0.03287 C -0.09514 -0.03287 -0.10903 -0.03634 -0.11858 -0.04236 L -0.16441 -0.06805 " pathEditMode="relative" rAng="0" ptsTypes="AAAAA">
                                      <p:cBhvr>
                                        <p:cTn id="11" dur="2000" fill="hold"/>
                                        <p:tgtEl>
                                          <p:spTgt spid="1036"/>
                                        </p:tgtEl>
                                        <p:attrNameLst>
                                          <p:attrName>ppt_x</p:attrName>
                                          <p:attrName>ppt_y</p:attrName>
                                        </p:attrNameLst>
                                      </p:cBhvr>
                                      <p:rCtr x="-8576" y="1759"/>
                                    </p:animMotion>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1000"/>
                                        <p:tgtEl>
                                          <p:spTgt spid="16"/>
                                        </p:tgtEl>
                                      </p:cBhvr>
                                    </p:animEffect>
                                  </p:childTnLst>
                                </p:cTn>
                              </p:par>
                              <p:par>
                                <p:cTn id="17" presetID="6" presetClass="emph" presetSubtype="0" fill="hold" nodeType="withEffect">
                                  <p:stCondLst>
                                    <p:cond delay="0"/>
                                  </p:stCondLst>
                                  <p:childTnLst>
                                    <p:animScale>
                                      <p:cBhvr>
                                        <p:cTn id="18" dur="1000" fill="hold"/>
                                        <p:tgtEl>
                                          <p:spTgt spid="1026"/>
                                        </p:tgtEl>
                                      </p:cBhvr>
                                      <p:by x="62000" y="62000"/>
                                    </p:animScale>
                                  </p:childTnLst>
                                </p:cTn>
                              </p:par>
                              <p:par>
                                <p:cTn id="19" presetID="37" presetClass="path" presetSubtype="0" accel="50000" decel="50000" fill="hold" nodeType="withEffect">
                                  <p:stCondLst>
                                    <p:cond delay="0"/>
                                  </p:stCondLst>
                                  <p:childTnLst>
                                    <p:animMotion origin="layout" path="M -3.33333E-6 -0.06111 L 0.03386 -0.04074 C 0.04132 -0.03611 0.05174 -0.03287 0.06302 -0.03287 C 0.0757 -0.03287 0.08577 -0.03611 0.09341 -0.04074 L 0.12813 -0.06111 " pathEditMode="relative" rAng="0" ptsTypes="AAAAA">
                                      <p:cBhvr>
                                        <p:cTn id="20" dur="2000" fill="hold"/>
                                        <p:tgtEl>
                                          <p:spTgt spid="1026"/>
                                        </p:tgtEl>
                                        <p:attrNameLst>
                                          <p:attrName>ppt_x</p:attrName>
                                          <p:attrName>ppt_y</p:attrName>
                                        </p:attrNameLst>
                                      </p:cBhvr>
                                      <p:rCtr x="6406" y="1412"/>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PVAAS: Concept of Growth and GROWTH COLOR Indicators</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99353098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Shape 111"/>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n-US" sz="3200" b="1" dirty="0" smtClean="0">
                <a:solidFill>
                  <a:schemeClr val="dk1"/>
                </a:solidFill>
                <a:latin typeface="+mj-lt"/>
                <a:ea typeface="Calibri"/>
                <a:cs typeface="Calibri"/>
                <a:sym typeface="Calibri"/>
              </a:rPr>
              <a:t>Complexity of PVAAS</a:t>
            </a:r>
            <a:endParaRPr lang="en-US" sz="3200" b="1" i="0" u="none" strike="noStrike" cap="none" baseline="0" dirty="0">
              <a:solidFill>
                <a:schemeClr val="dk1"/>
              </a:solidFill>
              <a:latin typeface="+mj-lt"/>
              <a:ea typeface="Calibri"/>
              <a:cs typeface="Calibri"/>
              <a:sym typeface="Calibri"/>
            </a:endParaRPr>
          </a:p>
        </p:txBody>
      </p:sp>
      <p:sp>
        <p:nvSpPr>
          <p:cNvPr id="112" name="Shape 112"/>
          <p:cNvSpPr txBox="1">
            <a:spLocks noGrp="1"/>
          </p:cNvSpPr>
          <p:nvPr>
            <p:ph type="body" idx="1"/>
          </p:nvPr>
        </p:nvSpPr>
        <p:spPr>
          <a:xfrm>
            <a:off x="228600" y="1676400"/>
            <a:ext cx="5209164" cy="4525963"/>
          </a:xfrm>
          <a:prstGeom prst="rect">
            <a:avLst/>
          </a:prstGeom>
          <a:noFill/>
          <a:ln>
            <a:noFill/>
          </a:ln>
        </p:spPr>
        <p:txBody>
          <a:bodyPr lIns="91425" tIns="45700" rIns="91425" bIns="45700" anchor="t" anchorCtr="0">
            <a:noAutofit/>
          </a:bodyPr>
          <a:lstStyle/>
          <a:p>
            <a:pPr marL="342900" marR="0" lvl="0" indent="-342900" algn="l" rtl="0">
              <a:spcBef>
                <a:spcPts val="0"/>
              </a:spcBef>
              <a:buClr>
                <a:schemeClr val="dk1"/>
              </a:buClr>
              <a:buSzPct val="100000"/>
              <a:buFont typeface="Arial"/>
              <a:buChar char="•"/>
            </a:pPr>
            <a:r>
              <a:rPr lang="en-US" sz="2800" b="0" i="0" u="none" strike="noStrike" cap="none" baseline="0" dirty="0" smtClean="0">
                <a:solidFill>
                  <a:schemeClr val="dk1"/>
                </a:solidFill>
                <a:latin typeface="Calibri"/>
                <a:ea typeface="Calibri"/>
                <a:cs typeface="Calibri"/>
                <a:sym typeface="Calibri"/>
              </a:rPr>
              <a:t>If</a:t>
            </a:r>
            <a:r>
              <a:rPr lang="en-US" sz="2800" b="0" i="0" u="none" strike="noStrike" cap="none" dirty="0" smtClean="0">
                <a:solidFill>
                  <a:schemeClr val="dk1"/>
                </a:solidFill>
                <a:latin typeface="Calibri"/>
                <a:ea typeface="Calibri"/>
                <a:cs typeface="Calibri"/>
                <a:sym typeface="Calibri"/>
              </a:rPr>
              <a:t> I know this…</a:t>
            </a:r>
            <a:endParaRPr lang="en-US" sz="2800" dirty="0" smtClean="0">
              <a:solidFill>
                <a:schemeClr val="dk1"/>
              </a:solidFill>
              <a:latin typeface="Calibri"/>
              <a:ea typeface="Calibri"/>
              <a:cs typeface="Calibri"/>
              <a:sym typeface="Calibri"/>
            </a:endParaRPr>
          </a:p>
          <a:p>
            <a:pPr lvl="1" indent="-342900">
              <a:spcBef>
                <a:spcPts val="0"/>
              </a:spcBef>
              <a:buSzPct val="100000"/>
              <a:buFont typeface="Arial" panose="020B0604020202020204" pitchFamily="34" charset="0"/>
              <a:buChar char="−"/>
            </a:pPr>
            <a:r>
              <a:rPr lang="en-US" sz="2400" b="0" i="0" u="none" strike="noStrike" cap="none" baseline="0" dirty="0" smtClean="0">
                <a:solidFill>
                  <a:schemeClr val="dk1"/>
                </a:solidFill>
                <a:latin typeface="Calibri"/>
                <a:ea typeface="Calibri"/>
                <a:cs typeface="Calibri"/>
                <a:sym typeface="Calibri"/>
              </a:rPr>
              <a:t>Difference</a:t>
            </a:r>
            <a:r>
              <a:rPr lang="en-US" sz="2400" b="0" i="0" u="none" strike="noStrike" cap="none" dirty="0" smtClean="0">
                <a:solidFill>
                  <a:schemeClr val="dk1"/>
                </a:solidFill>
                <a:latin typeface="Calibri"/>
                <a:ea typeface="Calibri"/>
                <a:cs typeface="Calibri"/>
                <a:sym typeface="Calibri"/>
              </a:rPr>
              <a:t> between achievement and growth</a:t>
            </a:r>
          </a:p>
          <a:p>
            <a:pPr lvl="1" indent="-342900">
              <a:spcBef>
                <a:spcPts val="0"/>
              </a:spcBef>
              <a:buSzPct val="100000"/>
              <a:buFont typeface="Arial" panose="020B0604020202020204" pitchFamily="34" charset="0"/>
              <a:buChar char="−"/>
            </a:pPr>
            <a:r>
              <a:rPr lang="en-US" sz="2400" dirty="0" smtClean="0">
                <a:solidFill>
                  <a:schemeClr val="dk1"/>
                </a:solidFill>
                <a:latin typeface="Calibri"/>
                <a:ea typeface="Calibri"/>
                <a:cs typeface="Calibri"/>
                <a:sym typeface="Calibri"/>
              </a:rPr>
              <a:t>What the PVAAS colors mean</a:t>
            </a:r>
          </a:p>
          <a:p>
            <a:pPr lvl="1" indent="-342900">
              <a:spcBef>
                <a:spcPts val="0"/>
              </a:spcBef>
              <a:buSzPct val="100000"/>
              <a:buFont typeface="Arial" panose="020B0604020202020204" pitchFamily="34" charset="0"/>
              <a:buChar char="−"/>
            </a:pPr>
            <a:r>
              <a:rPr lang="en-US" sz="2400" dirty="0" smtClean="0">
                <a:solidFill>
                  <a:schemeClr val="dk1"/>
                </a:solidFill>
                <a:latin typeface="Calibri"/>
                <a:ea typeface="Calibri"/>
                <a:cs typeface="Calibri"/>
                <a:sym typeface="Calibri"/>
              </a:rPr>
              <a:t>How to interpret PVAAS reports</a:t>
            </a:r>
          </a:p>
          <a:p>
            <a:pPr indent="-342900">
              <a:spcBef>
                <a:spcPts val="0"/>
              </a:spcBef>
              <a:buSzPct val="100000"/>
            </a:pPr>
            <a:endParaRPr lang="en-US" sz="3200" dirty="0" smtClean="0">
              <a:solidFill>
                <a:schemeClr val="tx1"/>
              </a:solidFill>
              <a:latin typeface="Calibri"/>
              <a:ea typeface="Calibri"/>
              <a:cs typeface="Calibri"/>
              <a:sym typeface="Calibri"/>
            </a:endParaRPr>
          </a:p>
          <a:p>
            <a:pPr indent="-342900">
              <a:spcBef>
                <a:spcPts val="0"/>
              </a:spcBef>
              <a:buSzPct val="100000"/>
            </a:pPr>
            <a:r>
              <a:rPr lang="en-US" sz="2800" dirty="0" smtClean="0">
                <a:solidFill>
                  <a:schemeClr val="tx1"/>
                </a:solidFill>
                <a:latin typeface="Calibri"/>
                <a:ea typeface="Calibri"/>
                <a:cs typeface="Calibri"/>
                <a:sym typeface="Calibri"/>
              </a:rPr>
              <a:t>Then I can use PVAAS to…</a:t>
            </a:r>
          </a:p>
          <a:p>
            <a:pPr lvl="1" indent="-342900">
              <a:spcBef>
                <a:spcPts val="0"/>
              </a:spcBef>
              <a:buSzPct val="100000"/>
            </a:pPr>
            <a:r>
              <a:rPr lang="en-US" sz="2400" dirty="0" smtClean="0">
                <a:solidFill>
                  <a:schemeClr val="tx1"/>
                </a:solidFill>
                <a:latin typeface="Calibri"/>
                <a:ea typeface="Calibri"/>
                <a:cs typeface="Calibri"/>
                <a:sym typeface="Calibri"/>
              </a:rPr>
              <a:t>Support the Core Program</a:t>
            </a:r>
          </a:p>
          <a:p>
            <a:pPr lvl="1" indent="-342900">
              <a:spcBef>
                <a:spcPts val="0"/>
              </a:spcBef>
              <a:buSzPct val="100000"/>
            </a:pPr>
            <a:r>
              <a:rPr lang="en-US" sz="2400" dirty="0" smtClean="0">
                <a:latin typeface="Calibri"/>
                <a:ea typeface="Calibri"/>
                <a:cs typeface="Calibri"/>
                <a:sym typeface="Calibri"/>
              </a:rPr>
              <a:t>Support Teachers</a:t>
            </a:r>
          </a:p>
          <a:p>
            <a:pPr lvl="1" indent="-342900">
              <a:spcBef>
                <a:spcPts val="0"/>
              </a:spcBef>
              <a:buSzPct val="100000"/>
            </a:pPr>
            <a:r>
              <a:rPr lang="en-US" sz="2400" dirty="0" smtClean="0">
                <a:solidFill>
                  <a:schemeClr val="tx1"/>
                </a:solidFill>
                <a:latin typeface="Calibri"/>
                <a:ea typeface="Calibri"/>
                <a:cs typeface="Calibri"/>
                <a:sym typeface="Calibri"/>
              </a:rPr>
              <a:t>Identify Students in Need of Intervention</a:t>
            </a:r>
          </a:p>
          <a:p>
            <a:pPr lvl="1" indent="-342900">
              <a:spcBef>
                <a:spcPts val="0"/>
              </a:spcBef>
              <a:buSzPct val="100000"/>
            </a:pPr>
            <a:r>
              <a:rPr lang="en-US" sz="2400" dirty="0" smtClean="0">
                <a:latin typeface="Calibri"/>
                <a:ea typeface="Calibri"/>
                <a:cs typeface="Calibri"/>
                <a:sym typeface="Calibri"/>
              </a:rPr>
              <a:t>Evaluate the Effectiveness of Intervention Programs</a:t>
            </a:r>
            <a:endParaRPr lang="en-US" sz="2400" dirty="0" smtClean="0">
              <a:solidFill>
                <a:schemeClr val="tx1"/>
              </a:solidFill>
              <a:latin typeface="Calibri"/>
              <a:ea typeface="Calibri"/>
              <a:cs typeface="Calibri"/>
              <a:sym typeface="Calibri"/>
            </a:endParaRPr>
          </a:p>
          <a:p>
            <a:pPr indent="-342900">
              <a:spcBef>
                <a:spcPts val="0"/>
              </a:spcBef>
              <a:buSzPct val="100000"/>
            </a:pPr>
            <a:endParaRPr lang="en-US" sz="2800" b="0" i="0" u="none" strike="noStrike" cap="none" dirty="0">
              <a:solidFill>
                <a:schemeClr val="dk1"/>
              </a:solidFill>
              <a:latin typeface="Calibri"/>
              <a:ea typeface="Calibri"/>
              <a:cs typeface="Calibri"/>
              <a:sym typeface="Calibri"/>
            </a:endParaRPr>
          </a:p>
          <a:p>
            <a:pPr marL="0" indent="0" algn="ctr">
              <a:spcBef>
                <a:spcPts val="0"/>
              </a:spcBef>
              <a:buSzPct val="100000"/>
              <a:buNone/>
            </a:pPr>
            <a:endParaRPr lang="en-US" sz="2800" b="1" dirty="0" smtClean="0">
              <a:solidFill>
                <a:schemeClr val="dk1"/>
              </a:solidFill>
              <a:latin typeface="Calibri"/>
              <a:ea typeface="Calibri"/>
              <a:cs typeface="Calibri"/>
              <a:sym typeface="Calibri"/>
            </a:endParaRPr>
          </a:p>
          <a:p>
            <a:pPr marL="342900" marR="0" lvl="0" indent="-342900" algn="ctr" rtl="0">
              <a:spcBef>
                <a:spcPts val="0"/>
              </a:spcBef>
              <a:buClr>
                <a:schemeClr val="dk1"/>
              </a:buClr>
              <a:buSzPct val="100000"/>
              <a:buFont typeface="Arial"/>
              <a:buChar char="•"/>
            </a:pPr>
            <a:endParaRPr lang="en-US" sz="2800" b="0" i="0" u="none" strike="noStrike" cap="none" dirty="0" smtClean="0">
              <a:solidFill>
                <a:schemeClr val="dk1"/>
              </a:solidFill>
              <a:latin typeface="Calibri"/>
              <a:ea typeface="Calibri"/>
              <a:cs typeface="Calibri"/>
              <a:sym typeface="Calibri"/>
            </a:endParaRPr>
          </a:p>
          <a:p>
            <a:pPr lvl="1" indent="-342900">
              <a:spcBef>
                <a:spcPts val="0"/>
              </a:spcBef>
              <a:buSzPct val="100000"/>
              <a:buFont typeface="Arial"/>
              <a:buChar char="•"/>
            </a:pPr>
            <a:endParaRPr lang="en-US" sz="2800" b="0" i="0" u="none" strike="noStrike" cap="none" baseline="0" dirty="0">
              <a:solidFill>
                <a:schemeClr val="dk1"/>
              </a:solidFill>
              <a:latin typeface="Calibri"/>
              <a:ea typeface="Calibri"/>
              <a:cs typeface="Calibri"/>
              <a:sym typeface="Calibri"/>
            </a:endParaRPr>
          </a:p>
        </p:txBody>
      </p:sp>
      <p:pic>
        <p:nvPicPr>
          <p:cNvPr id="1026"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437764" y="3124200"/>
            <a:ext cx="3252349" cy="20050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ounded Rectangle 1"/>
          <p:cNvSpPr/>
          <p:nvPr/>
        </p:nvSpPr>
        <p:spPr>
          <a:xfrm>
            <a:off x="5715000" y="5486400"/>
            <a:ext cx="2819400" cy="715963"/>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n w="0"/>
                <a:solidFill>
                  <a:schemeClr val="tx1"/>
                </a:solidFill>
                <a:effectLst>
                  <a:outerShdw blurRad="38100" dist="19050" dir="2700000" algn="tl" rotWithShape="0">
                    <a:schemeClr val="dk1">
                      <a:alpha val="40000"/>
                    </a:schemeClr>
                  </a:outerShdw>
                </a:effectLst>
              </a:rPr>
              <a:t>You do not need to be a mechanic to drive  a car…..</a:t>
            </a:r>
            <a:endParaRPr lang="en-US"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65759549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flipH="1">
            <a:off x="837407" y="304802"/>
            <a:ext cx="7958137" cy="769441"/>
          </a:xfrm>
        </p:spPr>
        <p:txBody>
          <a:bodyPr rtlCol="0"/>
          <a:lstStyle/>
          <a:p>
            <a:pPr eaLnBrk="1" fontAlgn="auto" hangingPunct="1">
              <a:spcAft>
                <a:spcPts val="0"/>
              </a:spcAft>
              <a:defRPr/>
            </a:pPr>
            <a:r>
              <a:rPr lang="en-US" sz="4400" dirty="0" smtClean="0"/>
              <a:t>Achievement versus growth</a:t>
            </a:r>
            <a:endParaRPr lang="en-US" sz="4400" dirty="0"/>
          </a:p>
        </p:txBody>
      </p:sp>
      <p:sp>
        <p:nvSpPr>
          <p:cNvPr id="3" name="Oval 2"/>
          <p:cNvSpPr/>
          <p:nvPr/>
        </p:nvSpPr>
        <p:spPr bwMode="auto">
          <a:xfrm>
            <a:off x="228600" y="1362004"/>
            <a:ext cx="5054601" cy="4695825"/>
          </a:xfrm>
          <a:prstGeom prst="ellipse">
            <a:avLst/>
          </a:prstGeom>
          <a:solidFill>
            <a:schemeClr val="accent6">
              <a:lumMod val="20000"/>
              <a:lumOff val="80000"/>
            </a:schemeClr>
          </a:solidFill>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wrap="none" lIns="121920" tIns="60960" rIns="121920" bIns="60960" anchor="ctr"/>
          <a:lstStyle/>
          <a:p>
            <a:pPr algn="ctr" defTabSz="1219170">
              <a:spcBef>
                <a:spcPct val="50000"/>
              </a:spcBef>
              <a:spcAft>
                <a:spcPct val="17000"/>
              </a:spcAft>
              <a:buClr>
                <a:schemeClr val="tx1"/>
              </a:buClr>
              <a:defRPr/>
            </a:pPr>
            <a:endParaRPr lang="en-US" sz="1867">
              <a:solidFill>
                <a:srgbClr val="292929"/>
              </a:solidFill>
              <a:latin typeface="Arial" charset="0"/>
            </a:endParaRPr>
          </a:p>
        </p:txBody>
      </p:sp>
      <p:sp>
        <p:nvSpPr>
          <p:cNvPr id="9" name="Oval 8"/>
          <p:cNvSpPr/>
          <p:nvPr/>
        </p:nvSpPr>
        <p:spPr bwMode="auto">
          <a:xfrm>
            <a:off x="4267200" y="1385888"/>
            <a:ext cx="4694237" cy="4586288"/>
          </a:xfrm>
          <a:prstGeom prst="ellipse">
            <a:avLst/>
          </a:prstGeom>
          <a:solidFill>
            <a:srgbClr val="C0E8FF">
              <a:alpha val="50196"/>
            </a:srgbClr>
          </a:solidFill>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wrap="none" lIns="121920" tIns="60960" rIns="121920" bIns="60960" anchor="ctr"/>
          <a:lstStyle/>
          <a:p>
            <a:pPr algn="ctr" defTabSz="1219170">
              <a:spcBef>
                <a:spcPct val="50000"/>
              </a:spcBef>
              <a:spcAft>
                <a:spcPct val="17000"/>
              </a:spcAft>
              <a:buClr>
                <a:schemeClr val="tx1"/>
              </a:buClr>
              <a:defRPr/>
            </a:pPr>
            <a:endParaRPr lang="en-US" sz="1867">
              <a:solidFill>
                <a:srgbClr val="292929"/>
              </a:solidFill>
              <a:latin typeface="Arial" charset="0"/>
            </a:endParaRPr>
          </a:p>
        </p:txBody>
      </p:sp>
      <p:sp>
        <p:nvSpPr>
          <p:cNvPr id="4" name="TextBox 3"/>
          <p:cNvSpPr txBox="1"/>
          <p:nvPr/>
        </p:nvSpPr>
        <p:spPr>
          <a:xfrm>
            <a:off x="838200" y="1611873"/>
            <a:ext cx="3582194" cy="4196085"/>
          </a:xfrm>
          <a:prstGeom prst="rect">
            <a:avLst/>
          </a:prstGeom>
          <a:noFill/>
        </p:spPr>
        <p:txBody>
          <a:bodyPr wrap="square">
            <a:spAutoFit/>
          </a:bodyPr>
          <a:lstStyle/>
          <a:p>
            <a:pPr algn="ctr" fontAlgn="auto">
              <a:spcBef>
                <a:spcPts val="0"/>
              </a:spcBef>
              <a:spcAft>
                <a:spcPts val="0"/>
              </a:spcAft>
              <a:defRPr/>
            </a:pPr>
            <a:r>
              <a:rPr lang="en-US" sz="2667" b="1" u="sng" dirty="0">
                <a:latin typeface="+mn-lt"/>
                <a:cs typeface="+mn-cs"/>
              </a:rPr>
              <a:t>Achievement</a:t>
            </a:r>
          </a:p>
          <a:p>
            <a:pPr algn="ctr" fontAlgn="auto">
              <a:spcBef>
                <a:spcPts val="0"/>
              </a:spcBef>
              <a:spcAft>
                <a:spcPts val="0"/>
              </a:spcAft>
              <a:defRPr/>
            </a:pPr>
            <a:endParaRPr lang="en-US" sz="1600" b="1" dirty="0" smtClean="0">
              <a:latin typeface="+mn-lt"/>
              <a:cs typeface="+mn-cs"/>
            </a:endParaRPr>
          </a:p>
          <a:p>
            <a:pPr algn="ctr" fontAlgn="auto">
              <a:spcBef>
                <a:spcPts val="0"/>
              </a:spcBef>
              <a:spcAft>
                <a:spcPts val="0"/>
              </a:spcAft>
              <a:defRPr/>
            </a:pPr>
            <a:r>
              <a:rPr lang="en-US" sz="1600" b="1" dirty="0" smtClean="0">
                <a:latin typeface="+mn-lt"/>
                <a:cs typeface="+mn-cs"/>
              </a:rPr>
              <a:t>Measures </a:t>
            </a:r>
            <a:r>
              <a:rPr lang="en-US" sz="1600" b="1" dirty="0">
                <a:latin typeface="+mn-lt"/>
                <a:cs typeface="+mn-cs"/>
              </a:rPr>
              <a:t>student </a:t>
            </a:r>
            <a:r>
              <a:rPr lang="en-US" sz="1600" b="1" i="1" dirty="0">
                <a:latin typeface="+mn-lt"/>
                <a:cs typeface="+mn-cs"/>
              </a:rPr>
              <a:t>performance</a:t>
            </a:r>
            <a:r>
              <a:rPr lang="en-US" sz="1600" b="1" dirty="0">
                <a:latin typeface="+mn-lt"/>
                <a:cs typeface="+mn-cs"/>
              </a:rPr>
              <a:t> at a single point in time</a:t>
            </a:r>
          </a:p>
          <a:p>
            <a:pPr algn="ctr" fontAlgn="auto">
              <a:spcBef>
                <a:spcPts val="0"/>
              </a:spcBef>
              <a:spcAft>
                <a:spcPts val="0"/>
              </a:spcAft>
              <a:defRPr/>
            </a:pPr>
            <a:endParaRPr lang="en-US" sz="1600" b="1" dirty="0">
              <a:latin typeface="+mn-lt"/>
              <a:cs typeface="+mn-cs"/>
            </a:endParaRPr>
          </a:p>
          <a:p>
            <a:pPr algn="ctr" fontAlgn="auto">
              <a:spcBef>
                <a:spcPts val="0"/>
              </a:spcBef>
              <a:spcAft>
                <a:spcPts val="0"/>
              </a:spcAft>
              <a:defRPr/>
            </a:pPr>
            <a:r>
              <a:rPr lang="en-US" sz="1600" b="1" dirty="0">
                <a:latin typeface="+mn-lt"/>
                <a:cs typeface="+mn-cs"/>
              </a:rPr>
              <a:t>Typically related to socio-economic and demographic characteristics</a:t>
            </a:r>
          </a:p>
          <a:p>
            <a:pPr algn="ctr" fontAlgn="auto">
              <a:spcBef>
                <a:spcPts val="0"/>
              </a:spcBef>
              <a:spcAft>
                <a:spcPts val="0"/>
              </a:spcAft>
              <a:defRPr/>
            </a:pPr>
            <a:endParaRPr lang="en-US" sz="1600" b="1" dirty="0">
              <a:latin typeface="+mn-lt"/>
              <a:cs typeface="+mn-cs"/>
            </a:endParaRPr>
          </a:p>
          <a:p>
            <a:pPr algn="ctr" fontAlgn="auto">
              <a:spcBef>
                <a:spcPts val="0"/>
              </a:spcBef>
              <a:spcAft>
                <a:spcPts val="0"/>
              </a:spcAft>
              <a:defRPr/>
            </a:pPr>
            <a:r>
              <a:rPr lang="en-US" sz="1600" b="1" dirty="0">
                <a:latin typeface="+mn-lt"/>
                <a:cs typeface="+mn-cs"/>
              </a:rPr>
              <a:t>Often measured by </a:t>
            </a:r>
            <a:r>
              <a:rPr lang="en-US" sz="1600" b="1" dirty="0" smtClean="0">
                <a:latin typeface="+mn-lt"/>
                <a:cs typeface="+mn-cs"/>
              </a:rPr>
              <a:t>percent reaching  proficiency</a:t>
            </a:r>
            <a:endParaRPr lang="en-US" sz="1600" b="1" dirty="0">
              <a:latin typeface="+mn-lt"/>
              <a:cs typeface="+mn-cs"/>
            </a:endParaRPr>
          </a:p>
          <a:p>
            <a:pPr algn="ctr" fontAlgn="auto">
              <a:spcBef>
                <a:spcPts val="0"/>
              </a:spcBef>
              <a:spcAft>
                <a:spcPts val="0"/>
              </a:spcAft>
              <a:defRPr/>
            </a:pPr>
            <a:endParaRPr lang="en-US" sz="1600" b="1" dirty="0">
              <a:latin typeface="+mn-lt"/>
              <a:cs typeface="+mn-cs"/>
            </a:endParaRPr>
          </a:p>
          <a:p>
            <a:pPr algn="ctr" fontAlgn="auto">
              <a:spcBef>
                <a:spcPts val="0"/>
              </a:spcBef>
              <a:spcAft>
                <a:spcPts val="0"/>
              </a:spcAft>
              <a:defRPr/>
            </a:pPr>
            <a:r>
              <a:rPr lang="en-US" sz="1600" b="1" dirty="0">
                <a:latin typeface="+mn-lt"/>
                <a:cs typeface="+mn-cs"/>
              </a:rPr>
              <a:t>Might not </a:t>
            </a:r>
            <a:r>
              <a:rPr lang="en-US" sz="1600" b="1" dirty="0" smtClean="0">
                <a:latin typeface="+mn-lt"/>
                <a:cs typeface="+mn-cs"/>
              </a:rPr>
              <a:t>focus on  </a:t>
            </a:r>
            <a:r>
              <a:rPr lang="en-US" sz="1600" b="1" dirty="0">
                <a:latin typeface="+mn-lt"/>
                <a:cs typeface="+mn-cs"/>
              </a:rPr>
              <a:t>all students achievement</a:t>
            </a:r>
          </a:p>
          <a:p>
            <a:pPr algn="ctr" fontAlgn="auto">
              <a:spcBef>
                <a:spcPts val="0"/>
              </a:spcBef>
              <a:spcAft>
                <a:spcPts val="0"/>
              </a:spcAft>
              <a:defRPr/>
            </a:pPr>
            <a:endParaRPr lang="en-US" sz="1600" b="1" dirty="0">
              <a:latin typeface="+mn-lt"/>
              <a:cs typeface="+mn-cs"/>
            </a:endParaRPr>
          </a:p>
          <a:p>
            <a:pPr algn="ctr" fontAlgn="auto">
              <a:spcBef>
                <a:spcPts val="0"/>
              </a:spcBef>
              <a:spcAft>
                <a:spcPts val="0"/>
              </a:spcAft>
              <a:defRPr/>
            </a:pPr>
            <a:r>
              <a:rPr lang="en-US" sz="1600" b="1" dirty="0">
                <a:solidFill>
                  <a:srgbClr val="C00000"/>
                </a:solidFill>
                <a:latin typeface="+mn-lt"/>
                <a:cs typeface="+mn-cs"/>
              </a:rPr>
              <a:t>Educators cannot influence entering achievement</a:t>
            </a:r>
          </a:p>
        </p:txBody>
      </p:sp>
      <p:sp>
        <p:nvSpPr>
          <p:cNvPr id="10" name="TextBox 9"/>
          <p:cNvSpPr txBox="1"/>
          <p:nvPr/>
        </p:nvSpPr>
        <p:spPr>
          <a:xfrm>
            <a:off x="4933294" y="1820069"/>
            <a:ext cx="3621578" cy="3949864"/>
          </a:xfrm>
          <a:prstGeom prst="rect">
            <a:avLst/>
          </a:prstGeom>
          <a:noFill/>
        </p:spPr>
        <p:txBody>
          <a:bodyPr wrap="square">
            <a:spAutoFit/>
          </a:bodyPr>
          <a:lstStyle/>
          <a:p>
            <a:pPr algn="ctr" fontAlgn="auto">
              <a:spcBef>
                <a:spcPts val="0"/>
              </a:spcBef>
              <a:spcAft>
                <a:spcPts val="0"/>
              </a:spcAft>
              <a:defRPr/>
            </a:pPr>
            <a:r>
              <a:rPr lang="en-US" sz="2667" b="1" u="sng" dirty="0">
                <a:latin typeface="+mn-lt"/>
                <a:cs typeface="+mn-cs"/>
              </a:rPr>
              <a:t>Growth</a:t>
            </a:r>
          </a:p>
          <a:p>
            <a:pPr algn="ctr" fontAlgn="auto">
              <a:spcBef>
                <a:spcPts val="0"/>
              </a:spcBef>
              <a:spcAft>
                <a:spcPts val="0"/>
              </a:spcAft>
              <a:defRPr/>
            </a:pPr>
            <a:endParaRPr lang="en-US" sz="1600" b="1" dirty="0" smtClean="0">
              <a:latin typeface="+mn-lt"/>
              <a:cs typeface="+mn-cs"/>
            </a:endParaRPr>
          </a:p>
          <a:p>
            <a:pPr algn="ctr" fontAlgn="auto">
              <a:spcBef>
                <a:spcPts val="0"/>
              </a:spcBef>
              <a:spcAft>
                <a:spcPts val="0"/>
              </a:spcAft>
              <a:defRPr/>
            </a:pPr>
            <a:r>
              <a:rPr lang="en-US" sz="1600" b="1" dirty="0" smtClean="0">
                <a:latin typeface="+mn-lt"/>
                <a:cs typeface="+mn-cs"/>
              </a:rPr>
              <a:t>Compares </a:t>
            </a:r>
            <a:r>
              <a:rPr lang="en-US" sz="1600" b="1" dirty="0">
                <a:latin typeface="+mn-lt"/>
                <a:cs typeface="+mn-cs"/>
              </a:rPr>
              <a:t>students’ performance </a:t>
            </a:r>
          </a:p>
          <a:p>
            <a:pPr algn="ctr" fontAlgn="auto">
              <a:spcBef>
                <a:spcPts val="0"/>
              </a:spcBef>
              <a:spcAft>
                <a:spcPts val="0"/>
              </a:spcAft>
              <a:defRPr/>
            </a:pPr>
            <a:r>
              <a:rPr lang="en-US" sz="1600" b="1" dirty="0">
                <a:latin typeface="+mn-lt"/>
                <a:cs typeface="+mn-cs"/>
              </a:rPr>
              <a:t>to their own prior performance, students are their own control</a:t>
            </a:r>
          </a:p>
          <a:p>
            <a:pPr algn="ctr" fontAlgn="auto">
              <a:spcBef>
                <a:spcPts val="0"/>
              </a:spcBef>
              <a:spcAft>
                <a:spcPts val="0"/>
              </a:spcAft>
              <a:defRPr/>
            </a:pPr>
            <a:endParaRPr lang="en-US" sz="1600" b="1" dirty="0">
              <a:latin typeface="+mn-lt"/>
              <a:cs typeface="+mn-cs"/>
            </a:endParaRPr>
          </a:p>
          <a:p>
            <a:pPr algn="ctr" fontAlgn="auto">
              <a:spcBef>
                <a:spcPts val="0"/>
              </a:spcBef>
              <a:spcAft>
                <a:spcPts val="0"/>
              </a:spcAft>
              <a:defRPr/>
            </a:pPr>
            <a:r>
              <a:rPr lang="en-US" sz="1600" b="1" dirty="0">
                <a:latin typeface="+mn-lt"/>
                <a:cs typeface="+mn-cs"/>
              </a:rPr>
              <a:t>More closely related to teaching </a:t>
            </a:r>
          </a:p>
          <a:p>
            <a:pPr algn="ctr" fontAlgn="auto">
              <a:spcBef>
                <a:spcPts val="0"/>
              </a:spcBef>
              <a:spcAft>
                <a:spcPts val="0"/>
              </a:spcAft>
              <a:defRPr/>
            </a:pPr>
            <a:r>
              <a:rPr lang="en-US" sz="1600" b="1" dirty="0">
                <a:latin typeface="+mn-lt"/>
                <a:cs typeface="+mn-cs"/>
              </a:rPr>
              <a:t>and schooling effectiveness</a:t>
            </a:r>
          </a:p>
          <a:p>
            <a:pPr algn="ctr" fontAlgn="auto">
              <a:spcBef>
                <a:spcPts val="0"/>
              </a:spcBef>
              <a:spcAft>
                <a:spcPts val="0"/>
              </a:spcAft>
              <a:defRPr/>
            </a:pPr>
            <a:endParaRPr lang="en-US" sz="1600" b="1" dirty="0">
              <a:latin typeface="+mn-lt"/>
              <a:cs typeface="+mn-cs"/>
            </a:endParaRPr>
          </a:p>
          <a:p>
            <a:pPr algn="ctr" fontAlgn="auto">
              <a:spcBef>
                <a:spcPts val="0"/>
              </a:spcBef>
              <a:spcAft>
                <a:spcPts val="0"/>
              </a:spcAft>
              <a:defRPr/>
            </a:pPr>
            <a:r>
              <a:rPr lang="en-US" sz="1600" b="1" dirty="0">
                <a:latin typeface="+mn-lt"/>
                <a:cs typeface="+mn-cs"/>
              </a:rPr>
              <a:t>Focus placed on all students </a:t>
            </a:r>
          </a:p>
          <a:p>
            <a:pPr algn="ctr" fontAlgn="auto">
              <a:spcBef>
                <a:spcPts val="0"/>
              </a:spcBef>
              <a:spcAft>
                <a:spcPts val="0"/>
              </a:spcAft>
              <a:defRPr/>
            </a:pPr>
            <a:endParaRPr lang="en-US" sz="1600" b="1" dirty="0">
              <a:latin typeface="+mn-lt"/>
              <a:cs typeface="+mn-cs"/>
            </a:endParaRPr>
          </a:p>
          <a:p>
            <a:pPr algn="ctr" fontAlgn="auto">
              <a:spcBef>
                <a:spcPts val="0"/>
              </a:spcBef>
              <a:spcAft>
                <a:spcPts val="0"/>
              </a:spcAft>
              <a:defRPr/>
            </a:pPr>
            <a:r>
              <a:rPr lang="en-US" sz="1600" b="1" dirty="0">
                <a:solidFill>
                  <a:srgbClr val="C00000"/>
                </a:solidFill>
                <a:latin typeface="+mn-lt"/>
                <a:cs typeface="+mn-cs"/>
              </a:rPr>
              <a:t>Educators can </a:t>
            </a:r>
            <a:r>
              <a:rPr lang="en-US" sz="1600" b="1" dirty="0" smtClean="0">
                <a:solidFill>
                  <a:srgbClr val="C00000"/>
                </a:solidFill>
              </a:rPr>
              <a:t>influence </a:t>
            </a:r>
            <a:r>
              <a:rPr lang="en-US" sz="1600" b="1" dirty="0" smtClean="0">
                <a:solidFill>
                  <a:srgbClr val="C00000"/>
                </a:solidFill>
                <a:latin typeface="+mn-lt"/>
                <a:cs typeface="+mn-cs"/>
              </a:rPr>
              <a:t>the progress, or growth, </a:t>
            </a:r>
            <a:r>
              <a:rPr lang="en-US" sz="1600" b="1" dirty="0">
                <a:solidFill>
                  <a:srgbClr val="C00000"/>
                </a:solidFill>
                <a:latin typeface="+mn-lt"/>
                <a:cs typeface="+mn-cs"/>
              </a:rPr>
              <a:t>students make</a:t>
            </a:r>
          </a:p>
          <a:p>
            <a:pPr algn="ctr" fontAlgn="auto">
              <a:spcBef>
                <a:spcPts val="0"/>
              </a:spcBef>
              <a:spcAft>
                <a:spcPts val="0"/>
              </a:spcAft>
              <a:defRPr/>
            </a:pPr>
            <a:endParaRPr lang="en-US" sz="1600" b="1" dirty="0">
              <a:latin typeface="+mn-lt"/>
              <a:cs typeface="+mn-cs"/>
            </a:endParaRPr>
          </a:p>
          <a:p>
            <a:pPr algn="ctr" fontAlgn="auto">
              <a:spcBef>
                <a:spcPts val="0"/>
              </a:spcBef>
              <a:spcAft>
                <a:spcPts val="0"/>
              </a:spcAft>
              <a:defRPr/>
            </a:pPr>
            <a:endParaRPr lang="en-US" sz="1600" b="1" dirty="0">
              <a:latin typeface="+mn-lt"/>
              <a:cs typeface="+mn-cs"/>
            </a:endParaRPr>
          </a:p>
        </p:txBody>
      </p:sp>
      <p:sp>
        <p:nvSpPr>
          <p:cNvPr id="32775" name="TextBox 4"/>
          <p:cNvSpPr txBox="1">
            <a:spLocks noChangeArrowheads="1"/>
          </p:cNvSpPr>
          <p:nvPr/>
        </p:nvSpPr>
        <p:spPr bwMode="auto">
          <a:xfrm>
            <a:off x="4205288" y="2894014"/>
            <a:ext cx="1077913" cy="157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pPr>
            <a:r>
              <a:rPr lang="en-US" altLang="en-US" sz="1600" b="1" i="1" u="sng" dirty="0"/>
              <a:t>Together</a:t>
            </a:r>
          </a:p>
          <a:p>
            <a:pPr algn="ctr" eaLnBrk="1" hangingPunct="1">
              <a:spcBef>
                <a:spcPct val="0"/>
              </a:spcBef>
              <a:buFontTx/>
              <a:buNone/>
            </a:pPr>
            <a:r>
              <a:rPr lang="en-US" altLang="en-US" sz="1600" b="1" i="1" dirty="0"/>
              <a:t>A more complete picture of student learning</a:t>
            </a:r>
          </a:p>
        </p:txBody>
      </p:sp>
      <p:sp>
        <p:nvSpPr>
          <p:cNvPr id="11" name="TextBox 10"/>
          <p:cNvSpPr txBox="1"/>
          <p:nvPr/>
        </p:nvSpPr>
        <p:spPr>
          <a:xfrm>
            <a:off x="2629297" y="5972176"/>
            <a:ext cx="4285197" cy="830997"/>
          </a:xfrm>
          <a:prstGeom prst="rect">
            <a:avLst/>
          </a:prstGeom>
          <a:noFill/>
        </p:spPr>
        <p:txBody>
          <a:bodyPr wrap="square" rtlCol="0">
            <a:spAutoFit/>
          </a:bodyPr>
          <a:lstStyle/>
          <a:p>
            <a:pPr algn="ctr"/>
            <a:r>
              <a:rPr lang="en-US" sz="2400" b="1" dirty="0" smtClean="0">
                <a:solidFill>
                  <a:srgbClr val="000000"/>
                </a:solidFill>
              </a:rPr>
              <a:t>So, what CAN you control?</a:t>
            </a:r>
          </a:p>
          <a:p>
            <a:pPr algn="ctr"/>
            <a:r>
              <a:rPr lang="en-US" sz="2400" b="1" dirty="0" smtClean="0">
                <a:solidFill>
                  <a:srgbClr val="000000"/>
                </a:solidFill>
              </a:rPr>
              <a:t>And, what CAN’T you control?</a:t>
            </a:r>
            <a:endParaRPr lang="en-US" sz="2400" b="1" dirty="0">
              <a:solidFill>
                <a:srgbClr val="000000"/>
              </a:solidFill>
            </a:endParaRPr>
          </a:p>
        </p:txBody>
      </p:sp>
    </p:spTree>
    <p:extLst>
      <p:ext uri="{BB962C8B-B14F-4D97-AF65-F5344CB8AC3E}">
        <p14:creationId xmlns:p14="http://schemas.microsoft.com/office/powerpoint/2010/main" val="285870575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ounded Rectangle 15"/>
          <p:cNvSpPr/>
          <p:nvPr/>
        </p:nvSpPr>
        <p:spPr>
          <a:xfrm>
            <a:off x="895350" y="1741488"/>
            <a:ext cx="1943100" cy="333375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pic>
        <p:nvPicPr>
          <p:cNvPr id="59395" name="Picture 1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344738" y="3870325"/>
            <a:ext cx="342900" cy="342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9396" name="Picture 17"/>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546225" y="2886075"/>
            <a:ext cx="350838" cy="3095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5-Point Star 10"/>
          <p:cNvSpPr/>
          <p:nvPr/>
        </p:nvSpPr>
        <p:spPr>
          <a:xfrm>
            <a:off x="2647950" y="2752725"/>
            <a:ext cx="381000" cy="328613"/>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59398" name="TextBox 18"/>
          <p:cNvSpPr txBox="1">
            <a:spLocks noChangeArrowheads="1"/>
          </p:cNvSpPr>
          <p:nvPr/>
        </p:nvSpPr>
        <p:spPr bwMode="auto">
          <a:xfrm>
            <a:off x="595313" y="5205413"/>
            <a:ext cx="250825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algn="ctr" eaLnBrk="1" hangingPunct="1"/>
            <a:r>
              <a:rPr lang="en-US" altLang="en-US" b="1" dirty="0">
                <a:solidFill>
                  <a:prstClr val="black"/>
                </a:solidFill>
              </a:rPr>
              <a:t>Prior (or Entering) Achievement of the  </a:t>
            </a:r>
          </a:p>
          <a:p>
            <a:pPr algn="ctr" eaLnBrk="1" hangingPunct="1"/>
            <a:r>
              <a:rPr lang="en-US" altLang="en-US" b="1" dirty="0">
                <a:solidFill>
                  <a:prstClr val="black"/>
                </a:solidFill>
              </a:rPr>
              <a:t>Group of Students</a:t>
            </a:r>
          </a:p>
        </p:txBody>
      </p:sp>
      <p:pic>
        <p:nvPicPr>
          <p:cNvPr id="59399" name="Picture 3"/>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566863" y="2112963"/>
            <a:ext cx="282575" cy="339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9400" name="Picture 5"/>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1189038" y="2465388"/>
            <a:ext cx="400050" cy="3476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9401" name="Picture 6"/>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1397000" y="4605338"/>
            <a:ext cx="338138" cy="3730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9402" name="Picture 2"/>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1589088" y="3221038"/>
            <a:ext cx="339725" cy="374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9403" name="Picture 4"/>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1919288" y="1793875"/>
            <a:ext cx="361950" cy="3190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9404" name="Picture 2"/>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2168525" y="2282825"/>
            <a:ext cx="352425" cy="3635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9405" name="Picture 7"/>
          <p:cNvPicPr>
            <a:picLocks noChangeAspect="1" noChangeArrowheads="1"/>
          </p:cNvPicPr>
          <p:nvPr/>
        </p:nvPicPr>
        <p:blipFill>
          <a:blip r:embed="rId11" cstate="email">
            <a:extLst>
              <a:ext uri="{28A0092B-C50C-407E-A947-70E740481C1C}">
                <a14:useLocalDpi xmlns:a14="http://schemas.microsoft.com/office/drawing/2010/main"/>
              </a:ext>
            </a:extLst>
          </a:blip>
          <a:srcRect/>
          <a:stretch>
            <a:fillRect/>
          </a:stretch>
        </p:blipFill>
        <p:spPr bwMode="auto">
          <a:xfrm>
            <a:off x="1047750" y="1885950"/>
            <a:ext cx="327025" cy="3444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9406" name="Picture 2"/>
          <p:cNvPicPr>
            <a:picLocks noChangeAspect="1" noChangeArrowheads="1"/>
          </p:cNvPicPr>
          <p:nvPr/>
        </p:nvPicPr>
        <p:blipFill>
          <a:blip r:embed="rId12" cstate="email">
            <a:extLst>
              <a:ext uri="{28A0092B-C50C-407E-A947-70E740481C1C}">
                <a14:useLocalDpi xmlns:a14="http://schemas.microsoft.com/office/drawing/2010/main"/>
              </a:ext>
            </a:extLst>
          </a:blip>
          <a:srcRect/>
          <a:stretch>
            <a:fillRect/>
          </a:stretch>
        </p:blipFill>
        <p:spPr bwMode="auto">
          <a:xfrm>
            <a:off x="2366963" y="4281488"/>
            <a:ext cx="392112" cy="3159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9407" name="Picture 3"/>
          <p:cNvPicPr>
            <a:picLocks noChangeAspect="1" noChangeArrowheads="1"/>
          </p:cNvPicPr>
          <p:nvPr/>
        </p:nvPicPr>
        <p:blipFill>
          <a:blip r:embed="rId13" cstate="email">
            <a:extLst>
              <a:ext uri="{28A0092B-C50C-407E-A947-70E740481C1C}">
                <a14:useLocalDpi xmlns:a14="http://schemas.microsoft.com/office/drawing/2010/main"/>
              </a:ext>
            </a:extLst>
          </a:blip>
          <a:srcRect/>
          <a:stretch>
            <a:fillRect/>
          </a:stretch>
        </p:blipFill>
        <p:spPr bwMode="auto">
          <a:xfrm>
            <a:off x="1198563" y="4191000"/>
            <a:ext cx="306387" cy="3349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9408" name="Picture 4"/>
          <p:cNvPicPr>
            <a:picLocks noChangeAspect="1" noChangeArrowheads="1"/>
          </p:cNvPicPr>
          <p:nvPr/>
        </p:nvPicPr>
        <p:blipFill>
          <a:blip r:embed="rId14" cstate="email">
            <a:extLst>
              <a:ext uri="{28A0092B-C50C-407E-A947-70E740481C1C}">
                <a14:useLocalDpi xmlns:a14="http://schemas.microsoft.com/office/drawing/2010/main"/>
              </a:ext>
            </a:extLst>
          </a:blip>
          <a:srcRect/>
          <a:stretch>
            <a:fillRect/>
          </a:stretch>
        </p:blipFill>
        <p:spPr bwMode="auto">
          <a:xfrm>
            <a:off x="2281238" y="4648200"/>
            <a:ext cx="287337" cy="288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9409" name="Picture 5"/>
          <p:cNvPicPr>
            <a:picLocks noChangeAspect="1" noChangeArrowheads="1"/>
          </p:cNvPicPr>
          <p:nvPr/>
        </p:nvPicPr>
        <p:blipFill>
          <a:blip r:embed="rId15" cstate="email">
            <a:extLst>
              <a:ext uri="{28A0092B-C50C-407E-A947-70E740481C1C}">
                <a14:useLocalDpi xmlns:a14="http://schemas.microsoft.com/office/drawing/2010/main"/>
              </a:ext>
            </a:extLst>
          </a:blip>
          <a:srcRect/>
          <a:stretch>
            <a:fillRect/>
          </a:stretch>
        </p:blipFill>
        <p:spPr bwMode="auto">
          <a:xfrm>
            <a:off x="1131888" y="3406775"/>
            <a:ext cx="219075" cy="2651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9410" name="Picture 6"/>
          <p:cNvPicPr>
            <a:picLocks noChangeAspect="1" noChangeArrowheads="1"/>
          </p:cNvPicPr>
          <p:nvPr/>
        </p:nvPicPr>
        <p:blipFill>
          <a:blip r:embed="rId16" cstate="email">
            <a:extLst>
              <a:ext uri="{28A0092B-C50C-407E-A947-70E740481C1C}">
                <a14:useLocalDpi xmlns:a14="http://schemas.microsoft.com/office/drawing/2010/main"/>
              </a:ext>
            </a:extLst>
          </a:blip>
          <a:srcRect/>
          <a:stretch>
            <a:fillRect/>
          </a:stretch>
        </p:blipFill>
        <p:spPr bwMode="auto">
          <a:xfrm>
            <a:off x="1849438" y="2676525"/>
            <a:ext cx="269875" cy="263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9411" name="Picture 7"/>
          <p:cNvPicPr>
            <a:picLocks noChangeAspect="1" noChangeArrowheads="1"/>
          </p:cNvPicPr>
          <p:nvPr/>
        </p:nvPicPr>
        <p:blipFill>
          <a:blip r:embed="rId17" cstate="email">
            <a:extLst>
              <a:ext uri="{28A0092B-C50C-407E-A947-70E740481C1C}">
                <a14:useLocalDpi xmlns:a14="http://schemas.microsoft.com/office/drawing/2010/main"/>
              </a:ext>
            </a:extLst>
          </a:blip>
          <a:srcRect/>
          <a:stretch>
            <a:fillRect/>
          </a:stretch>
        </p:blipFill>
        <p:spPr bwMode="auto">
          <a:xfrm>
            <a:off x="1849438" y="4371975"/>
            <a:ext cx="258762" cy="225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9412" name="Picture 8"/>
          <p:cNvPicPr>
            <a:picLocks noChangeAspect="1" noChangeArrowheads="1"/>
          </p:cNvPicPr>
          <p:nvPr/>
        </p:nvPicPr>
        <p:blipFill>
          <a:blip r:embed="rId18" cstate="email">
            <a:extLst>
              <a:ext uri="{28A0092B-C50C-407E-A947-70E740481C1C}">
                <a14:useLocalDpi xmlns:a14="http://schemas.microsoft.com/office/drawing/2010/main"/>
              </a:ext>
            </a:extLst>
          </a:blip>
          <a:srcRect/>
          <a:stretch>
            <a:fillRect/>
          </a:stretch>
        </p:blipFill>
        <p:spPr bwMode="auto">
          <a:xfrm>
            <a:off x="1108075" y="2960688"/>
            <a:ext cx="336550" cy="301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9413" name="Picture 9"/>
          <p:cNvPicPr>
            <a:picLocks noChangeAspect="1" noChangeArrowheads="1"/>
          </p:cNvPicPr>
          <p:nvPr/>
        </p:nvPicPr>
        <p:blipFill>
          <a:blip r:embed="rId19" cstate="email">
            <a:extLst>
              <a:ext uri="{28A0092B-C50C-407E-A947-70E740481C1C}">
                <a14:useLocalDpi xmlns:a14="http://schemas.microsoft.com/office/drawing/2010/main"/>
              </a:ext>
            </a:extLst>
          </a:blip>
          <a:srcRect/>
          <a:stretch>
            <a:fillRect/>
          </a:stretch>
        </p:blipFill>
        <p:spPr bwMode="auto">
          <a:xfrm>
            <a:off x="1866900" y="3775075"/>
            <a:ext cx="296863" cy="3476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9414" name="Picture 11"/>
          <p:cNvPicPr>
            <a:picLocks noChangeAspect="1" noChangeArrowheads="1"/>
          </p:cNvPicPr>
          <p:nvPr/>
        </p:nvPicPr>
        <p:blipFill>
          <a:blip r:embed="rId20" cstate="email">
            <a:extLst>
              <a:ext uri="{28A0092B-C50C-407E-A947-70E740481C1C}">
                <a14:useLocalDpi xmlns:a14="http://schemas.microsoft.com/office/drawing/2010/main"/>
              </a:ext>
            </a:extLst>
          </a:blip>
          <a:srcRect/>
          <a:stretch>
            <a:fillRect/>
          </a:stretch>
        </p:blipFill>
        <p:spPr bwMode="auto">
          <a:xfrm>
            <a:off x="1444625" y="3665538"/>
            <a:ext cx="290513" cy="2936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9415" name="Picture 12"/>
          <p:cNvPicPr>
            <a:picLocks noChangeAspect="1" noChangeArrowheads="1"/>
          </p:cNvPicPr>
          <p:nvPr/>
        </p:nvPicPr>
        <p:blipFill>
          <a:blip r:embed="rId21" cstate="email">
            <a:extLst>
              <a:ext uri="{28A0092B-C50C-407E-A947-70E740481C1C}">
                <a14:useLocalDpi xmlns:a14="http://schemas.microsoft.com/office/drawing/2010/main"/>
              </a:ext>
            </a:extLst>
          </a:blip>
          <a:srcRect/>
          <a:stretch>
            <a:fillRect/>
          </a:stretch>
        </p:blipFill>
        <p:spPr bwMode="auto">
          <a:xfrm>
            <a:off x="2184400" y="2997200"/>
            <a:ext cx="365125" cy="2905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8" name="Rounded Rectangle 37"/>
          <p:cNvSpPr/>
          <p:nvPr/>
        </p:nvSpPr>
        <p:spPr>
          <a:xfrm>
            <a:off x="6400800" y="1741488"/>
            <a:ext cx="1943100" cy="333375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pic>
        <p:nvPicPr>
          <p:cNvPr id="59417" name="Picture 5"/>
          <p:cNvPicPr>
            <a:picLocks noChangeAspect="1" noChangeArrowheads="1"/>
          </p:cNvPicPr>
          <p:nvPr/>
        </p:nvPicPr>
        <p:blipFill>
          <a:blip r:embed="rId22" cstate="email">
            <a:extLst>
              <a:ext uri="{28A0092B-C50C-407E-A947-70E740481C1C}">
                <a14:useLocalDpi xmlns:a14="http://schemas.microsoft.com/office/drawing/2010/main"/>
              </a:ext>
            </a:extLst>
          </a:blip>
          <a:srcRect/>
          <a:stretch>
            <a:fillRect/>
          </a:stretch>
        </p:blipFill>
        <p:spPr bwMode="auto">
          <a:xfrm>
            <a:off x="6813550" y="2938463"/>
            <a:ext cx="398463" cy="346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9418" name="Picture 4"/>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7543800" y="2266950"/>
            <a:ext cx="361950" cy="3190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9419" name="Picture 5"/>
          <p:cNvPicPr>
            <a:picLocks noChangeAspect="1" noChangeArrowheads="1"/>
          </p:cNvPicPr>
          <p:nvPr/>
        </p:nvPicPr>
        <p:blipFill>
          <a:blip r:embed="rId15" cstate="email">
            <a:extLst>
              <a:ext uri="{28A0092B-C50C-407E-A947-70E740481C1C}">
                <a14:useLocalDpi xmlns:a14="http://schemas.microsoft.com/office/drawing/2010/main"/>
              </a:ext>
            </a:extLst>
          </a:blip>
          <a:srcRect/>
          <a:stretch>
            <a:fillRect/>
          </a:stretch>
        </p:blipFill>
        <p:spPr bwMode="auto">
          <a:xfrm>
            <a:off x="6861175" y="3862388"/>
            <a:ext cx="220663" cy="2651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9420" name="Picture 9"/>
          <p:cNvPicPr>
            <a:picLocks noChangeAspect="1" noChangeArrowheads="1"/>
          </p:cNvPicPr>
          <p:nvPr/>
        </p:nvPicPr>
        <p:blipFill>
          <a:blip r:embed="rId19" cstate="email">
            <a:extLst>
              <a:ext uri="{28A0092B-C50C-407E-A947-70E740481C1C}">
                <a14:useLocalDpi xmlns:a14="http://schemas.microsoft.com/office/drawing/2010/main"/>
              </a:ext>
            </a:extLst>
          </a:blip>
          <a:srcRect/>
          <a:stretch>
            <a:fillRect/>
          </a:stretch>
        </p:blipFill>
        <p:spPr bwMode="auto">
          <a:xfrm>
            <a:off x="7491413" y="4171950"/>
            <a:ext cx="296862" cy="346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9425" name="TextBox 50"/>
          <p:cNvSpPr txBox="1">
            <a:spLocks noChangeArrowheads="1"/>
          </p:cNvSpPr>
          <p:nvPr/>
        </p:nvSpPr>
        <p:spPr bwMode="auto">
          <a:xfrm>
            <a:off x="5954345" y="5205413"/>
            <a:ext cx="2819399"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algn="ctr" eaLnBrk="1" hangingPunct="1"/>
            <a:r>
              <a:rPr lang="en-US" altLang="en-US" b="1" dirty="0" smtClean="0">
                <a:solidFill>
                  <a:prstClr val="black"/>
                </a:solidFill>
              </a:rPr>
              <a:t>Current (or Ending) </a:t>
            </a:r>
            <a:r>
              <a:rPr lang="en-US" altLang="en-US" b="1" dirty="0">
                <a:solidFill>
                  <a:prstClr val="black"/>
                </a:solidFill>
              </a:rPr>
              <a:t>Achievement </a:t>
            </a:r>
            <a:r>
              <a:rPr lang="en-US" altLang="en-US" b="1" dirty="0" smtClean="0">
                <a:solidFill>
                  <a:prstClr val="black"/>
                </a:solidFill>
              </a:rPr>
              <a:t>of the</a:t>
            </a:r>
          </a:p>
          <a:p>
            <a:pPr algn="ctr" eaLnBrk="1" hangingPunct="1"/>
            <a:r>
              <a:rPr lang="en-US" altLang="en-US" b="1" dirty="0" smtClean="0">
                <a:solidFill>
                  <a:prstClr val="black"/>
                </a:solidFill>
              </a:rPr>
              <a:t>Group</a:t>
            </a:r>
            <a:r>
              <a:rPr lang="en-US" altLang="en-US" b="1" dirty="0">
                <a:solidFill>
                  <a:prstClr val="black"/>
                </a:solidFill>
              </a:rPr>
              <a:t> </a:t>
            </a:r>
            <a:r>
              <a:rPr lang="en-US" altLang="en-US" b="1" dirty="0" smtClean="0">
                <a:solidFill>
                  <a:prstClr val="black"/>
                </a:solidFill>
              </a:rPr>
              <a:t>of </a:t>
            </a:r>
            <a:r>
              <a:rPr lang="en-US" altLang="en-US" b="1" dirty="0">
                <a:solidFill>
                  <a:prstClr val="black"/>
                </a:solidFill>
              </a:rPr>
              <a:t>Students</a:t>
            </a:r>
          </a:p>
        </p:txBody>
      </p:sp>
      <p:pic>
        <p:nvPicPr>
          <p:cNvPr id="59426" name="Picture 6"/>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6873875" y="4633913"/>
            <a:ext cx="338138" cy="371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9427" name="Picture 2"/>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7378700" y="3175000"/>
            <a:ext cx="339725" cy="374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9428" name="Picture 2"/>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6623050" y="2389188"/>
            <a:ext cx="352425" cy="3635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9429" name="Picture 7"/>
          <p:cNvPicPr>
            <a:picLocks noChangeAspect="1" noChangeArrowheads="1"/>
          </p:cNvPicPr>
          <p:nvPr/>
        </p:nvPicPr>
        <p:blipFill>
          <a:blip r:embed="rId11" cstate="email">
            <a:extLst>
              <a:ext uri="{28A0092B-C50C-407E-A947-70E740481C1C}">
                <a14:useLocalDpi xmlns:a14="http://schemas.microsoft.com/office/drawing/2010/main"/>
              </a:ext>
            </a:extLst>
          </a:blip>
          <a:srcRect/>
          <a:stretch>
            <a:fillRect/>
          </a:stretch>
        </p:blipFill>
        <p:spPr bwMode="auto">
          <a:xfrm>
            <a:off x="6486525" y="1920875"/>
            <a:ext cx="325438" cy="346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9430" name="Picture 2"/>
          <p:cNvPicPr>
            <a:picLocks noChangeAspect="1" noChangeArrowheads="1"/>
          </p:cNvPicPr>
          <p:nvPr/>
        </p:nvPicPr>
        <p:blipFill>
          <a:blip r:embed="rId12" cstate="email">
            <a:extLst>
              <a:ext uri="{28A0092B-C50C-407E-A947-70E740481C1C}">
                <a14:useLocalDpi xmlns:a14="http://schemas.microsoft.com/office/drawing/2010/main"/>
              </a:ext>
            </a:extLst>
          </a:blip>
          <a:srcRect/>
          <a:stretch>
            <a:fillRect/>
          </a:stretch>
        </p:blipFill>
        <p:spPr bwMode="auto">
          <a:xfrm>
            <a:off x="7839075" y="4318000"/>
            <a:ext cx="392113" cy="3159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9431" name="Picture 3"/>
          <p:cNvPicPr>
            <a:picLocks noChangeAspect="1" noChangeArrowheads="1"/>
          </p:cNvPicPr>
          <p:nvPr/>
        </p:nvPicPr>
        <p:blipFill>
          <a:blip r:embed="rId13" cstate="email">
            <a:extLst>
              <a:ext uri="{28A0092B-C50C-407E-A947-70E740481C1C}">
                <a14:useLocalDpi xmlns:a14="http://schemas.microsoft.com/office/drawing/2010/main"/>
              </a:ext>
            </a:extLst>
          </a:blip>
          <a:srcRect/>
          <a:stretch>
            <a:fillRect/>
          </a:stretch>
        </p:blipFill>
        <p:spPr bwMode="auto">
          <a:xfrm>
            <a:off x="6546850" y="4184650"/>
            <a:ext cx="306388" cy="333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9432" name="Picture 3"/>
          <p:cNvPicPr>
            <a:picLocks noChangeAspect="1" noChangeArrowheads="1"/>
          </p:cNvPicPr>
          <p:nvPr/>
        </p:nvPicPr>
        <p:blipFill>
          <a:blip r:embed="rId23" cstate="email">
            <a:extLst>
              <a:ext uri="{28A0092B-C50C-407E-A947-70E740481C1C}">
                <a14:useLocalDpi xmlns:a14="http://schemas.microsoft.com/office/drawing/2010/main"/>
              </a:ext>
            </a:extLst>
          </a:blip>
          <a:srcRect/>
          <a:stretch>
            <a:fillRect/>
          </a:stretch>
        </p:blipFill>
        <p:spPr bwMode="auto">
          <a:xfrm>
            <a:off x="7718425" y="1766888"/>
            <a:ext cx="280988" cy="3413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9433" name="Picture 4"/>
          <p:cNvPicPr>
            <a:picLocks noChangeAspect="1" noChangeArrowheads="1"/>
          </p:cNvPicPr>
          <p:nvPr/>
        </p:nvPicPr>
        <p:blipFill>
          <a:blip r:embed="rId14" cstate="email">
            <a:extLst>
              <a:ext uri="{28A0092B-C50C-407E-A947-70E740481C1C}">
                <a14:useLocalDpi xmlns:a14="http://schemas.microsoft.com/office/drawing/2010/main"/>
              </a:ext>
            </a:extLst>
          </a:blip>
          <a:srcRect/>
          <a:stretch>
            <a:fillRect/>
          </a:stretch>
        </p:blipFill>
        <p:spPr bwMode="auto">
          <a:xfrm>
            <a:off x="7043738" y="4137025"/>
            <a:ext cx="287337" cy="288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9434" name="Picture 6"/>
          <p:cNvPicPr>
            <a:picLocks noChangeAspect="1" noChangeArrowheads="1"/>
          </p:cNvPicPr>
          <p:nvPr/>
        </p:nvPicPr>
        <p:blipFill>
          <a:blip r:embed="rId16" cstate="email">
            <a:extLst>
              <a:ext uri="{28A0092B-C50C-407E-A947-70E740481C1C}">
                <a14:useLocalDpi xmlns:a14="http://schemas.microsoft.com/office/drawing/2010/main"/>
              </a:ext>
            </a:extLst>
          </a:blip>
          <a:srcRect/>
          <a:stretch>
            <a:fillRect/>
          </a:stretch>
        </p:blipFill>
        <p:spPr bwMode="auto">
          <a:xfrm>
            <a:off x="7077075" y="2076450"/>
            <a:ext cx="271463" cy="2651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9435" name="Picture 7"/>
          <p:cNvPicPr>
            <a:picLocks noChangeAspect="1" noChangeArrowheads="1"/>
          </p:cNvPicPr>
          <p:nvPr/>
        </p:nvPicPr>
        <p:blipFill>
          <a:blip r:embed="rId17" cstate="email">
            <a:extLst>
              <a:ext uri="{28A0092B-C50C-407E-A947-70E740481C1C}">
                <a14:useLocalDpi xmlns:a14="http://schemas.microsoft.com/office/drawing/2010/main"/>
              </a:ext>
            </a:extLst>
          </a:blip>
          <a:srcRect/>
          <a:stretch>
            <a:fillRect/>
          </a:stretch>
        </p:blipFill>
        <p:spPr bwMode="auto">
          <a:xfrm>
            <a:off x="7680325" y="3787775"/>
            <a:ext cx="258763" cy="225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9436" name="Picture 8"/>
          <p:cNvPicPr>
            <a:picLocks noChangeAspect="1" noChangeArrowheads="1"/>
          </p:cNvPicPr>
          <p:nvPr/>
        </p:nvPicPr>
        <p:blipFill>
          <a:blip r:embed="rId18" cstate="email">
            <a:extLst>
              <a:ext uri="{28A0092B-C50C-407E-A947-70E740481C1C}">
                <a14:useLocalDpi xmlns:a14="http://schemas.microsoft.com/office/drawing/2010/main"/>
              </a:ext>
            </a:extLst>
          </a:blip>
          <a:srcRect/>
          <a:stretch>
            <a:fillRect/>
          </a:stretch>
        </p:blipFill>
        <p:spPr bwMode="auto">
          <a:xfrm>
            <a:off x="7951788" y="2225675"/>
            <a:ext cx="334962" cy="3000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9437" name="Picture 11"/>
          <p:cNvPicPr>
            <a:picLocks noChangeAspect="1" noChangeArrowheads="1"/>
          </p:cNvPicPr>
          <p:nvPr/>
        </p:nvPicPr>
        <p:blipFill>
          <a:blip r:embed="rId24" cstate="email">
            <a:extLst>
              <a:ext uri="{28A0092B-C50C-407E-A947-70E740481C1C}">
                <a14:useLocalDpi xmlns:a14="http://schemas.microsoft.com/office/drawing/2010/main"/>
              </a:ext>
            </a:extLst>
          </a:blip>
          <a:srcRect/>
          <a:stretch>
            <a:fillRect/>
          </a:stretch>
        </p:blipFill>
        <p:spPr bwMode="auto">
          <a:xfrm>
            <a:off x="7813675" y="2917825"/>
            <a:ext cx="292100" cy="292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9438" name="Picture 12"/>
          <p:cNvPicPr>
            <a:picLocks noChangeAspect="1" noChangeArrowheads="1"/>
          </p:cNvPicPr>
          <p:nvPr/>
        </p:nvPicPr>
        <p:blipFill>
          <a:blip r:embed="rId25" cstate="email">
            <a:extLst>
              <a:ext uri="{28A0092B-C50C-407E-A947-70E740481C1C}">
                <a14:useLocalDpi xmlns:a14="http://schemas.microsoft.com/office/drawing/2010/main"/>
              </a:ext>
            </a:extLst>
          </a:blip>
          <a:srcRect/>
          <a:stretch>
            <a:fillRect/>
          </a:stretch>
        </p:blipFill>
        <p:spPr bwMode="auto">
          <a:xfrm>
            <a:off x="7110413" y="2597150"/>
            <a:ext cx="365125" cy="288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9439" name="Picture 16"/>
          <p:cNvPicPr>
            <a:picLocks noChangeAspect="1" noChangeArrowheads="1"/>
          </p:cNvPicPr>
          <p:nvPr/>
        </p:nvPicPr>
        <p:blipFill>
          <a:blip r:embed="rId26" cstate="email">
            <a:extLst>
              <a:ext uri="{28A0092B-C50C-407E-A947-70E740481C1C}">
                <a14:useLocalDpi xmlns:a14="http://schemas.microsoft.com/office/drawing/2010/main"/>
              </a:ext>
            </a:extLst>
          </a:blip>
          <a:srcRect/>
          <a:stretch>
            <a:fillRect/>
          </a:stretch>
        </p:blipFill>
        <p:spPr bwMode="auto">
          <a:xfrm>
            <a:off x="1022350" y="3810000"/>
            <a:ext cx="292100" cy="2968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9440" name="Picture 20"/>
          <p:cNvPicPr>
            <a:picLocks noChangeAspect="1" noChangeArrowheads="1"/>
          </p:cNvPicPr>
          <p:nvPr/>
        </p:nvPicPr>
        <p:blipFill>
          <a:blip r:embed="rId27" cstate="email">
            <a:extLst>
              <a:ext uri="{28A0092B-C50C-407E-A947-70E740481C1C}">
                <a14:useLocalDpi xmlns:a14="http://schemas.microsoft.com/office/drawing/2010/main"/>
              </a:ext>
            </a:extLst>
          </a:blip>
          <a:srcRect/>
          <a:stretch>
            <a:fillRect/>
          </a:stretch>
        </p:blipFill>
        <p:spPr bwMode="auto">
          <a:xfrm>
            <a:off x="2168525" y="3527425"/>
            <a:ext cx="361950" cy="2555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9441" name="Picture 3"/>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543050" y="2103438"/>
            <a:ext cx="282575" cy="339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9442" name="Picture 5"/>
          <p:cNvPicPr>
            <a:picLocks noChangeAspect="1" noChangeArrowheads="1"/>
          </p:cNvPicPr>
          <p:nvPr/>
        </p:nvPicPr>
        <p:blipFill>
          <a:blip r:embed="rId22" cstate="email">
            <a:extLst>
              <a:ext uri="{28A0092B-C50C-407E-A947-70E740481C1C}">
                <a14:useLocalDpi xmlns:a14="http://schemas.microsoft.com/office/drawing/2010/main"/>
              </a:ext>
            </a:extLst>
          </a:blip>
          <a:srcRect/>
          <a:stretch>
            <a:fillRect/>
          </a:stretch>
        </p:blipFill>
        <p:spPr bwMode="auto">
          <a:xfrm>
            <a:off x="1165225" y="2455863"/>
            <a:ext cx="400050" cy="3476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9443" name="Picture 2"/>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1566863" y="3211513"/>
            <a:ext cx="338137" cy="3762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9444" name="Picture 7"/>
          <p:cNvPicPr>
            <a:picLocks noChangeAspect="1" noChangeArrowheads="1"/>
          </p:cNvPicPr>
          <p:nvPr/>
        </p:nvPicPr>
        <p:blipFill>
          <a:blip r:embed="rId11" cstate="email">
            <a:extLst>
              <a:ext uri="{28A0092B-C50C-407E-A947-70E740481C1C}">
                <a14:useLocalDpi xmlns:a14="http://schemas.microsoft.com/office/drawing/2010/main"/>
              </a:ext>
            </a:extLst>
          </a:blip>
          <a:srcRect/>
          <a:stretch>
            <a:fillRect/>
          </a:stretch>
        </p:blipFill>
        <p:spPr bwMode="auto">
          <a:xfrm>
            <a:off x="1025525" y="1876425"/>
            <a:ext cx="325438" cy="3444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9445" name="Picture 5"/>
          <p:cNvPicPr>
            <a:picLocks noChangeAspect="1" noChangeArrowheads="1"/>
          </p:cNvPicPr>
          <p:nvPr/>
        </p:nvPicPr>
        <p:blipFill>
          <a:blip r:embed="rId15" cstate="email">
            <a:extLst>
              <a:ext uri="{28A0092B-C50C-407E-A947-70E740481C1C}">
                <a14:useLocalDpi xmlns:a14="http://schemas.microsoft.com/office/drawing/2010/main"/>
              </a:ext>
            </a:extLst>
          </a:blip>
          <a:srcRect/>
          <a:stretch>
            <a:fillRect/>
          </a:stretch>
        </p:blipFill>
        <p:spPr bwMode="auto">
          <a:xfrm>
            <a:off x="1108075" y="3397250"/>
            <a:ext cx="220663" cy="2651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9446" name="Picture 8"/>
          <p:cNvPicPr>
            <a:picLocks noChangeAspect="1" noChangeArrowheads="1"/>
          </p:cNvPicPr>
          <p:nvPr/>
        </p:nvPicPr>
        <p:blipFill>
          <a:blip r:embed="rId18" cstate="email">
            <a:extLst>
              <a:ext uri="{28A0092B-C50C-407E-A947-70E740481C1C}">
                <a14:useLocalDpi xmlns:a14="http://schemas.microsoft.com/office/drawing/2010/main"/>
              </a:ext>
            </a:extLst>
          </a:blip>
          <a:srcRect/>
          <a:stretch>
            <a:fillRect/>
          </a:stretch>
        </p:blipFill>
        <p:spPr bwMode="auto">
          <a:xfrm>
            <a:off x="1085850" y="2951163"/>
            <a:ext cx="334963" cy="301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9447" name="Picture 11"/>
          <p:cNvPicPr>
            <a:picLocks noChangeAspect="1" noChangeArrowheads="1"/>
          </p:cNvPicPr>
          <p:nvPr/>
        </p:nvPicPr>
        <p:blipFill>
          <a:blip r:embed="rId24" cstate="email">
            <a:extLst>
              <a:ext uri="{28A0092B-C50C-407E-A947-70E740481C1C}">
                <a14:useLocalDpi xmlns:a14="http://schemas.microsoft.com/office/drawing/2010/main"/>
              </a:ext>
            </a:extLst>
          </a:blip>
          <a:srcRect/>
          <a:stretch>
            <a:fillRect/>
          </a:stretch>
        </p:blipFill>
        <p:spPr bwMode="auto">
          <a:xfrm>
            <a:off x="1420813" y="3656013"/>
            <a:ext cx="292100" cy="2936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9448" name="Picture 18"/>
          <p:cNvPicPr>
            <a:picLocks noChangeAspect="1" noChangeArrowheads="1"/>
          </p:cNvPicPr>
          <p:nvPr/>
        </p:nvPicPr>
        <p:blipFill>
          <a:blip r:embed="rId28" cstate="email">
            <a:extLst>
              <a:ext uri="{28A0092B-C50C-407E-A947-70E740481C1C}">
                <a14:useLocalDpi xmlns:a14="http://schemas.microsoft.com/office/drawing/2010/main"/>
              </a:ext>
            </a:extLst>
          </a:blip>
          <a:srcRect/>
          <a:stretch>
            <a:fillRect/>
          </a:stretch>
        </p:blipFill>
        <p:spPr bwMode="auto">
          <a:xfrm>
            <a:off x="1868488" y="2311400"/>
            <a:ext cx="234950" cy="250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9449" name="Picture 20"/>
          <p:cNvPicPr>
            <a:picLocks noChangeAspect="1" noChangeArrowheads="1"/>
          </p:cNvPicPr>
          <p:nvPr/>
        </p:nvPicPr>
        <p:blipFill>
          <a:blip r:embed="rId29" cstate="email">
            <a:extLst>
              <a:ext uri="{28A0092B-C50C-407E-A947-70E740481C1C}">
                <a14:useLocalDpi xmlns:a14="http://schemas.microsoft.com/office/drawing/2010/main"/>
              </a:ext>
            </a:extLst>
          </a:blip>
          <a:srcRect/>
          <a:stretch>
            <a:fillRect/>
          </a:stretch>
        </p:blipFill>
        <p:spPr bwMode="auto">
          <a:xfrm>
            <a:off x="7458075" y="4664075"/>
            <a:ext cx="363538" cy="2555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9450" name="Picture 18"/>
          <p:cNvPicPr>
            <a:picLocks noChangeAspect="1" noChangeArrowheads="1"/>
          </p:cNvPicPr>
          <p:nvPr/>
        </p:nvPicPr>
        <p:blipFill>
          <a:blip r:embed="rId28" cstate="email">
            <a:extLst>
              <a:ext uri="{28A0092B-C50C-407E-A947-70E740481C1C}">
                <a14:useLocalDpi xmlns:a14="http://schemas.microsoft.com/office/drawing/2010/main"/>
              </a:ext>
            </a:extLst>
          </a:blip>
          <a:srcRect/>
          <a:stretch>
            <a:fillRect/>
          </a:stretch>
        </p:blipFill>
        <p:spPr bwMode="auto">
          <a:xfrm>
            <a:off x="6648450" y="3462338"/>
            <a:ext cx="236538" cy="250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9451" name="Picture 16"/>
          <p:cNvPicPr>
            <a:picLocks noChangeAspect="1" noChangeArrowheads="1"/>
          </p:cNvPicPr>
          <p:nvPr/>
        </p:nvPicPr>
        <p:blipFill>
          <a:blip r:embed="rId26" cstate="email">
            <a:extLst>
              <a:ext uri="{28A0092B-C50C-407E-A947-70E740481C1C}">
                <a14:useLocalDpi xmlns:a14="http://schemas.microsoft.com/office/drawing/2010/main"/>
              </a:ext>
            </a:extLst>
          </a:blip>
          <a:srcRect/>
          <a:stretch>
            <a:fillRect/>
          </a:stretch>
        </p:blipFill>
        <p:spPr bwMode="auto">
          <a:xfrm>
            <a:off x="7232650" y="3752850"/>
            <a:ext cx="293688" cy="295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9452" name="Picture 17"/>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880350" y="3467100"/>
            <a:ext cx="350838" cy="3095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9453" name="Picture 1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029450" y="3313113"/>
            <a:ext cx="342900" cy="342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7" name="5-Point Star 96"/>
          <p:cNvSpPr/>
          <p:nvPr/>
        </p:nvSpPr>
        <p:spPr>
          <a:xfrm>
            <a:off x="6210300" y="2752665"/>
            <a:ext cx="381000" cy="328612"/>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74" name="Title 1"/>
          <p:cNvSpPr txBox="1">
            <a:spLocks/>
          </p:cNvSpPr>
          <p:nvPr/>
        </p:nvSpPr>
        <p:spPr>
          <a:xfrm>
            <a:off x="0" y="0"/>
            <a:ext cx="9144000" cy="945533"/>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sz="4000" b="1" dirty="0" smtClean="0">
                <a:solidFill>
                  <a:prstClr val="black"/>
                </a:solidFill>
              </a:rPr>
              <a:t>Measuring Growth: Comparing Students’ Entering and Ending Achievement</a:t>
            </a:r>
            <a:endParaRPr lang="en-US" sz="4000" b="1" dirty="0">
              <a:solidFill>
                <a:prstClr val="black"/>
              </a:solidFill>
            </a:endParaRPr>
          </a:p>
        </p:txBody>
      </p:sp>
      <p:sp>
        <p:nvSpPr>
          <p:cNvPr id="2" name="Left-Right Arrow 1"/>
          <p:cNvSpPr/>
          <p:nvPr/>
        </p:nvSpPr>
        <p:spPr>
          <a:xfrm>
            <a:off x="3423314" y="2484449"/>
            <a:ext cx="2514600" cy="1054882"/>
          </a:xfrm>
          <a:prstGeom prst="leftRightArrow">
            <a:avLst/>
          </a:prstGeom>
          <a:solidFill>
            <a:schemeClr val="accent6">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3467100" y="3311123"/>
            <a:ext cx="2438400" cy="830997"/>
          </a:xfrm>
          <a:prstGeom prst="rect">
            <a:avLst/>
          </a:prstGeom>
          <a:noFill/>
        </p:spPr>
        <p:txBody>
          <a:bodyPr wrap="square" rtlCol="0">
            <a:spAutoFit/>
          </a:bodyPr>
          <a:lstStyle/>
          <a:p>
            <a:pPr algn="ctr"/>
            <a:r>
              <a:rPr lang="en-US" sz="2400" b="1" dirty="0" smtClean="0"/>
              <a:t>PVAAS</a:t>
            </a:r>
          </a:p>
          <a:p>
            <a:pPr algn="ctr"/>
            <a:r>
              <a:rPr lang="en-US" sz="2400" b="1" dirty="0" smtClean="0"/>
              <a:t>Growth Measure</a:t>
            </a:r>
            <a:endParaRPr lang="en-US" sz="2400" b="1" dirty="0"/>
          </a:p>
        </p:txBody>
      </p:sp>
      <p:sp>
        <p:nvSpPr>
          <p:cNvPr id="77" name="TextBox 76"/>
          <p:cNvSpPr txBox="1"/>
          <p:nvPr/>
        </p:nvSpPr>
        <p:spPr>
          <a:xfrm>
            <a:off x="3651914" y="2776022"/>
            <a:ext cx="2057400" cy="461665"/>
          </a:xfrm>
          <a:prstGeom prst="rect">
            <a:avLst/>
          </a:prstGeom>
          <a:noFill/>
        </p:spPr>
        <p:txBody>
          <a:bodyPr wrap="square" rtlCol="0">
            <a:spAutoFit/>
          </a:bodyPr>
          <a:lstStyle/>
          <a:p>
            <a:pPr algn="ctr"/>
            <a:r>
              <a:rPr lang="en-US" sz="2400" b="1" dirty="0" smtClean="0"/>
              <a:t>DIFFERENCE</a:t>
            </a:r>
            <a:endParaRPr lang="en-US" b="1" dirty="0"/>
          </a:p>
        </p:txBody>
      </p:sp>
    </p:spTree>
    <p:extLst>
      <p:ext uri="{BB962C8B-B14F-4D97-AF65-F5344CB8AC3E}">
        <p14:creationId xmlns:p14="http://schemas.microsoft.com/office/powerpoint/2010/main" val="394169160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9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Transition of PA State Assessments</a:t>
            </a:r>
            <a:endParaRPr lang="en-US" b="1" dirty="0"/>
          </a:p>
        </p:txBody>
      </p:sp>
      <p:cxnSp>
        <p:nvCxnSpPr>
          <p:cNvPr id="4" name="Straight Arrow Connector 3"/>
          <p:cNvCxnSpPr/>
          <p:nvPr/>
        </p:nvCxnSpPr>
        <p:spPr>
          <a:xfrm>
            <a:off x="3390900" y="1447800"/>
            <a:ext cx="0" cy="1905000"/>
          </a:xfrm>
          <a:prstGeom prst="straightConnector1">
            <a:avLst/>
          </a:prstGeom>
          <a:ln w="635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5867400" y="2113439"/>
            <a:ext cx="0" cy="1905000"/>
          </a:xfrm>
          <a:prstGeom prst="straightConnector1">
            <a:avLst/>
          </a:prstGeom>
          <a:ln w="635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2514600" y="3429000"/>
            <a:ext cx="1752600" cy="1754326"/>
          </a:xfrm>
          <a:prstGeom prst="rect">
            <a:avLst/>
          </a:prstGeom>
          <a:noFill/>
        </p:spPr>
        <p:txBody>
          <a:bodyPr wrap="square" rtlCol="0">
            <a:spAutoFit/>
          </a:bodyPr>
          <a:lstStyle/>
          <a:p>
            <a:pPr algn="ctr"/>
            <a:r>
              <a:rPr lang="en-US" sz="1800" kern="1200" dirty="0" smtClean="0">
                <a:solidFill>
                  <a:prstClr val="black"/>
                </a:solidFill>
                <a:latin typeface="Calibri"/>
                <a:ea typeface="+mn-ea"/>
                <a:cs typeface="+mn-cs"/>
              </a:rPr>
              <a:t>2014 Distribution of PSSA Grade 7 Math Scores (higher % of students P/A)</a:t>
            </a:r>
            <a:endParaRPr lang="en-US" sz="1800" kern="1200" dirty="0">
              <a:solidFill>
                <a:prstClr val="black"/>
              </a:solidFill>
              <a:latin typeface="Calibri"/>
              <a:ea typeface="+mn-ea"/>
              <a:cs typeface="+mn-cs"/>
            </a:endParaRPr>
          </a:p>
        </p:txBody>
      </p:sp>
      <p:sp>
        <p:nvSpPr>
          <p:cNvPr id="11" name="TextBox 10"/>
          <p:cNvSpPr txBox="1"/>
          <p:nvPr/>
        </p:nvSpPr>
        <p:spPr>
          <a:xfrm>
            <a:off x="4991100" y="4038600"/>
            <a:ext cx="1752600" cy="2031325"/>
          </a:xfrm>
          <a:prstGeom prst="rect">
            <a:avLst/>
          </a:prstGeom>
          <a:noFill/>
        </p:spPr>
        <p:txBody>
          <a:bodyPr wrap="square" rtlCol="0">
            <a:spAutoFit/>
          </a:bodyPr>
          <a:lstStyle/>
          <a:p>
            <a:pPr algn="ctr"/>
            <a:r>
              <a:rPr lang="en-US" sz="1800" kern="1200" dirty="0" smtClean="0">
                <a:solidFill>
                  <a:prstClr val="black"/>
                </a:solidFill>
                <a:latin typeface="Calibri"/>
                <a:ea typeface="+mn-ea"/>
                <a:cs typeface="+mn-cs"/>
              </a:rPr>
              <a:t>2015</a:t>
            </a:r>
          </a:p>
          <a:p>
            <a:pPr algn="ctr"/>
            <a:r>
              <a:rPr lang="en-US" sz="1800" kern="1200" dirty="0" smtClean="0">
                <a:solidFill>
                  <a:prstClr val="black"/>
                </a:solidFill>
                <a:latin typeface="Calibri"/>
                <a:ea typeface="+mn-ea"/>
                <a:cs typeface="+mn-cs"/>
              </a:rPr>
              <a:t>Distribution of PSSA Grade 8 Math Scores</a:t>
            </a:r>
          </a:p>
          <a:p>
            <a:pPr algn="ctr"/>
            <a:r>
              <a:rPr lang="en-US" sz="1800" kern="1200" dirty="0" smtClean="0">
                <a:solidFill>
                  <a:prstClr val="black"/>
                </a:solidFill>
                <a:latin typeface="Calibri"/>
                <a:ea typeface="+mn-ea"/>
                <a:cs typeface="+mn-cs"/>
              </a:rPr>
              <a:t>(lower </a:t>
            </a:r>
            <a:r>
              <a:rPr lang="en-US" sz="1800" kern="1200" dirty="0">
                <a:solidFill>
                  <a:prstClr val="black"/>
                </a:solidFill>
                <a:latin typeface="Calibri"/>
                <a:ea typeface="+mn-ea"/>
                <a:cs typeface="+mn-cs"/>
              </a:rPr>
              <a:t>% of students P/A)</a:t>
            </a:r>
          </a:p>
          <a:p>
            <a:pPr algn="ctr"/>
            <a:endParaRPr lang="en-US" sz="1800" kern="1200" dirty="0">
              <a:solidFill>
                <a:prstClr val="black"/>
              </a:solidFill>
              <a:latin typeface="Calibri"/>
              <a:ea typeface="+mn-ea"/>
              <a:cs typeface="+mn-cs"/>
            </a:endParaRPr>
          </a:p>
        </p:txBody>
      </p:sp>
      <p:cxnSp>
        <p:nvCxnSpPr>
          <p:cNvPr id="12" name="Straight Arrow Connector 11"/>
          <p:cNvCxnSpPr/>
          <p:nvPr/>
        </p:nvCxnSpPr>
        <p:spPr>
          <a:xfrm>
            <a:off x="3768725" y="2333463"/>
            <a:ext cx="1793875" cy="599017"/>
          </a:xfrm>
          <a:prstGeom prst="straightConnector1">
            <a:avLst/>
          </a:prstGeom>
          <a:ln w="38100">
            <a:solidFill>
              <a:srgbClr val="27AD27"/>
            </a:solidFill>
            <a:tailEnd type="triangle" w="lg" len="med"/>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304800" y="5867400"/>
            <a:ext cx="8534400" cy="1015663"/>
          </a:xfrm>
          <a:prstGeom prst="rect">
            <a:avLst/>
          </a:prstGeom>
          <a:solidFill>
            <a:srgbClr val="FFCC00"/>
          </a:solidFill>
          <a:ln>
            <a:solidFill>
              <a:schemeClr val="tx1"/>
            </a:solidFill>
          </a:ln>
        </p:spPr>
        <p:txBody>
          <a:bodyPr wrap="square" rtlCol="0">
            <a:spAutoFit/>
          </a:bodyPr>
          <a:lstStyle/>
          <a:p>
            <a:pPr algn="ctr"/>
            <a:r>
              <a:rPr lang="en-US" sz="2000" b="1" kern="1200" dirty="0">
                <a:solidFill>
                  <a:prstClr val="black"/>
                </a:solidFill>
                <a:latin typeface="Calibri"/>
                <a:ea typeface="+mn-ea"/>
                <a:cs typeface="+mn-cs"/>
              </a:rPr>
              <a:t>Is the group of </a:t>
            </a:r>
            <a:r>
              <a:rPr lang="en-US" sz="2000" b="1" kern="1200" dirty="0" smtClean="0">
                <a:solidFill>
                  <a:prstClr val="black"/>
                </a:solidFill>
                <a:latin typeface="Calibri"/>
                <a:ea typeface="+mn-ea"/>
                <a:cs typeface="+mn-cs"/>
              </a:rPr>
              <a:t>students (indicated by the yellow star) </a:t>
            </a:r>
            <a:r>
              <a:rPr lang="en-US" sz="2000" b="1" kern="1200" dirty="0">
                <a:solidFill>
                  <a:prstClr val="black"/>
                </a:solidFill>
                <a:latin typeface="Calibri"/>
                <a:ea typeface="+mn-ea"/>
                <a:cs typeface="+mn-cs"/>
              </a:rPr>
              <a:t>at the same RELATIVE position in the distribution of statewide </a:t>
            </a:r>
            <a:r>
              <a:rPr lang="en-US" sz="2000" b="1" kern="1200" dirty="0" smtClean="0">
                <a:solidFill>
                  <a:prstClr val="black"/>
                </a:solidFill>
                <a:latin typeface="Calibri"/>
                <a:ea typeface="+mn-ea"/>
                <a:cs typeface="+mn-cs"/>
              </a:rPr>
              <a:t>scores from SY13-14 to SY14-15?</a:t>
            </a:r>
          </a:p>
          <a:p>
            <a:pPr algn="ctr"/>
            <a:r>
              <a:rPr lang="en-US" sz="2000" b="1" kern="1200" dirty="0" smtClean="0">
                <a:solidFill>
                  <a:prstClr val="black"/>
                </a:solidFill>
                <a:latin typeface="Calibri"/>
                <a:ea typeface="+mn-ea"/>
                <a:cs typeface="+mn-cs"/>
              </a:rPr>
              <a:t>Yes = Green on PVAAS</a:t>
            </a:r>
            <a:endParaRPr lang="en-US" sz="2000" b="1" kern="1200" dirty="0">
              <a:solidFill>
                <a:prstClr val="black"/>
              </a:solidFill>
              <a:latin typeface="Calibri"/>
              <a:ea typeface="+mn-ea"/>
              <a:cs typeface="+mn-cs"/>
            </a:endParaRPr>
          </a:p>
        </p:txBody>
      </p:sp>
      <p:sp>
        <p:nvSpPr>
          <p:cNvPr id="3" name="TextBox 2"/>
          <p:cNvSpPr txBox="1"/>
          <p:nvPr/>
        </p:nvSpPr>
        <p:spPr>
          <a:xfrm>
            <a:off x="6553200" y="1758985"/>
            <a:ext cx="2105025" cy="1384995"/>
          </a:xfrm>
          <a:prstGeom prst="rect">
            <a:avLst/>
          </a:prstGeom>
          <a:noFill/>
        </p:spPr>
        <p:txBody>
          <a:bodyPr wrap="square" rtlCol="0">
            <a:spAutoFit/>
          </a:bodyPr>
          <a:lstStyle/>
          <a:p>
            <a:pPr algn="ctr"/>
            <a:r>
              <a:rPr lang="en-US" sz="2800" b="1" kern="1200" dirty="0" smtClean="0">
                <a:solidFill>
                  <a:srgbClr val="C00000"/>
                </a:solidFill>
                <a:latin typeface="Calibri"/>
                <a:ea typeface="+mn-ea"/>
                <a:cs typeface="+mn-cs"/>
              </a:rPr>
              <a:t>THIS IS AN EXAMPLE ONLY!</a:t>
            </a:r>
            <a:endParaRPr lang="en-US" sz="2800" b="1" kern="1200" dirty="0">
              <a:solidFill>
                <a:srgbClr val="C00000"/>
              </a:solidFill>
              <a:latin typeface="Calibri"/>
              <a:ea typeface="+mn-ea"/>
              <a:cs typeface="+mn-cs"/>
            </a:endParaRPr>
          </a:p>
        </p:txBody>
      </p:sp>
      <p:sp>
        <p:nvSpPr>
          <p:cNvPr id="5" name="5-Point Star 4"/>
          <p:cNvSpPr/>
          <p:nvPr/>
        </p:nvSpPr>
        <p:spPr>
          <a:xfrm>
            <a:off x="3200400" y="2092946"/>
            <a:ext cx="381000" cy="307354"/>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kern="1200">
              <a:solidFill>
                <a:prstClr val="white"/>
              </a:solidFill>
            </a:endParaRPr>
          </a:p>
        </p:txBody>
      </p:sp>
      <p:sp>
        <p:nvSpPr>
          <p:cNvPr id="13" name="5-Point Star 12"/>
          <p:cNvSpPr/>
          <p:nvPr/>
        </p:nvSpPr>
        <p:spPr>
          <a:xfrm>
            <a:off x="5676900" y="2778803"/>
            <a:ext cx="381000" cy="307354"/>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kern="1200">
              <a:solidFill>
                <a:prstClr val="white"/>
              </a:solidFill>
            </a:endParaRPr>
          </a:p>
        </p:txBody>
      </p:sp>
    </p:spTree>
    <p:extLst>
      <p:ext uri="{BB962C8B-B14F-4D97-AF65-F5344CB8AC3E}">
        <p14:creationId xmlns:p14="http://schemas.microsoft.com/office/powerpoint/2010/main" val="221541209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5" grpId="0" animBg="1"/>
      <p:bldP spid="1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47800"/>
            <a:ext cx="7772400" cy="1470025"/>
          </a:xfrm>
        </p:spPr>
        <p:txBody>
          <a:bodyPr>
            <a:normAutofit fontScale="90000"/>
          </a:bodyPr>
          <a:lstStyle/>
          <a:p>
            <a:r>
              <a:rPr lang="en-US" b="1" dirty="0" smtClean="0"/>
              <a:t/>
            </a:r>
            <a:br>
              <a:rPr lang="en-US" b="1" dirty="0" smtClean="0"/>
            </a:br>
            <a:r>
              <a:rPr lang="en-US" b="1" dirty="0" smtClean="0"/>
              <a:t/>
            </a:r>
            <a:br>
              <a:rPr lang="en-US" b="1" dirty="0" smtClean="0"/>
            </a:br>
            <a:r>
              <a:rPr lang="en-US" b="1" dirty="0"/>
              <a:t/>
            </a:r>
            <a:br>
              <a:rPr lang="en-US" b="1" dirty="0"/>
            </a:br>
            <a:r>
              <a:rPr lang="en-US" b="1" dirty="0" smtClean="0">
                <a:effectLst>
                  <a:outerShdw blurRad="38100" dist="38100" dir="2700000" algn="tl">
                    <a:srgbClr val="000000">
                      <a:alpha val="43137"/>
                    </a:srgbClr>
                  </a:outerShdw>
                </a:effectLst>
              </a:rPr>
              <a:t>Through the Power of </a:t>
            </a:r>
            <a:r>
              <a:rPr lang="en-US" b="1" dirty="0" smtClean="0">
                <a:solidFill>
                  <a:srgbClr val="00B050"/>
                </a:solidFill>
                <a:effectLst>
                  <a:outerShdw blurRad="38100" dist="38100" dir="2700000" algn="tl">
                    <a:srgbClr val="000000">
                      <a:alpha val="43137"/>
                    </a:srgbClr>
                  </a:outerShdw>
                </a:effectLst>
              </a:rPr>
              <a:t>PVAAS</a:t>
            </a:r>
            <a:endParaRPr lang="en-US" sz="3600" b="1" dirty="0">
              <a:solidFill>
                <a:srgbClr val="00B050"/>
              </a:solidFill>
              <a:effectLst>
                <a:outerShdw blurRad="38100" dist="38100" dir="2700000" algn="tl">
                  <a:srgbClr val="000000">
                    <a:alpha val="43137"/>
                  </a:srgbClr>
                </a:outerShdw>
              </a:effectLst>
            </a:endParaRPr>
          </a:p>
        </p:txBody>
      </p:sp>
      <p:sp>
        <p:nvSpPr>
          <p:cNvPr id="3" name="Subtitle 2"/>
          <p:cNvSpPr>
            <a:spLocks noGrp="1"/>
          </p:cNvSpPr>
          <p:nvPr>
            <p:ph type="subTitle" idx="1"/>
          </p:nvPr>
        </p:nvSpPr>
        <p:spPr>
          <a:xfrm>
            <a:off x="304800" y="3549316"/>
            <a:ext cx="8534400" cy="914400"/>
          </a:xfrm>
        </p:spPr>
        <p:txBody>
          <a:bodyPr>
            <a:noAutofit/>
          </a:bodyPr>
          <a:lstStyle/>
          <a:p>
            <a:r>
              <a:rPr lang="en-US" sz="2400" i="1" dirty="0" smtClean="0"/>
              <a:t>A session designed for those in roles such as Instructional Coaches, Content Leaders, </a:t>
            </a:r>
            <a:r>
              <a:rPr lang="en-US" sz="2400" i="1" dirty="0"/>
              <a:t>Department Chairs and </a:t>
            </a:r>
            <a:r>
              <a:rPr lang="en-US" sz="2400" i="1" dirty="0" smtClean="0"/>
              <a:t>Instructional Facilitators</a:t>
            </a:r>
          </a:p>
        </p:txBody>
      </p:sp>
      <p:sp>
        <p:nvSpPr>
          <p:cNvPr id="4" name="TextBox 3"/>
          <p:cNvSpPr txBox="1"/>
          <p:nvPr/>
        </p:nvSpPr>
        <p:spPr>
          <a:xfrm>
            <a:off x="631569" y="4463716"/>
            <a:ext cx="7880875" cy="1938992"/>
          </a:xfrm>
          <a:prstGeom prst="rect">
            <a:avLst/>
          </a:prstGeom>
          <a:noFill/>
        </p:spPr>
        <p:txBody>
          <a:bodyPr wrap="none" rtlCol="0">
            <a:spAutoFit/>
          </a:bodyPr>
          <a:lstStyle/>
          <a:p>
            <a:pPr algn="ctr"/>
            <a:r>
              <a:rPr lang="en-US" sz="2400" dirty="0" smtClean="0"/>
              <a:t>Fall 2015 Sessions</a:t>
            </a:r>
          </a:p>
          <a:p>
            <a:pPr algn="ctr"/>
            <a:r>
              <a:rPr lang="en-US" sz="2400" dirty="0" smtClean="0"/>
              <a:t>PVAAS Statewide Team for PDE</a:t>
            </a:r>
          </a:p>
          <a:p>
            <a:pPr algn="ctr"/>
            <a:r>
              <a:rPr lang="en-US" sz="2400" dirty="0" smtClean="0">
                <a:hlinkClick r:id="rId3"/>
              </a:rPr>
              <a:t>pdepvaas@iu13.org</a:t>
            </a:r>
            <a:endParaRPr lang="en-US" sz="2400" dirty="0" smtClean="0"/>
          </a:p>
          <a:p>
            <a:pPr algn="ctr"/>
            <a:endParaRPr lang="en-US" sz="2400" dirty="0"/>
          </a:p>
          <a:p>
            <a:pPr algn="ctr"/>
            <a:r>
              <a:rPr lang="en-US" sz="2400" i="1" dirty="0" smtClean="0">
                <a:solidFill>
                  <a:srgbClr val="FF0000"/>
                </a:solidFill>
              </a:rPr>
              <a:t>*Session adapted for ARIN PIIC coach meeting, January 2016*</a:t>
            </a:r>
            <a:endParaRPr lang="en-US" sz="2400" i="1" dirty="0">
              <a:solidFill>
                <a:srgbClr val="FF0000"/>
              </a:solidFill>
            </a:endParaRP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3352800" y="685800"/>
            <a:ext cx="2438400" cy="2133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1470005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52065"/>
          </a:xfrm>
        </p:spPr>
        <p:txBody>
          <a:bodyPr>
            <a:normAutofit fontScale="90000"/>
          </a:bodyPr>
          <a:lstStyle/>
          <a:p>
            <a:r>
              <a:rPr lang="en-US" sz="3200" b="1" dirty="0" smtClean="0"/>
              <a:t>Transition of PA State Assessments</a:t>
            </a:r>
            <a:endParaRPr lang="en-US" sz="3200" b="1" dirty="0"/>
          </a:p>
        </p:txBody>
      </p:sp>
      <p:cxnSp>
        <p:nvCxnSpPr>
          <p:cNvPr id="4" name="Straight Arrow Connector 3"/>
          <p:cNvCxnSpPr/>
          <p:nvPr/>
        </p:nvCxnSpPr>
        <p:spPr>
          <a:xfrm>
            <a:off x="3390900" y="1027287"/>
            <a:ext cx="0" cy="2468880"/>
          </a:xfrm>
          <a:prstGeom prst="straightConnector1">
            <a:avLst/>
          </a:prstGeom>
          <a:ln w="635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2495887" y="3575235"/>
            <a:ext cx="1752600" cy="1754326"/>
          </a:xfrm>
          <a:prstGeom prst="rect">
            <a:avLst/>
          </a:prstGeom>
          <a:noFill/>
        </p:spPr>
        <p:txBody>
          <a:bodyPr wrap="square" rtlCol="0">
            <a:spAutoFit/>
          </a:bodyPr>
          <a:lstStyle/>
          <a:p>
            <a:pPr algn="ctr"/>
            <a:r>
              <a:rPr lang="en-US" sz="1800" kern="1200" dirty="0" smtClean="0">
                <a:solidFill>
                  <a:prstClr val="black"/>
                </a:solidFill>
                <a:latin typeface="Calibri"/>
                <a:ea typeface="+mn-ea"/>
                <a:cs typeface="+mn-cs"/>
              </a:rPr>
              <a:t>2014 Distribution of PSSA Grade 7 Math Scores (higher % of students P/A)</a:t>
            </a:r>
            <a:endParaRPr lang="en-US" sz="1800" kern="1200" dirty="0">
              <a:solidFill>
                <a:prstClr val="black"/>
              </a:solidFill>
              <a:latin typeface="Calibri"/>
              <a:ea typeface="+mn-ea"/>
              <a:cs typeface="+mn-cs"/>
            </a:endParaRPr>
          </a:p>
        </p:txBody>
      </p:sp>
      <p:sp>
        <p:nvSpPr>
          <p:cNvPr id="23" name="TextBox 22"/>
          <p:cNvSpPr txBox="1"/>
          <p:nvPr/>
        </p:nvSpPr>
        <p:spPr>
          <a:xfrm>
            <a:off x="304800" y="5867400"/>
            <a:ext cx="8534400" cy="1015663"/>
          </a:xfrm>
          <a:prstGeom prst="rect">
            <a:avLst/>
          </a:prstGeom>
          <a:solidFill>
            <a:srgbClr val="FFCC00"/>
          </a:solidFill>
          <a:ln>
            <a:solidFill>
              <a:schemeClr val="tx1"/>
            </a:solidFill>
          </a:ln>
        </p:spPr>
        <p:txBody>
          <a:bodyPr wrap="square" rtlCol="0">
            <a:spAutoFit/>
          </a:bodyPr>
          <a:lstStyle/>
          <a:p>
            <a:pPr algn="ctr"/>
            <a:r>
              <a:rPr lang="en-US" sz="2000" b="1" kern="1200" dirty="0">
                <a:solidFill>
                  <a:prstClr val="black"/>
                </a:solidFill>
                <a:latin typeface="Calibri"/>
                <a:ea typeface="+mn-ea"/>
                <a:cs typeface="+mn-cs"/>
              </a:rPr>
              <a:t>Is the group of </a:t>
            </a:r>
            <a:r>
              <a:rPr lang="en-US" sz="2000" b="1" kern="1200" dirty="0" smtClean="0">
                <a:solidFill>
                  <a:prstClr val="black"/>
                </a:solidFill>
                <a:latin typeface="Calibri"/>
                <a:ea typeface="+mn-ea"/>
                <a:cs typeface="+mn-cs"/>
              </a:rPr>
              <a:t>students (indicated by the yellow star) </a:t>
            </a:r>
            <a:r>
              <a:rPr lang="en-US" sz="2000" b="1" kern="1200" dirty="0">
                <a:solidFill>
                  <a:prstClr val="black"/>
                </a:solidFill>
                <a:latin typeface="Calibri"/>
                <a:ea typeface="+mn-ea"/>
                <a:cs typeface="+mn-cs"/>
              </a:rPr>
              <a:t>at the same RELATIVE position in the distribution of statewide </a:t>
            </a:r>
            <a:r>
              <a:rPr lang="en-US" sz="2000" b="1" kern="1200" dirty="0" smtClean="0">
                <a:solidFill>
                  <a:prstClr val="black"/>
                </a:solidFill>
                <a:latin typeface="Calibri"/>
                <a:ea typeface="+mn-ea"/>
                <a:cs typeface="+mn-cs"/>
              </a:rPr>
              <a:t>scores from SY13-14 to SY14-15?</a:t>
            </a:r>
          </a:p>
          <a:p>
            <a:pPr algn="ctr"/>
            <a:r>
              <a:rPr lang="en-US" sz="2000" b="1" kern="1200" dirty="0" smtClean="0">
                <a:solidFill>
                  <a:prstClr val="black"/>
                </a:solidFill>
                <a:latin typeface="Calibri"/>
                <a:ea typeface="+mn-ea"/>
                <a:cs typeface="+mn-cs"/>
              </a:rPr>
              <a:t>Yes = Green on PVAAS</a:t>
            </a:r>
            <a:endParaRPr lang="en-US" sz="2000" b="1" kern="1200" dirty="0">
              <a:solidFill>
                <a:prstClr val="black"/>
              </a:solidFill>
              <a:latin typeface="Calibri"/>
              <a:ea typeface="+mn-ea"/>
              <a:cs typeface="+mn-cs"/>
            </a:endParaRPr>
          </a:p>
        </p:txBody>
      </p:sp>
      <p:sp>
        <p:nvSpPr>
          <p:cNvPr id="3" name="TextBox 2"/>
          <p:cNvSpPr txBox="1"/>
          <p:nvPr/>
        </p:nvSpPr>
        <p:spPr>
          <a:xfrm>
            <a:off x="6774744" y="2158993"/>
            <a:ext cx="2105025" cy="1384995"/>
          </a:xfrm>
          <a:prstGeom prst="rect">
            <a:avLst/>
          </a:prstGeom>
          <a:noFill/>
        </p:spPr>
        <p:txBody>
          <a:bodyPr wrap="square" rtlCol="0">
            <a:spAutoFit/>
          </a:bodyPr>
          <a:lstStyle/>
          <a:p>
            <a:pPr algn="ctr"/>
            <a:r>
              <a:rPr lang="en-US" sz="2800" b="1" kern="1200" dirty="0" smtClean="0">
                <a:solidFill>
                  <a:srgbClr val="C00000"/>
                </a:solidFill>
                <a:latin typeface="Calibri"/>
                <a:ea typeface="+mn-ea"/>
                <a:cs typeface="+mn-cs"/>
              </a:rPr>
              <a:t>THIS IS AN EXAMPLE ONLY!</a:t>
            </a:r>
            <a:endParaRPr lang="en-US" sz="2800" b="1" kern="1200" dirty="0">
              <a:solidFill>
                <a:srgbClr val="C00000"/>
              </a:solidFill>
              <a:latin typeface="Calibri"/>
              <a:ea typeface="+mn-ea"/>
              <a:cs typeface="+mn-cs"/>
            </a:endParaRPr>
          </a:p>
        </p:txBody>
      </p:sp>
      <p:sp>
        <p:nvSpPr>
          <p:cNvPr id="11" name="TextBox 10"/>
          <p:cNvSpPr txBox="1"/>
          <p:nvPr/>
        </p:nvSpPr>
        <p:spPr>
          <a:xfrm>
            <a:off x="4991100" y="4038600"/>
            <a:ext cx="1752600" cy="2031325"/>
          </a:xfrm>
          <a:prstGeom prst="rect">
            <a:avLst/>
          </a:prstGeom>
          <a:noFill/>
        </p:spPr>
        <p:txBody>
          <a:bodyPr wrap="square" rtlCol="0">
            <a:spAutoFit/>
          </a:bodyPr>
          <a:lstStyle/>
          <a:p>
            <a:pPr algn="ctr"/>
            <a:r>
              <a:rPr lang="en-US" sz="1800" kern="1200" dirty="0" smtClean="0">
                <a:solidFill>
                  <a:prstClr val="black"/>
                </a:solidFill>
                <a:latin typeface="Calibri"/>
                <a:ea typeface="+mn-ea"/>
                <a:cs typeface="+mn-cs"/>
              </a:rPr>
              <a:t>2015</a:t>
            </a:r>
          </a:p>
          <a:p>
            <a:pPr algn="ctr"/>
            <a:r>
              <a:rPr lang="en-US" sz="1800" kern="1200" dirty="0" smtClean="0">
                <a:solidFill>
                  <a:prstClr val="black"/>
                </a:solidFill>
                <a:latin typeface="Calibri"/>
                <a:ea typeface="+mn-ea"/>
                <a:cs typeface="+mn-cs"/>
              </a:rPr>
              <a:t>Distribution of PSSA Grade 8 Math Scores</a:t>
            </a:r>
          </a:p>
          <a:p>
            <a:pPr algn="ctr"/>
            <a:r>
              <a:rPr lang="en-US" sz="1800" kern="1200" dirty="0" smtClean="0">
                <a:solidFill>
                  <a:prstClr val="black"/>
                </a:solidFill>
                <a:latin typeface="Calibri"/>
                <a:ea typeface="+mn-ea"/>
                <a:cs typeface="+mn-cs"/>
              </a:rPr>
              <a:t>(lower </a:t>
            </a:r>
            <a:r>
              <a:rPr lang="en-US" sz="1800" kern="1200" dirty="0">
                <a:solidFill>
                  <a:prstClr val="black"/>
                </a:solidFill>
                <a:latin typeface="Calibri"/>
                <a:ea typeface="+mn-ea"/>
                <a:cs typeface="+mn-cs"/>
              </a:rPr>
              <a:t>% of students P/A)</a:t>
            </a:r>
          </a:p>
          <a:p>
            <a:pPr algn="ctr"/>
            <a:endParaRPr lang="en-US" sz="1800" kern="1200" dirty="0">
              <a:solidFill>
                <a:prstClr val="black"/>
              </a:solidFill>
              <a:latin typeface="Calibri"/>
              <a:ea typeface="+mn-ea"/>
              <a:cs typeface="+mn-cs"/>
            </a:endParaRPr>
          </a:p>
        </p:txBody>
      </p:sp>
      <p:cxnSp>
        <p:nvCxnSpPr>
          <p:cNvPr id="16" name="Straight Arrow Connector 15"/>
          <p:cNvCxnSpPr/>
          <p:nvPr/>
        </p:nvCxnSpPr>
        <p:spPr>
          <a:xfrm>
            <a:off x="5839161" y="1576415"/>
            <a:ext cx="0" cy="2468880"/>
          </a:xfrm>
          <a:prstGeom prst="straightConnector1">
            <a:avLst/>
          </a:prstGeom>
          <a:ln w="635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grpSp>
        <p:nvGrpSpPr>
          <p:cNvPr id="39" name="Group 38"/>
          <p:cNvGrpSpPr/>
          <p:nvPr/>
        </p:nvGrpSpPr>
        <p:grpSpPr>
          <a:xfrm>
            <a:off x="3203358" y="1421984"/>
            <a:ext cx="2829261" cy="963620"/>
            <a:chOff x="6228181" y="789124"/>
            <a:chExt cx="2829261" cy="963620"/>
          </a:xfrm>
        </p:grpSpPr>
        <p:cxnSp>
          <p:nvCxnSpPr>
            <p:cNvPr id="12" name="Straight Arrow Connector 11"/>
            <p:cNvCxnSpPr/>
            <p:nvPr/>
          </p:nvCxnSpPr>
          <p:spPr>
            <a:xfrm>
              <a:off x="6700951" y="1095049"/>
              <a:ext cx="1785406" cy="394569"/>
            </a:xfrm>
            <a:prstGeom prst="straightConnector1">
              <a:avLst/>
            </a:prstGeom>
            <a:ln w="38100">
              <a:solidFill>
                <a:srgbClr val="27AD27"/>
              </a:solidFill>
              <a:tailEnd type="triangle" w="lg" len="med"/>
            </a:ln>
          </p:spPr>
          <p:style>
            <a:lnRef idx="1">
              <a:schemeClr val="accent1"/>
            </a:lnRef>
            <a:fillRef idx="0">
              <a:schemeClr val="accent1"/>
            </a:fillRef>
            <a:effectRef idx="0">
              <a:schemeClr val="accent1"/>
            </a:effectRef>
            <a:fontRef idx="minor">
              <a:schemeClr val="tx1"/>
            </a:fontRef>
          </p:style>
        </p:cxnSp>
        <p:sp>
          <p:nvSpPr>
            <p:cNvPr id="5" name="5-Point Star 4"/>
            <p:cNvSpPr/>
            <p:nvPr/>
          </p:nvSpPr>
          <p:spPr>
            <a:xfrm>
              <a:off x="6228181" y="789124"/>
              <a:ext cx="381000" cy="404667"/>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kern="1200">
                <a:solidFill>
                  <a:prstClr val="white"/>
                </a:solidFill>
              </a:endParaRPr>
            </a:p>
          </p:txBody>
        </p:sp>
        <p:sp>
          <p:nvSpPr>
            <p:cNvPr id="18" name="5-Point Star 17"/>
            <p:cNvSpPr/>
            <p:nvPr/>
          </p:nvSpPr>
          <p:spPr>
            <a:xfrm>
              <a:off x="8676442" y="1348077"/>
              <a:ext cx="381000" cy="404667"/>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kern="1200">
                <a:solidFill>
                  <a:prstClr val="white"/>
                </a:solidFill>
              </a:endParaRPr>
            </a:p>
          </p:txBody>
        </p:sp>
      </p:grpSp>
      <p:sp>
        <p:nvSpPr>
          <p:cNvPr id="17" name="TextBox 16"/>
          <p:cNvSpPr txBox="1"/>
          <p:nvPr/>
        </p:nvSpPr>
        <p:spPr>
          <a:xfrm>
            <a:off x="1376458" y="1496358"/>
            <a:ext cx="1848187" cy="408623"/>
          </a:xfrm>
          <a:prstGeom prst="round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n-US" sz="1800" kern="1200" dirty="0" smtClean="0">
                <a:solidFill>
                  <a:prstClr val="black"/>
                </a:solidFill>
              </a:rPr>
              <a:t>Higher Achieving</a:t>
            </a:r>
            <a:endParaRPr lang="en-US" sz="1800" kern="1200" dirty="0">
              <a:solidFill>
                <a:prstClr val="black"/>
              </a:solidFill>
            </a:endParaRPr>
          </a:p>
        </p:txBody>
      </p:sp>
      <p:sp>
        <p:nvSpPr>
          <p:cNvPr id="51" name="TextBox 50"/>
          <p:cNvSpPr txBox="1"/>
          <p:nvPr/>
        </p:nvSpPr>
        <p:spPr>
          <a:xfrm>
            <a:off x="1233386" y="2107114"/>
            <a:ext cx="1985511" cy="408623"/>
          </a:xfrm>
          <a:prstGeom prst="round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n-US" sz="1800" kern="1200" dirty="0" smtClean="0">
                <a:solidFill>
                  <a:prstClr val="black"/>
                </a:solidFill>
              </a:rPr>
              <a:t>Average Achieving</a:t>
            </a:r>
            <a:endParaRPr lang="en-US" sz="1800" kern="1200" dirty="0">
              <a:solidFill>
                <a:prstClr val="black"/>
              </a:solidFill>
            </a:endParaRPr>
          </a:p>
        </p:txBody>
      </p:sp>
      <p:sp>
        <p:nvSpPr>
          <p:cNvPr id="52" name="TextBox 51"/>
          <p:cNvSpPr txBox="1"/>
          <p:nvPr/>
        </p:nvSpPr>
        <p:spPr>
          <a:xfrm>
            <a:off x="1455266" y="2734117"/>
            <a:ext cx="1813390" cy="408623"/>
          </a:xfrm>
          <a:prstGeom prst="round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n-US" sz="1800" kern="1200" dirty="0" smtClean="0">
                <a:solidFill>
                  <a:prstClr val="black"/>
                </a:solidFill>
              </a:rPr>
              <a:t>Lower Achieving</a:t>
            </a:r>
            <a:endParaRPr lang="en-US" sz="1800" kern="1200" dirty="0">
              <a:solidFill>
                <a:prstClr val="black"/>
              </a:solidFill>
            </a:endParaRPr>
          </a:p>
        </p:txBody>
      </p:sp>
      <p:grpSp>
        <p:nvGrpSpPr>
          <p:cNvPr id="61" name="Group 60"/>
          <p:cNvGrpSpPr/>
          <p:nvPr/>
        </p:nvGrpSpPr>
        <p:grpSpPr>
          <a:xfrm>
            <a:off x="3204149" y="2039918"/>
            <a:ext cx="2829261" cy="963620"/>
            <a:chOff x="6228181" y="789124"/>
            <a:chExt cx="2829261" cy="963620"/>
          </a:xfrm>
        </p:grpSpPr>
        <p:cxnSp>
          <p:nvCxnSpPr>
            <p:cNvPr id="62" name="Straight Arrow Connector 61"/>
            <p:cNvCxnSpPr/>
            <p:nvPr/>
          </p:nvCxnSpPr>
          <p:spPr>
            <a:xfrm>
              <a:off x="6700951" y="1095049"/>
              <a:ext cx="1785406" cy="394569"/>
            </a:xfrm>
            <a:prstGeom prst="straightConnector1">
              <a:avLst/>
            </a:prstGeom>
            <a:ln w="38100">
              <a:solidFill>
                <a:srgbClr val="27AD27"/>
              </a:solidFill>
              <a:tailEnd type="triangle" w="lg" len="med"/>
            </a:ln>
          </p:spPr>
          <p:style>
            <a:lnRef idx="1">
              <a:schemeClr val="accent1"/>
            </a:lnRef>
            <a:fillRef idx="0">
              <a:schemeClr val="accent1"/>
            </a:fillRef>
            <a:effectRef idx="0">
              <a:schemeClr val="accent1"/>
            </a:effectRef>
            <a:fontRef idx="minor">
              <a:schemeClr val="tx1"/>
            </a:fontRef>
          </p:style>
        </p:cxnSp>
        <p:sp>
          <p:nvSpPr>
            <p:cNvPr id="63" name="5-Point Star 62"/>
            <p:cNvSpPr/>
            <p:nvPr/>
          </p:nvSpPr>
          <p:spPr>
            <a:xfrm>
              <a:off x="6228181" y="789124"/>
              <a:ext cx="381000" cy="404667"/>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kern="1200">
                <a:solidFill>
                  <a:prstClr val="white"/>
                </a:solidFill>
              </a:endParaRPr>
            </a:p>
          </p:txBody>
        </p:sp>
        <p:sp>
          <p:nvSpPr>
            <p:cNvPr id="64" name="5-Point Star 63"/>
            <p:cNvSpPr/>
            <p:nvPr/>
          </p:nvSpPr>
          <p:spPr>
            <a:xfrm>
              <a:off x="8676442" y="1348077"/>
              <a:ext cx="381000" cy="404667"/>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kern="1200">
                <a:solidFill>
                  <a:prstClr val="white"/>
                </a:solidFill>
              </a:endParaRPr>
            </a:p>
          </p:txBody>
        </p:sp>
      </p:grpSp>
      <p:grpSp>
        <p:nvGrpSpPr>
          <p:cNvPr id="65" name="Group 64"/>
          <p:cNvGrpSpPr/>
          <p:nvPr/>
        </p:nvGrpSpPr>
        <p:grpSpPr>
          <a:xfrm>
            <a:off x="3205163" y="2666032"/>
            <a:ext cx="2829261" cy="963620"/>
            <a:chOff x="6228181" y="789124"/>
            <a:chExt cx="2829261" cy="963620"/>
          </a:xfrm>
        </p:grpSpPr>
        <p:cxnSp>
          <p:nvCxnSpPr>
            <p:cNvPr id="66" name="Straight Arrow Connector 65"/>
            <p:cNvCxnSpPr/>
            <p:nvPr/>
          </p:nvCxnSpPr>
          <p:spPr>
            <a:xfrm>
              <a:off x="6700951" y="1095049"/>
              <a:ext cx="1785406" cy="394569"/>
            </a:xfrm>
            <a:prstGeom prst="straightConnector1">
              <a:avLst/>
            </a:prstGeom>
            <a:ln w="38100">
              <a:solidFill>
                <a:srgbClr val="27AD27"/>
              </a:solidFill>
              <a:tailEnd type="triangle" w="lg" len="med"/>
            </a:ln>
          </p:spPr>
          <p:style>
            <a:lnRef idx="1">
              <a:schemeClr val="accent1"/>
            </a:lnRef>
            <a:fillRef idx="0">
              <a:schemeClr val="accent1"/>
            </a:fillRef>
            <a:effectRef idx="0">
              <a:schemeClr val="accent1"/>
            </a:effectRef>
            <a:fontRef idx="minor">
              <a:schemeClr val="tx1"/>
            </a:fontRef>
          </p:style>
        </p:cxnSp>
        <p:sp>
          <p:nvSpPr>
            <p:cNvPr id="67" name="5-Point Star 66"/>
            <p:cNvSpPr/>
            <p:nvPr/>
          </p:nvSpPr>
          <p:spPr>
            <a:xfrm>
              <a:off x="6228181" y="789124"/>
              <a:ext cx="381000" cy="404667"/>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kern="1200">
                <a:solidFill>
                  <a:prstClr val="white"/>
                </a:solidFill>
              </a:endParaRPr>
            </a:p>
          </p:txBody>
        </p:sp>
        <p:sp>
          <p:nvSpPr>
            <p:cNvPr id="68" name="5-Point Star 67"/>
            <p:cNvSpPr/>
            <p:nvPr/>
          </p:nvSpPr>
          <p:spPr>
            <a:xfrm>
              <a:off x="8676442" y="1348077"/>
              <a:ext cx="381000" cy="404667"/>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kern="1200">
                <a:solidFill>
                  <a:prstClr val="white"/>
                </a:solidFill>
              </a:endParaRPr>
            </a:p>
          </p:txBody>
        </p:sp>
      </p:grpSp>
    </p:spTree>
    <p:extLst>
      <p:ext uri="{BB962C8B-B14F-4D97-AF65-F5344CB8AC3E}">
        <p14:creationId xmlns:p14="http://schemas.microsoft.com/office/powerpoint/2010/main" val="59328130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39"/>
                                        </p:tgtEl>
                                        <p:attrNameLst>
                                          <p:attrName>style.visibility</p:attrName>
                                        </p:attrNameLst>
                                      </p:cBhvr>
                                      <p:to>
                                        <p:strVal val="visible"/>
                                      </p:to>
                                    </p:set>
                                  </p:childTnLst>
                                  <p:subTnLst>
                                    <p:set>
                                      <p:cBhvr override="childStyle">
                                        <p:cTn dur="1" fill="hold" display="0" masterRel="nextClick" afterEffect="1"/>
                                        <p:tgtEl>
                                          <p:spTgt spid="39"/>
                                        </p:tgtEl>
                                        <p:attrNameLst>
                                          <p:attrName>style.visibility</p:attrName>
                                        </p:attrNameLst>
                                      </p:cBhvr>
                                      <p:to>
                                        <p:strVal val="hidden"/>
                                      </p:to>
                                    </p:set>
                                  </p:subTnLst>
                                </p:cTn>
                              </p:par>
                              <p:par>
                                <p:cTn id="12" presetID="22" presetClass="entr" presetSubtype="8" fill="hold" grpId="0" nodeType="with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wipe(left)">
                                      <p:cBhvr>
                                        <p:cTn id="14" dur="500"/>
                                        <p:tgtEl>
                                          <p:spTgt spid="17"/>
                                        </p:tgtEl>
                                      </p:cBhvr>
                                    </p:animEffect>
                                  </p:childTnLst>
                                  <p:subTnLst>
                                    <p:set>
                                      <p:cBhvr override="childStyle">
                                        <p:cTn dur="1" fill="hold" display="0" masterRel="nextClick" afterEffect="1"/>
                                        <p:tgtEl>
                                          <p:spTgt spid="17"/>
                                        </p:tgtEl>
                                        <p:attrNameLst>
                                          <p:attrName>style.visibility</p:attrName>
                                        </p:attrNameLst>
                                      </p:cBhvr>
                                      <p:to>
                                        <p:strVal val="hidden"/>
                                      </p:to>
                                    </p:set>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1"/>
                                        </p:tgtEl>
                                        <p:attrNameLst>
                                          <p:attrName>style.visibility</p:attrName>
                                        </p:attrNameLst>
                                      </p:cBhvr>
                                      <p:to>
                                        <p:strVal val="visible"/>
                                      </p:to>
                                    </p:set>
                                  </p:childTnLst>
                                  <p:subTnLst>
                                    <p:set>
                                      <p:cBhvr override="childStyle">
                                        <p:cTn dur="1" fill="hold" display="0" masterRel="nextClick" afterEffect="1"/>
                                        <p:tgtEl>
                                          <p:spTgt spid="61"/>
                                        </p:tgtEl>
                                        <p:attrNameLst>
                                          <p:attrName>style.visibility</p:attrName>
                                        </p:attrNameLst>
                                      </p:cBhvr>
                                      <p:to>
                                        <p:strVal val="hidden"/>
                                      </p:to>
                                    </p:set>
                                  </p:subTnLst>
                                </p:cTn>
                              </p:par>
                              <p:par>
                                <p:cTn id="19" presetID="22" presetClass="entr" presetSubtype="8" fill="hold" grpId="0" nodeType="withEffect">
                                  <p:stCondLst>
                                    <p:cond delay="0"/>
                                  </p:stCondLst>
                                  <p:childTnLst>
                                    <p:set>
                                      <p:cBhvr>
                                        <p:cTn id="20" dur="1" fill="hold">
                                          <p:stCondLst>
                                            <p:cond delay="0"/>
                                          </p:stCondLst>
                                        </p:cTn>
                                        <p:tgtEl>
                                          <p:spTgt spid="51"/>
                                        </p:tgtEl>
                                        <p:attrNameLst>
                                          <p:attrName>style.visibility</p:attrName>
                                        </p:attrNameLst>
                                      </p:cBhvr>
                                      <p:to>
                                        <p:strVal val="visible"/>
                                      </p:to>
                                    </p:set>
                                    <p:animEffect transition="in" filter="wipe(left)">
                                      <p:cBhvr>
                                        <p:cTn id="21" dur="500"/>
                                        <p:tgtEl>
                                          <p:spTgt spid="51"/>
                                        </p:tgtEl>
                                      </p:cBhvr>
                                    </p:animEffect>
                                  </p:childTnLst>
                                  <p:subTnLst>
                                    <p:set>
                                      <p:cBhvr override="childStyle">
                                        <p:cTn dur="1" fill="hold" display="0" masterRel="nextClick" afterEffect="1"/>
                                        <p:tgtEl>
                                          <p:spTgt spid="51"/>
                                        </p:tgtEl>
                                        <p:attrNameLst>
                                          <p:attrName>style.visibility</p:attrName>
                                        </p:attrNameLst>
                                      </p:cBhvr>
                                      <p:to>
                                        <p:strVal val="hidden"/>
                                      </p:to>
                                    </p:set>
                                  </p:sub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65"/>
                                        </p:tgtEl>
                                        <p:attrNameLst>
                                          <p:attrName>style.visibility</p:attrName>
                                        </p:attrNameLst>
                                      </p:cBhvr>
                                      <p:to>
                                        <p:strVal val="visible"/>
                                      </p:to>
                                    </p:set>
                                  </p:childTnLst>
                                </p:cTn>
                              </p:par>
                              <p:par>
                                <p:cTn id="26" presetID="22" presetClass="entr" presetSubtype="8" fill="hold" grpId="0" nodeType="withEffect">
                                  <p:stCondLst>
                                    <p:cond delay="0"/>
                                  </p:stCondLst>
                                  <p:childTnLst>
                                    <p:set>
                                      <p:cBhvr>
                                        <p:cTn id="27" dur="1" fill="hold">
                                          <p:stCondLst>
                                            <p:cond delay="0"/>
                                          </p:stCondLst>
                                        </p:cTn>
                                        <p:tgtEl>
                                          <p:spTgt spid="52"/>
                                        </p:tgtEl>
                                        <p:attrNameLst>
                                          <p:attrName>style.visibility</p:attrName>
                                        </p:attrNameLst>
                                      </p:cBhvr>
                                      <p:to>
                                        <p:strVal val="visible"/>
                                      </p:to>
                                    </p:set>
                                    <p:animEffect transition="in" filter="wipe(left)">
                                      <p:cBhvr>
                                        <p:cTn id="28" dur="500"/>
                                        <p:tgtEl>
                                          <p:spTgt spid="52"/>
                                        </p:tgtEl>
                                      </p:cBhvr>
                                    </p:animEffect>
                                  </p:childTnLst>
                                  <p:subTnLst>
                                    <p:set>
                                      <p:cBhvr override="childStyle">
                                        <p:cTn dur="1" fill="hold" display="0" masterRel="nextClick" afterEffect="1"/>
                                        <p:tgtEl>
                                          <p:spTgt spid="52"/>
                                        </p:tgtEl>
                                        <p:attrNameLst>
                                          <p:attrName>style.visibility</p:attrName>
                                        </p:attrNameLst>
                                      </p:cBhvr>
                                      <p:to>
                                        <p:strVal val="hidden"/>
                                      </p:to>
                                    </p:set>
                                  </p:sub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9"/>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6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7" grpId="0"/>
      <p:bldP spid="51" grpId="0"/>
      <p:bldP spid="5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 Placeholder 2"/>
          <p:cNvSpPr>
            <a:spLocks noGrp="1"/>
          </p:cNvSpPr>
          <p:nvPr>
            <p:ph sz="quarter" idx="1"/>
          </p:nvPr>
        </p:nvSpPr>
        <p:spPr>
          <a:xfrm>
            <a:off x="234117" y="381000"/>
            <a:ext cx="8229600" cy="881671"/>
          </a:xfrm>
          <a:prstGeom prst="rect">
            <a:avLst/>
          </a:prstGeom>
        </p:spPr>
        <p:txBody>
          <a:bodyPr>
            <a:noAutofit/>
          </a:bodyPr>
          <a:lstStyle/>
          <a:p>
            <a:pPr marL="0" indent="0" algn="ctr">
              <a:buNone/>
            </a:pPr>
            <a:r>
              <a:rPr lang="en-US" sz="3600" b="1" dirty="0" smtClean="0"/>
              <a:t>Understanding the Colors</a:t>
            </a:r>
            <a:endParaRPr lang="en-US" sz="3600" b="1" dirty="0"/>
          </a:p>
        </p:txBody>
      </p:sp>
      <p:sp>
        <p:nvSpPr>
          <p:cNvPr id="5" name="TextBox 4"/>
          <p:cNvSpPr txBox="1"/>
          <p:nvPr/>
        </p:nvSpPr>
        <p:spPr>
          <a:xfrm>
            <a:off x="381000" y="3510494"/>
            <a:ext cx="2057400" cy="923330"/>
          </a:xfrm>
          <a:prstGeom prst="rect">
            <a:avLst/>
          </a:prstGeom>
          <a:noFill/>
        </p:spPr>
        <p:txBody>
          <a:bodyPr wrap="square" rtlCol="0">
            <a:spAutoFit/>
          </a:bodyPr>
          <a:lstStyle/>
          <a:p>
            <a:pPr algn="ctr"/>
            <a:r>
              <a:rPr lang="en-US" b="1" kern="0" dirty="0">
                <a:solidFill>
                  <a:srgbClr val="000000"/>
                </a:solidFill>
                <a:cs typeface="Arial"/>
                <a:sym typeface="Arial"/>
                <a:rtl val="0"/>
              </a:rPr>
              <a:t>The Value-Added Reports are color-coded.</a:t>
            </a:r>
          </a:p>
        </p:txBody>
      </p:sp>
      <p:sp>
        <p:nvSpPr>
          <p:cNvPr id="7" name="Right Arrow 6"/>
          <p:cNvSpPr/>
          <p:nvPr/>
        </p:nvSpPr>
        <p:spPr>
          <a:xfrm rot="20899605">
            <a:off x="4193895" y="3119662"/>
            <a:ext cx="2577891" cy="569228"/>
          </a:xfrm>
          <a:prstGeom prst="rightArrow">
            <a:avLst>
              <a:gd name="adj1" fmla="val 59847"/>
              <a:gd name="adj2" fmla="val 85188"/>
            </a:avLst>
          </a:prstGeom>
          <a:solidFill>
            <a:srgbClr val="A0D4FC"/>
          </a:solidFill>
          <a:ln>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350" b="1" kern="0" dirty="0">
                <a:solidFill>
                  <a:srgbClr val="000000"/>
                </a:solidFill>
                <a:sym typeface="Arial"/>
                <a:rtl val="0"/>
              </a:rPr>
              <a:t>Gained*</a:t>
            </a:r>
          </a:p>
        </p:txBody>
      </p:sp>
      <p:sp>
        <p:nvSpPr>
          <p:cNvPr id="8" name="Right Arrow 7"/>
          <p:cNvSpPr/>
          <p:nvPr/>
        </p:nvSpPr>
        <p:spPr>
          <a:xfrm rot="720000">
            <a:off x="4204692" y="4625109"/>
            <a:ext cx="2569214" cy="574675"/>
          </a:xfrm>
          <a:prstGeom prst="rightArrow">
            <a:avLst>
              <a:gd name="adj1" fmla="val 59847"/>
              <a:gd name="adj2" fmla="val 85188"/>
            </a:avLst>
          </a:prstGeom>
          <a:solidFill>
            <a:srgbClr val="E8E63C"/>
          </a:solidFill>
          <a:ln>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350" b="1" kern="0" dirty="0">
                <a:solidFill>
                  <a:srgbClr val="000000"/>
                </a:solidFill>
                <a:sym typeface="Arial"/>
                <a:rtl val="0"/>
              </a:rPr>
              <a:t>Fell Behind*</a:t>
            </a:r>
          </a:p>
        </p:txBody>
      </p:sp>
      <p:sp>
        <p:nvSpPr>
          <p:cNvPr id="9" name="Right Arrow 8"/>
          <p:cNvSpPr/>
          <p:nvPr/>
        </p:nvSpPr>
        <p:spPr>
          <a:xfrm>
            <a:off x="4217419" y="3859149"/>
            <a:ext cx="2586794" cy="574675"/>
          </a:xfrm>
          <a:prstGeom prst="rightArrow">
            <a:avLst>
              <a:gd name="adj1" fmla="val 59847"/>
              <a:gd name="adj2" fmla="val 85188"/>
            </a:avLst>
          </a:prstGeom>
          <a:solidFill>
            <a:srgbClr val="27AD27"/>
          </a:solidFill>
          <a:ln>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350" b="1" kern="0" dirty="0">
                <a:solidFill>
                  <a:srgbClr val="000000"/>
                </a:solidFill>
                <a:sym typeface="Arial"/>
                <a:rtl val="0"/>
              </a:rPr>
              <a:t>Maintained</a:t>
            </a:r>
          </a:p>
        </p:txBody>
      </p:sp>
      <p:sp>
        <p:nvSpPr>
          <p:cNvPr id="15" name="Right Arrow 14"/>
          <p:cNvSpPr/>
          <p:nvPr/>
        </p:nvSpPr>
        <p:spPr>
          <a:xfrm rot="720000">
            <a:off x="4192315" y="5193029"/>
            <a:ext cx="2569214" cy="574675"/>
          </a:xfrm>
          <a:prstGeom prst="rightArrow">
            <a:avLst>
              <a:gd name="adj1" fmla="val 59847"/>
              <a:gd name="adj2" fmla="val 85188"/>
            </a:avLst>
          </a:prstGeom>
          <a:solidFill>
            <a:srgbClr val="CF2929"/>
          </a:solidFill>
          <a:ln>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350" b="1" kern="0" dirty="0">
                <a:solidFill>
                  <a:prstClr val="white"/>
                </a:solidFill>
                <a:sym typeface="Arial"/>
                <a:rtl val="0"/>
              </a:rPr>
              <a:t>Fell Behind**</a:t>
            </a:r>
          </a:p>
        </p:txBody>
      </p:sp>
      <p:sp>
        <p:nvSpPr>
          <p:cNvPr id="16" name="Right Arrow 15"/>
          <p:cNvSpPr/>
          <p:nvPr/>
        </p:nvSpPr>
        <p:spPr>
          <a:xfrm rot="20865532">
            <a:off x="4193144" y="2552169"/>
            <a:ext cx="2574287" cy="574675"/>
          </a:xfrm>
          <a:prstGeom prst="rightArrow">
            <a:avLst>
              <a:gd name="adj1" fmla="val 59847"/>
              <a:gd name="adj2" fmla="val 85188"/>
            </a:avLst>
          </a:prstGeom>
          <a:solidFill>
            <a:srgbClr val="0F48DA"/>
          </a:solidFill>
          <a:ln>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350" b="1" kern="0" dirty="0">
                <a:solidFill>
                  <a:prstClr val="white"/>
                </a:solidFill>
                <a:sym typeface="Arial"/>
                <a:rtl val="0"/>
              </a:rPr>
              <a:t>Gained**</a:t>
            </a:r>
          </a:p>
        </p:txBody>
      </p:sp>
      <p:sp>
        <p:nvSpPr>
          <p:cNvPr id="17" name="TextBox 16"/>
          <p:cNvSpPr txBox="1"/>
          <p:nvPr/>
        </p:nvSpPr>
        <p:spPr>
          <a:xfrm>
            <a:off x="2905437" y="6045365"/>
            <a:ext cx="2886959" cy="338554"/>
          </a:xfrm>
          <a:prstGeom prst="rect">
            <a:avLst/>
          </a:prstGeom>
          <a:noFill/>
        </p:spPr>
        <p:txBody>
          <a:bodyPr wrap="square" rtlCol="0">
            <a:spAutoFit/>
          </a:bodyPr>
          <a:lstStyle/>
          <a:p>
            <a:r>
              <a:rPr lang="en-US" sz="1600" b="1" kern="0" dirty="0">
                <a:solidFill>
                  <a:srgbClr val="000000"/>
                </a:solidFill>
                <a:cs typeface="Arial"/>
                <a:sym typeface="Arial"/>
                <a:rtl val="0"/>
              </a:rPr>
              <a:t>*Some evidence</a:t>
            </a:r>
          </a:p>
        </p:txBody>
      </p:sp>
      <p:sp>
        <p:nvSpPr>
          <p:cNvPr id="21" name="Rectangle 20"/>
          <p:cNvSpPr/>
          <p:nvPr/>
        </p:nvSpPr>
        <p:spPr>
          <a:xfrm>
            <a:off x="2980054" y="3934312"/>
            <a:ext cx="1150070" cy="465056"/>
          </a:xfrm>
          <a:prstGeom prst="rect">
            <a:avLst/>
          </a:prstGeom>
          <a:solidFill>
            <a:srgbClr val="27AD27"/>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400" kern="0" dirty="0">
                <a:solidFill>
                  <a:srgbClr val="000000"/>
                </a:solidFill>
                <a:sym typeface="Arial"/>
                <a:rtl val="0"/>
              </a:rPr>
              <a:t>G</a:t>
            </a:r>
          </a:p>
        </p:txBody>
      </p:sp>
      <p:sp>
        <p:nvSpPr>
          <p:cNvPr id="22" name="Rectangle 21"/>
          <p:cNvSpPr/>
          <p:nvPr/>
        </p:nvSpPr>
        <p:spPr>
          <a:xfrm>
            <a:off x="2980054" y="3465895"/>
            <a:ext cx="1150070" cy="465056"/>
          </a:xfrm>
          <a:prstGeom prst="rect">
            <a:avLst/>
          </a:prstGeom>
          <a:solidFill>
            <a:srgbClr val="A0D4FC"/>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400" kern="0" dirty="0">
                <a:solidFill>
                  <a:srgbClr val="000000"/>
                </a:solidFill>
                <a:sym typeface="Arial"/>
                <a:rtl val="0"/>
              </a:rPr>
              <a:t>LB</a:t>
            </a:r>
          </a:p>
        </p:txBody>
      </p:sp>
      <p:sp>
        <p:nvSpPr>
          <p:cNvPr id="23" name="Rectangle 22"/>
          <p:cNvSpPr/>
          <p:nvPr/>
        </p:nvSpPr>
        <p:spPr>
          <a:xfrm>
            <a:off x="2980054" y="3006949"/>
            <a:ext cx="1150070" cy="465056"/>
          </a:xfrm>
          <a:prstGeom prst="rect">
            <a:avLst/>
          </a:prstGeom>
          <a:solidFill>
            <a:srgbClr val="0F48DA"/>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400" kern="0" dirty="0">
                <a:solidFill>
                  <a:srgbClr val="FFFFFF"/>
                </a:solidFill>
                <a:sym typeface="Arial"/>
                <a:rtl val="0"/>
              </a:rPr>
              <a:t>DB</a:t>
            </a:r>
          </a:p>
        </p:txBody>
      </p:sp>
      <p:sp>
        <p:nvSpPr>
          <p:cNvPr id="24" name="Rectangle 23"/>
          <p:cNvSpPr/>
          <p:nvPr/>
        </p:nvSpPr>
        <p:spPr>
          <a:xfrm>
            <a:off x="2980054" y="4399368"/>
            <a:ext cx="1150070" cy="465056"/>
          </a:xfrm>
          <a:prstGeom prst="rect">
            <a:avLst/>
          </a:prstGeom>
          <a:solidFill>
            <a:srgbClr val="E8E63C"/>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400" kern="0" dirty="0">
                <a:solidFill>
                  <a:srgbClr val="000000"/>
                </a:solidFill>
                <a:sym typeface="Arial"/>
                <a:rtl val="0"/>
              </a:rPr>
              <a:t>Y</a:t>
            </a:r>
          </a:p>
        </p:txBody>
      </p:sp>
      <p:sp>
        <p:nvSpPr>
          <p:cNvPr id="25" name="Rectangle 24"/>
          <p:cNvSpPr/>
          <p:nvPr/>
        </p:nvSpPr>
        <p:spPr>
          <a:xfrm>
            <a:off x="2980054" y="4864424"/>
            <a:ext cx="1150070" cy="465056"/>
          </a:xfrm>
          <a:prstGeom prst="rect">
            <a:avLst/>
          </a:prstGeom>
          <a:solidFill>
            <a:srgbClr val="CF2929"/>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400" kern="0" dirty="0">
                <a:solidFill>
                  <a:srgbClr val="FFFFFF"/>
                </a:solidFill>
                <a:sym typeface="Arial"/>
                <a:rtl val="0"/>
              </a:rPr>
              <a:t>R</a:t>
            </a:r>
          </a:p>
        </p:txBody>
      </p:sp>
      <p:sp>
        <p:nvSpPr>
          <p:cNvPr id="19" name="TextBox 18"/>
          <p:cNvSpPr txBox="1"/>
          <p:nvPr/>
        </p:nvSpPr>
        <p:spPr>
          <a:xfrm>
            <a:off x="838200" y="1279019"/>
            <a:ext cx="7420707" cy="707886"/>
          </a:xfrm>
          <a:prstGeom prst="rect">
            <a:avLst/>
          </a:prstGeom>
          <a:noFill/>
        </p:spPr>
        <p:txBody>
          <a:bodyPr wrap="square" rtlCol="0">
            <a:spAutoFit/>
          </a:bodyPr>
          <a:lstStyle/>
          <a:p>
            <a:pPr algn="ctr"/>
            <a:r>
              <a:rPr lang="en-US" sz="2000" b="1" i="1" kern="0" dirty="0">
                <a:solidFill>
                  <a:srgbClr val="000000"/>
                </a:solidFill>
                <a:cs typeface="Arial"/>
                <a:sym typeface="Arial"/>
                <a:rtl val="0"/>
              </a:rPr>
              <a:t>On average</a:t>
            </a:r>
            <a:r>
              <a:rPr lang="en-US" sz="2000" b="1" kern="0" dirty="0">
                <a:solidFill>
                  <a:srgbClr val="000000"/>
                </a:solidFill>
                <a:cs typeface="Arial"/>
                <a:sym typeface="Arial"/>
                <a:rtl val="0"/>
              </a:rPr>
              <a:t> did the students gain, maintain, or fall behind (in regards to achievement)?</a:t>
            </a:r>
          </a:p>
        </p:txBody>
      </p:sp>
      <p:sp>
        <p:nvSpPr>
          <p:cNvPr id="18" name="TextBox 17"/>
          <p:cNvSpPr txBox="1"/>
          <p:nvPr/>
        </p:nvSpPr>
        <p:spPr>
          <a:xfrm>
            <a:off x="2834457" y="6370066"/>
            <a:ext cx="2886959" cy="338554"/>
          </a:xfrm>
          <a:prstGeom prst="rect">
            <a:avLst/>
          </a:prstGeom>
          <a:noFill/>
        </p:spPr>
        <p:txBody>
          <a:bodyPr wrap="square" rtlCol="0">
            <a:spAutoFit/>
          </a:bodyPr>
          <a:lstStyle/>
          <a:p>
            <a:r>
              <a:rPr lang="en-US" sz="1600" b="1" kern="0" dirty="0">
                <a:solidFill>
                  <a:srgbClr val="000000"/>
                </a:solidFill>
                <a:cs typeface="Arial"/>
                <a:sym typeface="Arial"/>
                <a:rtl val="0"/>
              </a:rPr>
              <a:t>**Significant evidence</a:t>
            </a:r>
          </a:p>
        </p:txBody>
      </p:sp>
    </p:spTree>
    <p:extLst>
      <p:ext uri="{BB962C8B-B14F-4D97-AF65-F5344CB8AC3E}">
        <p14:creationId xmlns:p14="http://schemas.microsoft.com/office/powerpoint/2010/main" val="289794792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5" grpId="0" animBg="1"/>
      <p:bldP spid="16" grpId="0" animBg="1"/>
      <p:bldP spid="17" grpId="0"/>
      <p:bldP spid="1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17180" y="1718184"/>
            <a:ext cx="7420707" cy="707886"/>
          </a:xfrm>
          <a:prstGeom prst="rect">
            <a:avLst/>
          </a:prstGeom>
          <a:noFill/>
        </p:spPr>
        <p:txBody>
          <a:bodyPr wrap="square" rtlCol="0">
            <a:spAutoFit/>
          </a:bodyPr>
          <a:lstStyle/>
          <a:p>
            <a:pPr algn="ctr"/>
            <a:r>
              <a:rPr lang="en-US" sz="2000" b="1" kern="0" dirty="0">
                <a:solidFill>
                  <a:srgbClr val="000000"/>
                </a:solidFill>
                <a:cs typeface="Arial"/>
                <a:sym typeface="Arial"/>
                <a:rtl val="0"/>
              </a:rPr>
              <a:t>Notice that the growth color indicator is consistent, regardless of beginning achievement.</a:t>
            </a:r>
          </a:p>
        </p:txBody>
      </p:sp>
      <p:sp>
        <p:nvSpPr>
          <p:cNvPr id="15" name="Right Arrow 14"/>
          <p:cNvSpPr/>
          <p:nvPr/>
        </p:nvSpPr>
        <p:spPr>
          <a:xfrm rot="1141287">
            <a:off x="6602248" y="4821558"/>
            <a:ext cx="2027634" cy="574675"/>
          </a:xfrm>
          <a:prstGeom prst="rightArrow">
            <a:avLst>
              <a:gd name="adj1" fmla="val 59847"/>
              <a:gd name="adj2" fmla="val 85188"/>
            </a:avLst>
          </a:prstGeom>
          <a:solidFill>
            <a:srgbClr val="CF2929"/>
          </a:solidFill>
          <a:ln>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350" b="1" kern="0" dirty="0">
                <a:solidFill>
                  <a:prstClr val="white"/>
                </a:solidFill>
                <a:sym typeface="Arial"/>
                <a:rtl val="0"/>
              </a:rPr>
              <a:t>Fell Behind**</a:t>
            </a:r>
          </a:p>
        </p:txBody>
      </p:sp>
      <p:grpSp>
        <p:nvGrpSpPr>
          <p:cNvPr id="6" name="Group 5"/>
          <p:cNvGrpSpPr/>
          <p:nvPr/>
        </p:nvGrpSpPr>
        <p:grpSpPr>
          <a:xfrm>
            <a:off x="121043" y="2475200"/>
            <a:ext cx="2916148" cy="3413770"/>
            <a:chOff x="1056784" y="1027476"/>
            <a:chExt cx="4019550" cy="3464411"/>
          </a:xfrm>
        </p:grpSpPr>
        <p:cxnSp>
          <p:nvCxnSpPr>
            <p:cNvPr id="18" name="Straight Connector 17"/>
            <p:cNvCxnSpPr/>
            <p:nvPr/>
          </p:nvCxnSpPr>
          <p:spPr>
            <a:xfrm>
              <a:off x="1132984" y="2317823"/>
              <a:ext cx="0" cy="1882379"/>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H="1">
              <a:off x="1132984" y="4200202"/>
              <a:ext cx="394335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extBox 8"/>
            <p:cNvSpPr txBox="1">
              <a:spLocks noChangeArrowheads="1"/>
            </p:cNvSpPr>
            <p:nvPr/>
          </p:nvSpPr>
          <p:spPr bwMode="auto">
            <a:xfrm>
              <a:off x="3590434" y="4221633"/>
              <a:ext cx="1485900" cy="2654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a:solidFill>
                    <a:srgbClr val="292929"/>
                  </a:solidFill>
                  <a:latin typeface="Arial" charset="0"/>
                  <a:ea typeface="ＭＳ Ｐゴシック" pitchFamily="34" charset="-128"/>
                </a:defRPr>
              </a:lvl1pPr>
              <a:lvl2pPr marL="742950" indent="-285750" eaLnBrk="0" hangingPunct="0">
                <a:defRPr sz="1400">
                  <a:solidFill>
                    <a:srgbClr val="292929"/>
                  </a:solidFill>
                  <a:latin typeface="Arial" charset="0"/>
                  <a:ea typeface="ＭＳ Ｐゴシック" pitchFamily="34" charset="-128"/>
                </a:defRPr>
              </a:lvl2pPr>
              <a:lvl3pPr marL="1143000" indent="-228600" eaLnBrk="0" hangingPunct="0">
                <a:defRPr sz="1400">
                  <a:solidFill>
                    <a:srgbClr val="292929"/>
                  </a:solidFill>
                  <a:latin typeface="Arial" charset="0"/>
                  <a:ea typeface="ＭＳ Ｐゴシック" pitchFamily="34" charset="-128"/>
                </a:defRPr>
              </a:lvl3pPr>
              <a:lvl4pPr marL="1600200" indent="-228600" eaLnBrk="0" hangingPunct="0">
                <a:defRPr sz="1400">
                  <a:solidFill>
                    <a:srgbClr val="292929"/>
                  </a:solidFill>
                  <a:latin typeface="Arial" charset="0"/>
                  <a:ea typeface="ＭＳ Ｐゴシック" pitchFamily="34" charset="-128"/>
                </a:defRPr>
              </a:lvl4pPr>
              <a:lvl5pPr marL="2057400" indent="-228600" eaLnBrk="0" hangingPunct="0">
                <a:defRPr sz="1400">
                  <a:solidFill>
                    <a:srgbClr val="292929"/>
                  </a:solidFill>
                  <a:latin typeface="Arial" charset="0"/>
                  <a:ea typeface="ＭＳ Ｐゴシック" pitchFamily="34" charset="-128"/>
                </a:defRPr>
              </a:lvl5pPr>
              <a:lvl6pPr marL="2514600" indent="-228600" eaLnBrk="0" fontAlgn="base" hangingPunct="0">
                <a:spcBef>
                  <a:spcPct val="0"/>
                </a:spcBef>
                <a:spcAft>
                  <a:spcPct val="0"/>
                </a:spcAft>
                <a:defRPr sz="1400">
                  <a:solidFill>
                    <a:srgbClr val="292929"/>
                  </a:solidFill>
                  <a:latin typeface="Arial" charset="0"/>
                  <a:ea typeface="ＭＳ Ｐゴシック" pitchFamily="34" charset="-128"/>
                </a:defRPr>
              </a:lvl6pPr>
              <a:lvl7pPr marL="2971800" indent="-228600" eaLnBrk="0" fontAlgn="base" hangingPunct="0">
                <a:spcBef>
                  <a:spcPct val="0"/>
                </a:spcBef>
                <a:spcAft>
                  <a:spcPct val="0"/>
                </a:spcAft>
                <a:defRPr sz="1400">
                  <a:solidFill>
                    <a:srgbClr val="292929"/>
                  </a:solidFill>
                  <a:latin typeface="Arial" charset="0"/>
                  <a:ea typeface="ＭＳ Ｐゴシック" pitchFamily="34" charset="-128"/>
                </a:defRPr>
              </a:lvl7pPr>
              <a:lvl8pPr marL="3429000" indent="-228600" eaLnBrk="0" fontAlgn="base" hangingPunct="0">
                <a:spcBef>
                  <a:spcPct val="0"/>
                </a:spcBef>
                <a:spcAft>
                  <a:spcPct val="0"/>
                </a:spcAft>
                <a:defRPr sz="1400">
                  <a:solidFill>
                    <a:srgbClr val="292929"/>
                  </a:solidFill>
                  <a:latin typeface="Arial" charset="0"/>
                  <a:ea typeface="ＭＳ Ｐゴシック" pitchFamily="34" charset="-128"/>
                </a:defRPr>
              </a:lvl8pPr>
              <a:lvl9pPr marL="3886200" indent="-228600" eaLnBrk="0" fontAlgn="base" hangingPunct="0">
                <a:spcBef>
                  <a:spcPct val="0"/>
                </a:spcBef>
                <a:spcAft>
                  <a:spcPct val="0"/>
                </a:spcAft>
                <a:defRPr sz="1400">
                  <a:solidFill>
                    <a:srgbClr val="292929"/>
                  </a:solidFill>
                  <a:latin typeface="Arial" charset="0"/>
                  <a:ea typeface="ＭＳ Ｐゴシック" pitchFamily="34" charset="-128"/>
                </a:defRPr>
              </a:lvl9pPr>
            </a:lstStyle>
            <a:p>
              <a:pPr algn="ctr" eaLnBrk="1" hangingPunct="1"/>
              <a:r>
                <a:rPr lang="en-US" sz="1100" b="1" kern="0" dirty="0" smtClean="0">
                  <a:cs typeface="Arial"/>
                  <a:sym typeface="Arial"/>
                  <a:rtl val="0"/>
                </a:rPr>
                <a:t>End</a:t>
              </a:r>
              <a:endParaRPr lang="en-US" sz="1100" b="1" kern="0" dirty="0">
                <a:cs typeface="Arial"/>
                <a:sym typeface="Arial"/>
                <a:rtl val="0"/>
              </a:endParaRPr>
            </a:p>
          </p:txBody>
        </p:sp>
        <p:cxnSp>
          <p:nvCxnSpPr>
            <p:cNvPr id="22" name="Straight Connector 21"/>
            <p:cNvCxnSpPr/>
            <p:nvPr/>
          </p:nvCxnSpPr>
          <p:spPr>
            <a:xfrm>
              <a:off x="1132984" y="2735733"/>
              <a:ext cx="3943350" cy="0"/>
            </a:xfrm>
            <a:prstGeom prst="line">
              <a:avLst/>
            </a:prstGeom>
            <a:ln w="38100">
              <a:solidFill>
                <a:srgbClr val="00B050"/>
              </a:solidFill>
              <a:prstDash val="dash"/>
            </a:ln>
          </p:spPr>
          <p:style>
            <a:lnRef idx="1">
              <a:schemeClr val="accent1"/>
            </a:lnRef>
            <a:fillRef idx="0">
              <a:schemeClr val="accent1"/>
            </a:fillRef>
            <a:effectRef idx="0">
              <a:schemeClr val="accent1"/>
            </a:effectRef>
            <a:fontRef idx="minor">
              <a:schemeClr val="tx1"/>
            </a:fontRef>
          </p:style>
        </p:cxnSp>
        <p:sp>
          <p:nvSpPr>
            <p:cNvPr id="30" name="TextBox 27"/>
            <p:cNvSpPr txBox="1">
              <a:spLocks noChangeArrowheads="1"/>
            </p:cNvSpPr>
            <p:nvPr/>
          </p:nvSpPr>
          <p:spPr bwMode="auto">
            <a:xfrm>
              <a:off x="1056784" y="4226396"/>
              <a:ext cx="1485900" cy="2654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a:solidFill>
                    <a:srgbClr val="292929"/>
                  </a:solidFill>
                  <a:latin typeface="Arial" charset="0"/>
                  <a:ea typeface="ＭＳ Ｐゴシック" pitchFamily="34" charset="-128"/>
                </a:defRPr>
              </a:lvl1pPr>
              <a:lvl2pPr marL="742950" indent="-285750" eaLnBrk="0" hangingPunct="0">
                <a:defRPr sz="1400">
                  <a:solidFill>
                    <a:srgbClr val="292929"/>
                  </a:solidFill>
                  <a:latin typeface="Arial" charset="0"/>
                  <a:ea typeface="ＭＳ Ｐゴシック" pitchFamily="34" charset="-128"/>
                </a:defRPr>
              </a:lvl2pPr>
              <a:lvl3pPr marL="1143000" indent="-228600" eaLnBrk="0" hangingPunct="0">
                <a:defRPr sz="1400">
                  <a:solidFill>
                    <a:srgbClr val="292929"/>
                  </a:solidFill>
                  <a:latin typeface="Arial" charset="0"/>
                  <a:ea typeface="ＭＳ Ｐゴシック" pitchFamily="34" charset="-128"/>
                </a:defRPr>
              </a:lvl3pPr>
              <a:lvl4pPr marL="1600200" indent="-228600" eaLnBrk="0" hangingPunct="0">
                <a:defRPr sz="1400">
                  <a:solidFill>
                    <a:srgbClr val="292929"/>
                  </a:solidFill>
                  <a:latin typeface="Arial" charset="0"/>
                  <a:ea typeface="ＭＳ Ｐゴシック" pitchFamily="34" charset="-128"/>
                </a:defRPr>
              </a:lvl4pPr>
              <a:lvl5pPr marL="2057400" indent="-228600" eaLnBrk="0" hangingPunct="0">
                <a:defRPr sz="1400">
                  <a:solidFill>
                    <a:srgbClr val="292929"/>
                  </a:solidFill>
                  <a:latin typeface="Arial" charset="0"/>
                  <a:ea typeface="ＭＳ Ｐゴシック" pitchFamily="34" charset="-128"/>
                </a:defRPr>
              </a:lvl5pPr>
              <a:lvl6pPr marL="2514600" indent="-228600" eaLnBrk="0" fontAlgn="base" hangingPunct="0">
                <a:spcBef>
                  <a:spcPct val="0"/>
                </a:spcBef>
                <a:spcAft>
                  <a:spcPct val="0"/>
                </a:spcAft>
                <a:defRPr sz="1400">
                  <a:solidFill>
                    <a:srgbClr val="292929"/>
                  </a:solidFill>
                  <a:latin typeface="Arial" charset="0"/>
                  <a:ea typeface="ＭＳ Ｐゴシック" pitchFamily="34" charset="-128"/>
                </a:defRPr>
              </a:lvl6pPr>
              <a:lvl7pPr marL="2971800" indent="-228600" eaLnBrk="0" fontAlgn="base" hangingPunct="0">
                <a:spcBef>
                  <a:spcPct val="0"/>
                </a:spcBef>
                <a:spcAft>
                  <a:spcPct val="0"/>
                </a:spcAft>
                <a:defRPr sz="1400">
                  <a:solidFill>
                    <a:srgbClr val="292929"/>
                  </a:solidFill>
                  <a:latin typeface="Arial" charset="0"/>
                  <a:ea typeface="ＭＳ Ｐゴシック" pitchFamily="34" charset="-128"/>
                </a:defRPr>
              </a:lvl7pPr>
              <a:lvl8pPr marL="3429000" indent="-228600" eaLnBrk="0" fontAlgn="base" hangingPunct="0">
                <a:spcBef>
                  <a:spcPct val="0"/>
                </a:spcBef>
                <a:spcAft>
                  <a:spcPct val="0"/>
                </a:spcAft>
                <a:defRPr sz="1400">
                  <a:solidFill>
                    <a:srgbClr val="292929"/>
                  </a:solidFill>
                  <a:latin typeface="Arial" charset="0"/>
                  <a:ea typeface="ＭＳ Ｐゴシック" pitchFamily="34" charset="-128"/>
                </a:defRPr>
              </a:lvl8pPr>
              <a:lvl9pPr marL="3886200" indent="-228600" eaLnBrk="0" fontAlgn="base" hangingPunct="0">
                <a:spcBef>
                  <a:spcPct val="0"/>
                </a:spcBef>
                <a:spcAft>
                  <a:spcPct val="0"/>
                </a:spcAft>
                <a:defRPr sz="1400">
                  <a:solidFill>
                    <a:srgbClr val="292929"/>
                  </a:solidFill>
                  <a:latin typeface="Arial" charset="0"/>
                  <a:ea typeface="ＭＳ Ｐゴシック" pitchFamily="34" charset="-128"/>
                </a:defRPr>
              </a:lvl9pPr>
            </a:lstStyle>
            <a:p>
              <a:pPr algn="ctr" eaLnBrk="1" hangingPunct="1"/>
              <a:r>
                <a:rPr lang="en-US" sz="1100" b="1" kern="0" dirty="0" smtClean="0">
                  <a:cs typeface="Arial"/>
                  <a:sym typeface="Arial"/>
                  <a:rtl val="0"/>
                </a:rPr>
                <a:t>Beginning</a:t>
              </a:r>
              <a:endParaRPr lang="en-US" sz="1100" b="1" kern="0" dirty="0">
                <a:cs typeface="Arial"/>
                <a:sym typeface="Arial"/>
                <a:rtl val="0"/>
              </a:endParaRPr>
            </a:p>
          </p:txBody>
        </p:sp>
        <p:cxnSp>
          <p:nvCxnSpPr>
            <p:cNvPr id="41" name="Straight Connector 40"/>
            <p:cNvCxnSpPr/>
            <p:nvPr/>
          </p:nvCxnSpPr>
          <p:spPr>
            <a:xfrm>
              <a:off x="1132983" y="1027476"/>
              <a:ext cx="0" cy="306557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4" name="Right Arrow 43"/>
          <p:cNvSpPr/>
          <p:nvPr/>
        </p:nvSpPr>
        <p:spPr>
          <a:xfrm rot="20398580">
            <a:off x="609165" y="2774234"/>
            <a:ext cx="2027634" cy="574675"/>
          </a:xfrm>
          <a:prstGeom prst="rightArrow">
            <a:avLst>
              <a:gd name="adj1" fmla="val 59847"/>
              <a:gd name="adj2" fmla="val 85188"/>
            </a:avLst>
          </a:prstGeom>
          <a:solidFill>
            <a:srgbClr val="0F48DA"/>
          </a:solidFill>
          <a:ln>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350" b="1" kern="0" dirty="0">
                <a:solidFill>
                  <a:srgbClr val="FFFFFF"/>
                </a:solidFill>
                <a:sym typeface="Arial"/>
                <a:rtl val="0"/>
              </a:rPr>
              <a:t>Gained**</a:t>
            </a:r>
          </a:p>
        </p:txBody>
      </p:sp>
      <p:sp>
        <p:nvSpPr>
          <p:cNvPr id="46" name="Right Arrow 45"/>
          <p:cNvSpPr/>
          <p:nvPr/>
        </p:nvSpPr>
        <p:spPr>
          <a:xfrm rot="20398580">
            <a:off x="624473" y="3602376"/>
            <a:ext cx="2027634" cy="574675"/>
          </a:xfrm>
          <a:prstGeom prst="rightArrow">
            <a:avLst>
              <a:gd name="adj1" fmla="val 59847"/>
              <a:gd name="adj2" fmla="val 85188"/>
            </a:avLst>
          </a:prstGeom>
          <a:solidFill>
            <a:srgbClr val="0F48DA"/>
          </a:solidFill>
          <a:ln>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350" b="1" kern="0" dirty="0">
                <a:solidFill>
                  <a:srgbClr val="FFFFFF"/>
                </a:solidFill>
                <a:sym typeface="Arial"/>
                <a:rtl val="0"/>
              </a:rPr>
              <a:t>Gained**</a:t>
            </a:r>
          </a:p>
        </p:txBody>
      </p:sp>
      <p:sp>
        <p:nvSpPr>
          <p:cNvPr id="47" name="Right Arrow 46"/>
          <p:cNvSpPr/>
          <p:nvPr/>
        </p:nvSpPr>
        <p:spPr>
          <a:xfrm rot="20398580">
            <a:off x="697149" y="4447606"/>
            <a:ext cx="2027634" cy="574675"/>
          </a:xfrm>
          <a:prstGeom prst="rightArrow">
            <a:avLst>
              <a:gd name="adj1" fmla="val 59847"/>
              <a:gd name="adj2" fmla="val 85188"/>
            </a:avLst>
          </a:prstGeom>
          <a:solidFill>
            <a:srgbClr val="0F48DA"/>
          </a:solidFill>
          <a:ln>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350" b="1" kern="0" dirty="0">
                <a:solidFill>
                  <a:srgbClr val="FFFFFF"/>
                </a:solidFill>
                <a:sym typeface="Arial"/>
                <a:rtl val="0"/>
              </a:rPr>
              <a:t>Gained**</a:t>
            </a:r>
          </a:p>
        </p:txBody>
      </p:sp>
      <p:grpSp>
        <p:nvGrpSpPr>
          <p:cNvPr id="55" name="Group 54"/>
          <p:cNvGrpSpPr/>
          <p:nvPr/>
        </p:nvGrpSpPr>
        <p:grpSpPr>
          <a:xfrm>
            <a:off x="3141819" y="2475200"/>
            <a:ext cx="2916148" cy="3413770"/>
            <a:chOff x="1056784" y="1027476"/>
            <a:chExt cx="4019550" cy="3464411"/>
          </a:xfrm>
        </p:grpSpPr>
        <p:cxnSp>
          <p:nvCxnSpPr>
            <p:cNvPr id="56" name="Straight Connector 55"/>
            <p:cNvCxnSpPr/>
            <p:nvPr/>
          </p:nvCxnSpPr>
          <p:spPr>
            <a:xfrm>
              <a:off x="1132984" y="2317823"/>
              <a:ext cx="0" cy="1882379"/>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flipH="1">
              <a:off x="1132984" y="4200202"/>
              <a:ext cx="394335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58" name="TextBox 8"/>
            <p:cNvSpPr txBox="1">
              <a:spLocks noChangeArrowheads="1"/>
            </p:cNvSpPr>
            <p:nvPr/>
          </p:nvSpPr>
          <p:spPr bwMode="auto">
            <a:xfrm>
              <a:off x="3590434" y="4221633"/>
              <a:ext cx="1485900" cy="2654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a:solidFill>
                    <a:srgbClr val="292929"/>
                  </a:solidFill>
                  <a:latin typeface="Arial" charset="0"/>
                  <a:ea typeface="ＭＳ Ｐゴシック" pitchFamily="34" charset="-128"/>
                </a:defRPr>
              </a:lvl1pPr>
              <a:lvl2pPr marL="742950" indent="-285750" eaLnBrk="0" hangingPunct="0">
                <a:defRPr sz="1400">
                  <a:solidFill>
                    <a:srgbClr val="292929"/>
                  </a:solidFill>
                  <a:latin typeface="Arial" charset="0"/>
                  <a:ea typeface="ＭＳ Ｐゴシック" pitchFamily="34" charset="-128"/>
                </a:defRPr>
              </a:lvl2pPr>
              <a:lvl3pPr marL="1143000" indent="-228600" eaLnBrk="0" hangingPunct="0">
                <a:defRPr sz="1400">
                  <a:solidFill>
                    <a:srgbClr val="292929"/>
                  </a:solidFill>
                  <a:latin typeface="Arial" charset="0"/>
                  <a:ea typeface="ＭＳ Ｐゴシック" pitchFamily="34" charset="-128"/>
                </a:defRPr>
              </a:lvl3pPr>
              <a:lvl4pPr marL="1600200" indent="-228600" eaLnBrk="0" hangingPunct="0">
                <a:defRPr sz="1400">
                  <a:solidFill>
                    <a:srgbClr val="292929"/>
                  </a:solidFill>
                  <a:latin typeface="Arial" charset="0"/>
                  <a:ea typeface="ＭＳ Ｐゴシック" pitchFamily="34" charset="-128"/>
                </a:defRPr>
              </a:lvl4pPr>
              <a:lvl5pPr marL="2057400" indent="-228600" eaLnBrk="0" hangingPunct="0">
                <a:defRPr sz="1400">
                  <a:solidFill>
                    <a:srgbClr val="292929"/>
                  </a:solidFill>
                  <a:latin typeface="Arial" charset="0"/>
                  <a:ea typeface="ＭＳ Ｐゴシック" pitchFamily="34" charset="-128"/>
                </a:defRPr>
              </a:lvl5pPr>
              <a:lvl6pPr marL="2514600" indent="-228600" eaLnBrk="0" fontAlgn="base" hangingPunct="0">
                <a:spcBef>
                  <a:spcPct val="0"/>
                </a:spcBef>
                <a:spcAft>
                  <a:spcPct val="0"/>
                </a:spcAft>
                <a:defRPr sz="1400">
                  <a:solidFill>
                    <a:srgbClr val="292929"/>
                  </a:solidFill>
                  <a:latin typeface="Arial" charset="0"/>
                  <a:ea typeface="ＭＳ Ｐゴシック" pitchFamily="34" charset="-128"/>
                </a:defRPr>
              </a:lvl6pPr>
              <a:lvl7pPr marL="2971800" indent="-228600" eaLnBrk="0" fontAlgn="base" hangingPunct="0">
                <a:spcBef>
                  <a:spcPct val="0"/>
                </a:spcBef>
                <a:spcAft>
                  <a:spcPct val="0"/>
                </a:spcAft>
                <a:defRPr sz="1400">
                  <a:solidFill>
                    <a:srgbClr val="292929"/>
                  </a:solidFill>
                  <a:latin typeface="Arial" charset="0"/>
                  <a:ea typeface="ＭＳ Ｐゴシック" pitchFamily="34" charset="-128"/>
                </a:defRPr>
              </a:lvl7pPr>
              <a:lvl8pPr marL="3429000" indent="-228600" eaLnBrk="0" fontAlgn="base" hangingPunct="0">
                <a:spcBef>
                  <a:spcPct val="0"/>
                </a:spcBef>
                <a:spcAft>
                  <a:spcPct val="0"/>
                </a:spcAft>
                <a:defRPr sz="1400">
                  <a:solidFill>
                    <a:srgbClr val="292929"/>
                  </a:solidFill>
                  <a:latin typeface="Arial" charset="0"/>
                  <a:ea typeface="ＭＳ Ｐゴシック" pitchFamily="34" charset="-128"/>
                </a:defRPr>
              </a:lvl8pPr>
              <a:lvl9pPr marL="3886200" indent="-228600" eaLnBrk="0" fontAlgn="base" hangingPunct="0">
                <a:spcBef>
                  <a:spcPct val="0"/>
                </a:spcBef>
                <a:spcAft>
                  <a:spcPct val="0"/>
                </a:spcAft>
                <a:defRPr sz="1400">
                  <a:solidFill>
                    <a:srgbClr val="292929"/>
                  </a:solidFill>
                  <a:latin typeface="Arial" charset="0"/>
                  <a:ea typeface="ＭＳ Ｐゴシック" pitchFamily="34" charset="-128"/>
                </a:defRPr>
              </a:lvl9pPr>
            </a:lstStyle>
            <a:p>
              <a:pPr algn="ctr" eaLnBrk="1" hangingPunct="1"/>
              <a:r>
                <a:rPr lang="en-US" sz="1100" b="1" kern="0" dirty="0" smtClean="0">
                  <a:cs typeface="Arial"/>
                  <a:sym typeface="Arial"/>
                  <a:rtl val="0"/>
                </a:rPr>
                <a:t>End</a:t>
              </a:r>
              <a:endParaRPr lang="en-US" sz="1100" b="1" kern="0" dirty="0">
                <a:cs typeface="Arial"/>
                <a:sym typeface="Arial"/>
                <a:rtl val="0"/>
              </a:endParaRPr>
            </a:p>
          </p:txBody>
        </p:sp>
        <p:cxnSp>
          <p:nvCxnSpPr>
            <p:cNvPr id="59" name="Straight Connector 58"/>
            <p:cNvCxnSpPr/>
            <p:nvPr/>
          </p:nvCxnSpPr>
          <p:spPr>
            <a:xfrm>
              <a:off x="1132984" y="2735733"/>
              <a:ext cx="3943350" cy="0"/>
            </a:xfrm>
            <a:prstGeom prst="line">
              <a:avLst/>
            </a:prstGeom>
            <a:ln w="38100">
              <a:solidFill>
                <a:srgbClr val="00B050"/>
              </a:solidFill>
              <a:prstDash val="dash"/>
            </a:ln>
          </p:spPr>
          <p:style>
            <a:lnRef idx="1">
              <a:schemeClr val="accent1"/>
            </a:lnRef>
            <a:fillRef idx="0">
              <a:schemeClr val="accent1"/>
            </a:fillRef>
            <a:effectRef idx="0">
              <a:schemeClr val="accent1"/>
            </a:effectRef>
            <a:fontRef idx="minor">
              <a:schemeClr val="tx1"/>
            </a:fontRef>
          </p:style>
        </p:cxnSp>
        <p:sp>
          <p:nvSpPr>
            <p:cNvPr id="60" name="TextBox 27"/>
            <p:cNvSpPr txBox="1">
              <a:spLocks noChangeArrowheads="1"/>
            </p:cNvSpPr>
            <p:nvPr/>
          </p:nvSpPr>
          <p:spPr bwMode="auto">
            <a:xfrm>
              <a:off x="1056784" y="4226396"/>
              <a:ext cx="1485900" cy="2654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a:solidFill>
                    <a:srgbClr val="292929"/>
                  </a:solidFill>
                  <a:latin typeface="Arial" charset="0"/>
                  <a:ea typeface="ＭＳ Ｐゴシック" pitchFamily="34" charset="-128"/>
                </a:defRPr>
              </a:lvl1pPr>
              <a:lvl2pPr marL="742950" indent="-285750" eaLnBrk="0" hangingPunct="0">
                <a:defRPr sz="1400">
                  <a:solidFill>
                    <a:srgbClr val="292929"/>
                  </a:solidFill>
                  <a:latin typeface="Arial" charset="0"/>
                  <a:ea typeface="ＭＳ Ｐゴシック" pitchFamily="34" charset="-128"/>
                </a:defRPr>
              </a:lvl2pPr>
              <a:lvl3pPr marL="1143000" indent="-228600" eaLnBrk="0" hangingPunct="0">
                <a:defRPr sz="1400">
                  <a:solidFill>
                    <a:srgbClr val="292929"/>
                  </a:solidFill>
                  <a:latin typeface="Arial" charset="0"/>
                  <a:ea typeface="ＭＳ Ｐゴシック" pitchFamily="34" charset="-128"/>
                </a:defRPr>
              </a:lvl3pPr>
              <a:lvl4pPr marL="1600200" indent="-228600" eaLnBrk="0" hangingPunct="0">
                <a:defRPr sz="1400">
                  <a:solidFill>
                    <a:srgbClr val="292929"/>
                  </a:solidFill>
                  <a:latin typeface="Arial" charset="0"/>
                  <a:ea typeface="ＭＳ Ｐゴシック" pitchFamily="34" charset="-128"/>
                </a:defRPr>
              </a:lvl4pPr>
              <a:lvl5pPr marL="2057400" indent="-228600" eaLnBrk="0" hangingPunct="0">
                <a:defRPr sz="1400">
                  <a:solidFill>
                    <a:srgbClr val="292929"/>
                  </a:solidFill>
                  <a:latin typeface="Arial" charset="0"/>
                  <a:ea typeface="ＭＳ Ｐゴシック" pitchFamily="34" charset="-128"/>
                </a:defRPr>
              </a:lvl5pPr>
              <a:lvl6pPr marL="2514600" indent="-228600" eaLnBrk="0" fontAlgn="base" hangingPunct="0">
                <a:spcBef>
                  <a:spcPct val="0"/>
                </a:spcBef>
                <a:spcAft>
                  <a:spcPct val="0"/>
                </a:spcAft>
                <a:defRPr sz="1400">
                  <a:solidFill>
                    <a:srgbClr val="292929"/>
                  </a:solidFill>
                  <a:latin typeface="Arial" charset="0"/>
                  <a:ea typeface="ＭＳ Ｐゴシック" pitchFamily="34" charset="-128"/>
                </a:defRPr>
              </a:lvl6pPr>
              <a:lvl7pPr marL="2971800" indent="-228600" eaLnBrk="0" fontAlgn="base" hangingPunct="0">
                <a:spcBef>
                  <a:spcPct val="0"/>
                </a:spcBef>
                <a:spcAft>
                  <a:spcPct val="0"/>
                </a:spcAft>
                <a:defRPr sz="1400">
                  <a:solidFill>
                    <a:srgbClr val="292929"/>
                  </a:solidFill>
                  <a:latin typeface="Arial" charset="0"/>
                  <a:ea typeface="ＭＳ Ｐゴシック" pitchFamily="34" charset="-128"/>
                </a:defRPr>
              </a:lvl7pPr>
              <a:lvl8pPr marL="3429000" indent="-228600" eaLnBrk="0" fontAlgn="base" hangingPunct="0">
                <a:spcBef>
                  <a:spcPct val="0"/>
                </a:spcBef>
                <a:spcAft>
                  <a:spcPct val="0"/>
                </a:spcAft>
                <a:defRPr sz="1400">
                  <a:solidFill>
                    <a:srgbClr val="292929"/>
                  </a:solidFill>
                  <a:latin typeface="Arial" charset="0"/>
                  <a:ea typeface="ＭＳ Ｐゴシック" pitchFamily="34" charset="-128"/>
                </a:defRPr>
              </a:lvl8pPr>
              <a:lvl9pPr marL="3886200" indent="-228600" eaLnBrk="0" fontAlgn="base" hangingPunct="0">
                <a:spcBef>
                  <a:spcPct val="0"/>
                </a:spcBef>
                <a:spcAft>
                  <a:spcPct val="0"/>
                </a:spcAft>
                <a:defRPr sz="1400">
                  <a:solidFill>
                    <a:srgbClr val="292929"/>
                  </a:solidFill>
                  <a:latin typeface="Arial" charset="0"/>
                  <a:ea typeface="ＭＳ Ｐゴシック" pitchFamily="34" charset="-128"/>
                </a:defRPr>
              </a:lvl9pPr>
            </a:lstStyle>
            <a:p>
              <a:pPr algn="ctr" eaLnBrk="1" hangingPunct="1"/>
              <a:r>
                <a:rPr lang="en-US" sz="1100" b="1" kern="0" dirty="0" smtClean="0">
                  <a:cs typeface="Arial"/>
                  <a:sym typeface="Arial"/>
                  <a:rtl val="0"/>
                </a:rPr>
                <a:t>Beginning</a:t>
              </a:r>
              <a:endParaRPr lang="en-US" sz="1100" b="1" kern="0" dirty="0">
                <a:cs typeface="Arial"/>
                <a:sym typeface="Arial"/>
                <a:rtl val="0"/>
              </a:endParaRPr>
            </a:p>
          </p:txBody>
        </p:sp>
        <p:cxnSp>
          <p:nvCxnSpPr>
            <p:cNvPr id="61" name="Straight Connector 60"/>
            <p:cNvCxnSpPr/>
            <p:nvPr/>
          </p:nvCxnSpPr>
          <p:spPr>
            <a:xfrm>
              <a:off x="1132983" y="1027476"/>
              <a:ext cx="0" cy="306557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5" name="Right Arrow 64"/>
          <p:cNvSpPr/>
          <p:nvPr/>
        </p:nvSpPr>
        <p:spPr>
          <a:xfrm>
            <a:off x="3613717" y="3830497"/>
            <a:ext cx="2027634" cy="574675"/>
          </a:xfrm>
          <a:prstGeom prst="rightArrow">
            <a:avLst>
              <a:gd name="adj1" fmla="val 59847"/>
              <a:gd name="adj2" fmla="val 85188"/>
            </a:avLst>
          </a:prstGeom>
          <a:solidFill>
            <a:srgbClr val="27AD27"/>
          </a:solidFill>
          <a:ln>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350" b="1" kern="0" dirty="0">
                <a:solidFill>
                  <a:srgbClr val="FFFFFF"/>
                </a:solidFill>
                <a:sym typeface="Arial"/>
                <a:rtl val="0"/>
              </a:rPr>
              <a:t>Maintained</a:t>
            </a:r>
          </a:p>
        </p:txBody>
      </p:sp>
      <p:sp>
        <p:nvSpPr>
          <p:cNvPr id="66" name="Right Arrow 65"/>
          <p:cNvSpPr/>
          <p:nvPr/>
        </p:nvSpPr>
        <p:spPr>
          <a:xfrm>
            <a:off x="3601208" y="4602924"/>
            <a:ext cx="2027634" cy="574675"/>
          </a:xfrm>
          <a:prstGeom prst="rightArrow">
            <a:avLst>
              <a:gd name="adj1" fmla="val 59847"/>
              <a:gd name="adj2" fmla="val 85188"/>
            </a:avLst>
          </a:prstGeom>
          <a:solidFill>
            <a:srgbClr val="27AD27"/>
          </a:solidFill>
          <a:ln>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350" b="1" kern="0" dirty="0">
                <a:solidFill>
                  <a:srgbClr val="FFFFFF"/>
                </a:solidFill>
                <a:sym typeface="Arial"/>
                <a:rtl val="0"/>
              </a:rPr>
              <a:t>Maintained</a:t>
            </a:r>
          </a:p>
        </p:txBody>
      </p:sp>
      <p:sp>
        <p:nvSpPr>
          <p:cNvPr id="67" name="Right Arrow 66"/>
          <p:cNvSpPr/>
          <p:nvPr/>
        </p:nvSpPr>
        <p:spPr>
          <a:xfrm>
            <a:off x="3571481" y="2974245"/>
            <a:ext cx="2027634" cy="574675"/>
          </a:xfrm>
          <a:prstGeom prst="rightArrow">
            <a:avLst>
              <a:gd name="adj1" fmla="val 59847"/>
              <a:gd name="adj2" fmla="val 85188"/>
            </a:avLst>
          </a:prstGeom>
          <a:solidFill>
            <a:srgbClr val="27AD27"/>
          </a:solidFill>
          <a:ln>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350" b="1" kern="0" dirty="0">
                <a:solidFill>
                  <a:srgbClr val="FFFFFF"/>
                </a:solidFill>
                <a:sym typeface="Arial"/>
                <a:rtl val="0"/>
              </a:rPr>
              <a:t>Maintained</a:t>
            </a:r>
          </a:p>
        </p:txBody>
      </p:sp>
      <p:grpSp>
        <p:nvGrpSpPr>
          <p:cNvPr id="68" name="Group 67"/>
          <p:cNvGrpSpPr/>
          <p:nvPr/>
        </p:nvGrpSpPr>
        <p:grpSpPr>
          <a:xfrm>
            <a:off x="6131687" y="2470506"/>
            <a:ext cx="2916148" cy="3413770"/>
            <a:chOff x="1056784" y="1027476"/>
            <a:chExt cx="4019551" cy="3464411"/>
          </a:xfrm>
        </p:grpSpPr>
        <p:cxnSp>
          <p:nvCxnSpPr>
            <p:cNvPr id="69" name="Straight Connector 68"/>
            <p:cNvCxnSpPr/>
            <p:nvPr/>
          </p:nvCxnSpPr>
          <p:spPr>
            <a:xfrm>
              <a:off x="1132984" y="2317823"/>
              <a:ext cx="0" cy="1882379"/>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flipH="1">
              <a:off x="1132984" y="4200202"/>
              <a:ext cx="394335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71" name="TextBox 8"/>
            <p:cNvSpPr txBox="1">
              <a:spLocks noChangeArrowheads="1"/>
            </p:cNvSpPr>
            <p:nvPr/>
          </p:nvSpPr>
          <p:spPr bwMode="auto">
            <a:xfrm>
              <a:off x="3590435" y="4221633"/>
              <a:ext cx="1485900" cy="2654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a:solidFill>
                    <a:srgbClr val="292929"/>
                  </a:solidFill>
                  <a:latin typeface="Arial" charset="0"/>
                  <a:ea typeface="ＭＳ Ｐゴシック" pitchFamily="34" charset="-128"/>
                </a:defRPr>
              </a:lvl1pPr>
              <a:lvl2pPr marL="742950" indent="-285750" eaLnBrk="0" hangingPunct="0">
                <a:defRPr sz="1400">
                  <a:solidFill>
                    <a:srgbClr val="292929"/>
                  </a:solidFill>
                  <a:latin typeface="Arial" charset="0"/>
                  <a:ea typeface="ＭＳ Ｐゴシック" pitchFamily="34" charset="-128"/>
                </a:defRPr>
              </a:lvl2pPr>
              <a:lvl3pPr marL="1143000" indent="-228600" eaLnBrk="0" hangingPunct="0">
                <a:defRPr sz="1400">
                  <a:solidFill>
                    <a:srgbClr val="292929"/>
                  </a:solidFill>
                  <a:latin typeface="Arial" charset="0"/>
                  <a:ea typeface="ＭＳ Ｐゴシック" pitchFamily="34" charset="-128"/>
                </a:defRPr>
              </a:lvl3pPr>
              <a:lvl4pPr marL="1600200" indent="-228600" eaLnBrk="0" hangingPunct="0">
                <a:defRPr sz="1400">
                  <a:solidFill>
                    <a:srgbClr val="292929"/>
                  </a:solidFill>
                  <a:latin typeface="Arial" charset="0"/>
                  <a:ea typeface="ＭＳ Ｐゴシック" pitchFamily="34" charset="-128"/>
                </a:defRPr>
              </a:lvl4pPr>
              <a:lvl5pPr marL="2057400" indent="-228600" eaLnBrk="0" hangingPunct="0">
                <a:defRPr sz="1400">
                  <a:solidFill>
                    <a:srgbClr val="292929"/>
                  </a:solidFill>
                  <a:latin typeface="Arial" charset="0"/>
                  <a:ea typeface="ＭＳ Ｐゴシック" pitchFamily="34" charset="-128"/>
                </a:defRPr>
              </a:lvl5pPr>
              <a:lvl6pPr marL="2514600" indent="-228600" eaLnBrk="0" fontAlgn="base" hangingPunct="0">
                <a:spcBef>
                  <a:spcPct val="0"/>
                </a:spcBef>
                <a:spcAft>
                  <a:spcPct val="0"/>
                </a:spcAft>
                <a:defRPr sz="1400">
                  <a:solidFill>
                    <a:srgbClr val="292929"/>
                  </a:solidFill>
                  <a:latin typeface="Arial" charset="0"/>
                  <a:ea typeface="ＭＳ Ｐゴシック" pitchFamily="34" charset="-128"/>
                </a:defRPr>
              </a:lvl6pPr>
              <a:lvl7pPr marL="2971800" indent="-228600" eaLnBrk="0" fontAlgn="base" hangingPunct="0">
                <a:spcBef>
                  <a:spcPct val="0"/>
                </a:spcBef>
                <a:spcAft>
                  <a:spcPct val="0"/>
                </a:spcAft>
                <a:defRPr sz="1400">
                  <a:solidFill>
                    <a:srgbClr val="292929"/>
                  </a:solidFill>
                  <a:latin typeface="Arial" charset="0"/>
                  <a:ea typeface="ＭＳ Ｐゴシック" pitchFamily="34" charset="-128"/>
                </a:defRPr>
              </a:lvl7pPr>
              <a:lvl8pPr marL="3429000" indent="-228600" eaLnBrk="0" fontAlgn="base" hangingPunct="0">
                <a:spcBef>
                  <a:spcPct val="0"/>
                </a:spcBef>
                <a:spcAft>
                  <a:spcPct val="0"/>
                </a:spcAft>
                <a:defRPr sz="1400">
                  <a:solidFill>
                    <a:srgbClr val="292929"/>
                  </a:solidFill>
                  <a:latin typeface="Arial" charset="0"/>
                  <a:ea typeface="ＭＳ Ｐゴシック" pitchFamily="34" charset="-128"/>
                </a:defRPr>
              </a:lvl8pPr>
              <a:lvl9pPr marL="3886200" indent="-228600" eaLnBrk="0" fontAlgn="base" hangingPunct="0">
                <a:spcBef>
                  <a:spcPct val="0"/>
                </a:spcBef>
                <a:spcAft>
                  <a:spcPct val="0"/>
                </a:spcAft>
                <a:defRPr sz="1400">
                  <a:solidFill>
                    <a:srgbClr val="292929"/>
                  </a:solidFill>
                  <a:latin typeface="Arial" charset="0"/>
                  <a:ea typeface="ＭＳ Ｐゴシック" pitchFamily="34" charset="-128"/>
                </a:defRPr>
              </a:lvl9pPr>
            </a:lstStyle>
            <a:p>
              <a:pPr algn="ctr" eaLnBrk="1" hangingPunct="1"/>
              <a:r>
                <a:rPr lang="en-US" sz="1100" b="1" kern="0" dirty="0" smtClean="0">
                  <a:cs typeface="Arial"/>
                  <a:sym typeface="Arial"/>
                  <a:rtl val="0"/>
                </a:rPr>
                <a:t>End</a:t>
              </a:r>
              <a:endParaRPr lang="en-US" sz="1100" b="1" kern="0" dirty="0">
                <a:cs typeface="Arial"/>
                <a:sym typeface="Arial"/>
                <a:rtl val="0"/>
              </a:endParaRPr>
            </a:p>
          </p:txBody>
        </p:sp>
        <p:cxnSp>
          <p:nvCxnSpPr>
            <p:cNvPr id="72" name="Straight Connector 71"/>
            <p:cNvCxnSpPr/>
            <p:nvPr/>
          </p:nvCxnSpPr>
          <p:spPr>
            <a:xfrm>
              <a:off x="1132984" y="2735733"/>
              <a:ext cx="3943350" cy="0"/>
            </a:xfrm>
            <a:prstGeom prst="line">
              <a:avLst/>
            </a:prstGeom>
            <a:ln w="38100">
              <a:solidFill>
                <a:srgbClr val="00B050"/>
              </a:solidFill>
              <a:prstDash val="dash"/>
            </a:ln>
          </p:spPr>
          <p:style>
            <a:lnRef idx="1">
              <a:schemeClr val="accent1"/>
            </a:lnRef>
            <a:fillRef idx="0">
              <a:schemeClr val="accent1"/>
            </a:fillRef>
            <a:effectRef idx="0">
              <a:schemeClr val="accent1"/>
            </a:effectRef>
            <a:fontRef idx="minor">
              <a:schemeClr val="tx1"/>
            </a:fontRef>
          </p:style>
        </p:cxnSp>
        <p:sp>
          <p:nvSpPr>
            <p:cNvPr id="73" name="TextBox 27"/>
            <p:cNvSpPr txBox="1">
              <a:spLocks noChangeArrowheads="1"/>
            </p:cNvSpPr>
            <p:nvPr/>
          </p:nvSpPr>
          <p:spPr bwMode="auto">
            <a:xfrm>
              <a:off x="1056784" y="4226396"/>
              <a:ext cx="1485900" cy="2654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a:solidFill>
                    <a:srgbClr val="292929"/>
                  </a:solidFill>
                  <a:latin typeface="Arial" charset="0"/>
                  <a:ea typeface="ＭＳ Ｐゴシック" pitchFamily="34" charset="-128"/>
                </a:defRPr>
              </a:lvl1pPr>
              <a:lvl2pPr marL="742950" indent="-285750" eaLnBrk="0" hangingPunct="0">
                <a:defRPr sz="1400">
                  <a:solidFill>
                    <a:srgbClr val="292929"/>
                  </a:solidFill>
                  <a:latin typeface="Arial" charset="0"/>
                  <a:ea typeface="ＭＳ Ｐゴシック" pitchFamily="34" charset="-128"/>
                </a:defRPr>
              </a:lvl2pPr>
              <a:lvl3pPr marL="1143000" indent="-228600" eaLnBrk="0" hangingPunct="0">
                <a:defRPr sz="1400">
                  <a:solidFill>
                    <a:srgbClr val="292929"/>
                  </a:solidFill>
                  <a:latin typeface="Arial" charset="0"/>
                  <a:ea typeface="ＭＳ Ｐゴシック" pitchFamily="34" charset="-128"/>
                </a:defRPr>
              </a:lvl3pPr>
              <a:lvl4pPr marL="1600200" indent="-228600" eaLnBrk="0" hangingPunct="0">
                <a:defRPr sz="1400">
                  <a:solidFill>
                    <a:srgbClr val="292929"/>
                  </a:solidFill>
                  <a:latin typeface="Arial" charset="0"/>
                  <a:ea typeface="ＭＳ Ｐゴシック" pitchFamily="34" charset="-128"/>
                </a:defRPr>
              </a:lvl4pPr>
              <a:lvl5pPr marL="2057400" indent="-228600" eaLnBrk="0" hangingPunct="0">
                <a:defRPr sz="1400">
                  <a:solidFill>
                    <a:srgbClr val="292929"/>
                  </a:solidFill>
                  <a:latin typeface="Arial" charset="0"/>
                  <a:ea typeface="ＭＳ Ｐゴシック" pitchFamily="34" charset="-128"/>
                </a:defRPr>
              </a:lvl5pPr>
              <a:lvl6pPr marL="2514600" indent="-228600" eaLnBrk="0" fontAlgn="base" hangingPunct="0">
                <a:spcBef>
                  <a:spcPct val="0"/>
                </a:spcBef>
                <a:spcAft>
                  <a:spcPct val="0"/>
                </a:spcAft>
                <a:defRPr sz="1400">
                  <a:solidFill>
                    <a:srgbClr val="292929"/>
                  </a:solidFill>
                  <a:latin typeface="Arial" charset="0"/>
                  <a:ea typeface="ＭＳ Ｐゴシック" pitchFamily="34" charset="-128"/>
                </a:defRPr>
              </a:lvl6pPr>
              <a:lvl7pPr marL="2971800" indent="-228600" eaLnBrk="0" fontAlgn="base" hangingPunct="0">
                <a:spcBef>
                  <a:spcPct val="0"/>
                </a:spcBef>
                <a:spcAft>
                  <a:spcPct val="0"/>
                </a:spcAft>
                <a:defRPr sz="1400">
                  <a:solidFill>
                    <a:srgbClr val="292929"/>
                  </a:solidFill>
                  <a:latin typeface="Arial" charset="0"/>
                  <a:ea typeface="ＭＳ Ｐゴシック" pitchFamily="34" charset="-128"/>
                </a:defRPr>
              </a:lvl7pPr>
              <a:lvl8pPr marL="3429000" indent="-228600" eaLnBrk="0" fontAlgn="base" hangingPunct="0">
                <a:spcBef>
                  <a:spcPct val="0"/>
                </a:spcBef>
                <a:spcAft>
                  <a:spcPct val="0"/>
                </a:spcAft>
                <a:defRPr sz="1400">
                  <a:solidFill>
                    <a:srgbClr val="292929"/>
                  </a:solidFill>
                  <a:latin typeface="Arial" charset="0"/>
                  <a:ea typeface="ＭＳ Ｐゴシック" pitchFamily="34" charset="-128"/>
                </a:defRPr>
              </a:lvl8pPr>
              <a:lvl9pPr marL="3886200" indent="-228600" eaLnBrk="0" fontAlgn="base" hangingPunct="0">
                <a:spcBef>
                  <a:spcPct val="0"/>
                </a:spcBef>
                <a:spcAft>
                  <a:spcPct val="0"/>
                </a:spcAft>
                <a:defRPr sz="1400">
                  <a:solidFill>
                    <a:srgbClr val="292929"/>
                  </a:solidFill>
                  <a:latin typeface="Arial" charset="0"/>
                  <a:ea typeface="ＭＳ Ｐゴシック" pitchFamily="34" charset="-128"/>
                </a:defRPr>
              </a:lvl9pPr>
            </a:lstStyle>
            <a:p>
              <a:pPr algn="ctr" eaLnBrk="1" hangingPunct="1"/>
              <a:r>
                <a:rPr lang="en-US" sz="1100" b="1" kern="0" dirty="0" smtClean="0">
                  <a:cs typeface="Arial"/>
                  <a:sym typeface="Arial"/>
                  <a:rtl val="0"/>
                </a:rPr>
                <a:t>Beginning</a:t>
              </a:r>
              <a:endParaRPr lang="en-US" sz="1100" b="1" kern="0" dirty="0">
                <a:cs typeface="Arial"/>
                <a:sym typeface="Arial"/>
                <a:rtl val="0"/>
              </a:endParaRPr>
            </a:p>
          </p:txBody>
        </p:sp>
        <p:cxnSp>
          <p:nvCxnSpPr>
            <p:cNvPr id="74" name="Straight Connector 73"/>
            <p:cNvCxnSpPr/>
            <p:nvPr/>
          </p:nvCxnSpPr>
          <p:spPr>
            <a:xfrm>
              <a:off x="1132983" y="1027476"/>
              <a:ext cx="0" cy="306557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78" name="Right Arrow 77"/>
          <p:cNvSpPr/>
          <p:nvPr/>
        </p:nvSpPr>
        <p:spPr>
          <a:xfrm rot="1141287">
            <a:off x="6624387" y="3993415"/>
            <a:ext cx="2027634" cy="574675"/>
          </a:xfrm>
          <a:prstGeom prst="rightArrow">
            <a:avLst>
              <a:gd name="adj1" fmla="val 59847"/>
              <a:gd name="adj2" fmla="val 85188"/>
            </a:avLst>
          </a:prstGeom>
          <a:solidFill>
            <a:srgbClr val="CF2929"/>
          </a:solidFill>
          <a:ln>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350" b="1" kern="0" dirty="0">
                <a:solidFill>
                  <a:prstClr val="white"/>
                </a:solidFill>
                <a:sym typeface="Arial"/>
                <a:rtl val="0"/>
              </a:rPr>
              <a:t>Fell Behind**</a:t>
            </a:r>
          </a:p>
        </p:txBody>
      </p:sp>
      <p:sp>
        <p:nvSpPr>
          <p:cNvPr id="79" name="Right Arrow 78"/>
          <p:cNvSpPr/>
          <p:nvPr/>
        </p:nvSpPr>
        <p:spPr>
          <a:xfrm rot="1141287">
            <a:off x="6641150" y="3096168"/>
            <a:ext cx="2027634" cy="574675"/>
          </a:xfrm>
          <a:prstGeom prst="rightArrow">
            <a:avLst>
              <a:gd name="adj1" fmla="val 59847"/>
              <a:gd name="adj2" fmla="val 85188"/>
            </a:avLst>
          </a:prstGeom>
          <a:solidFill>
            <a:srgbClr val="CF2929"/>
          </a:solidFill>
          <a:ln>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350" b="1" kern="0" dirty="0">
                <a:solidFill>
                  <a:prstClr val="white"/>
                </a:solidFill>
                <a:sym typeface="Arial"/>
                <a:rtl val="0"/>
              </a:rPr>
              <a:t>Fell Behind**</a:t>
            </a:r>
          </a:p>
        </p:txBody>
      </p:sp>
      <p:sp>
        <p:nvSpPr>
          <p:cNvPr id="39" name="Text Placeholder 2"/>
          <p:cNvSpPr>
            <a:spLocks noGrp="1"/>
          </p:cNvSpPr>
          <p:nvPr>
            <p:ph sz="quarter" idx="1"/>
          </p:nvPr>
        </p:nvSpPr>
        <p:spPr>
          <a:xfrm>
            <a:off x="176323" y="228600"/>
            <a:ext cx="8871511" cy="881671"/>
          </a:xfrm>
          <a:prstGeom prst="rect">
            <a:avLst/>
          </a:prstGeom>
        </p:spPr>
        <p:txBody>
          <a:bodyPr>
            <a:noAutofit/>
          </a:bodyPr>
          <a:lstStyle/>
          <a:p>
            <a:pPr marL="0" indent="0" algn="ctr">
              <a:buNone/>
            </a:pPr>
            <a:r>
              <a:rPr lang="en-US" sz="3600" b="1" dirty="0" smtClean="0"/>
              <a:t>All Colors Possible with High-Achieving AND Low-Achieving Students</a:t>
            </a:r>
            <a:endParaRPr lang="en-US" sz="3600" b="1" dirty="0"/>
          </a:p>
        </p:txBody>
      </p:sp>
      <p:sp>
        <p:nvSpPr>
          <p:cNvPr id="2" name="Rectangle 1"/>
          <p:cNvSpPr/>
          <p:nvPr/>
        </p:nvSpPr>
        <p:spPr>
          <a:xfrm>
            <a:off x="3471191" y="6165669"/>
            <a:ext cx="2312684" cy="523220"/>
          </a:xfrm>
          <a:prstGeom prst="rect">
            <a:avLst/>
          </a:prstGeom>
        </p:spPr>
        <p:txBody>
          <a:bodyPr wrap="none">
            <a:spAutoFit/>
          </a:bodyPr>
          <a:lstStyle/>
          <a:p>
            <a:pPr algn="ctr" defTabSz="931774">
              <a:defRPr/>
            </a:pPr>
            <a:r>
              <a:rPr lang="en-US" sz="2800" dirty="0" smtClean="0"/>
              <a:t>Is </a:t>
            </a:r>
            <a:r>
              <a:rPr lang="en-US" sz="2800" dirty="0"/>
              <a:t>green </a:t>
            </a:r>
            <a:r>
              <a:rPr lang="en-US" sz="2800" dirty="0" smtClean="0"/>
              <a:t>good?</a:t>
            </a:r>
            <a:endParaRPr lang="en-US" sz="2800" dirty="0"/>
          </a:p>
        </p:txBody>
      </p:sp>
      <p:sp>
        <p:nvSpPr>
          <p:cNvPr id="3" name="Rounded Rectangle 2"/>
          <p:cNvSpPr/>
          <p:nvPr/>
        </p:nvSpPr>
        <p:spPr>
          <a:xfrm>
            <a:off x="76200" y="1981200"/>
            <a:ext cx="208283" cy="1739675"/>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n w="0"/>
                <a:solidFill>
                  <a:schemeClr val="tx1"/>
                </a:solidFill>
                <a:effectLst>
                  <a:outerShdw blurRad="38100" dist="19050" dir="2700000" algn="tl" rotWithShape="0">
                    <a:schemeClr val="dk1">
                      <a:alpha val="40000"/>
                    </a:schemeClr>
                  </a:outerShdw>
                </a:effectLst>
              </a:rPr>
              <a:t>HIGH</a:t>
            </a:r>
          </a:p>
          <a:p>
            <a:pPr algn="ctr"/>
            <a:r>
              <a:rPr lang="en-US" dirty="0" smtClean="0">
                <a:ln w="0"/>
                <a:solidFill>
                  <a:schemeClr val="tx1"/>
                </a:solidFill>
                <a:effectLst>
                  <a:outerShdw blurRad="38100" dist="19050" dir="2700000" algn="tl" rotWithShape="0">
                    <a:schemeClr val="dk1">
                      <a:alpha val="40000"/>
                    </a:schemeClr>
                  </a:outerShdw>
                </a:effectLst>
              </a:rPr>
              <a:t>ER</a:t>
            </a:r>
            <a:endParaRPr lang="en-US" dirty="0"/>
          </a:p>
        </p:txBody>
      </p:sp>
      <p:sp>
        <p:nvSpPr>
          <p:cNvPr id="36" name="Rounded Rectangle 35"/>
          <p:cNvSpPr/>
          <p:nvPr/>
        </p:nvSpPr>
        <p:spPr>
          <a:xfrm>
            <a:off x="74952" y="4267200"/>
            <a:ext cx="205434" cy="1360158"/>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n w="0"/>
                <a:solidFill>
                  <a:schemeClr val="tx1"/>
                </a:solidFill>
                <a:effectLst>
                  <a:outerShdw blurRad="38100" dist="19050" dir="2700000" algn="tl" rotWithShape="0">
                    <a:schemeClr val="dk1">
                      <a:alpha val="40000"/>
                    </a:schemeClr>
                  </a:outerShdw>
                </a:effectLst>
              </a:rPr>
              <a:t>LOWER</a:t>
            </a:r>
            <a:endParaRPr lang="en-US" dirty="0"/>
          </a:p>
        </p:txBody>
      </p:sp>
    </p:spTree>
    <p:extLst>
      <p:ext uri="{BB962C8B-B14F-4D97-AF65-F5344CB8AC3E}">
        <p14:creationId xmlns:p14="http://schemas.microsoft.com/office/powerpoint/2010/main" val="117176157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fade">
                                      <p:cBhvr>
                                        <p:cTn id="7" dur="1000"/>
                                        <p:tgtEl>
                                          <p:spTgt spid="65"/>
                                        </p:tgtEl>
                                      </p:cBhvr>
                                    </p:animEffect>
                                    <p:anim calcmode="lin" valueType="num">
                                      <p:cBhvr>
                                        <p:cTn id="8" dur="1000" fill="hold"/>
                                        <p:tgtEl>
                                          <p:spTgt spid="65"/>
                                        </p:tgtEl>
                                        <p:attrNameLst>
                                          <p:attrName>ppt_x</p:attrName>
                                        </p:attrNameLst>
                                      </p:cBhvr>
                                      <p:tavLst>
                                        <p:tav tm="0">
                                          <p:val>
                                            <p:strVal val="#ppt_x"/>
                                          </p:val>
                                        </p:tav>
                                        <p:tav tm="100000">
                                          <p:val>
                                            <p:strVal val="#ppt_x"/>
                                          </p:val>
                                        </p:tav>
                                      </p:tavLst>
                                    </p:anim>
                                    <p:anim calcmode="lin" valueType="num">
                                      <p:cBhvr>
                                        <p:cTn id="9" dur="1000" fill="hold"/>
                                        <p:tgtEl>
                                          <p:spTgt spid="6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6"/>
                                        </p:tgtEl>
                                        <p:attrNameLst>
                                          <p:attrName>style.visibility</p:attrName>
                                        </p:attrNameLst>
                                      </p:cBhvr>
                                      <p:to>
                                        <p:strVal val="visible"/>
                                      </p:to>
                                    </p:set>
                                    <p:animEffect transition="in" filter="fade">
                                      <p:cBhvr>
                                        <p:cTn id="12" dur="1000"/>
                                        <p:tgtEl>
                                          <p:spTgt spid="66"/>
                                        </p:tgtEl>
                                      </p:cBhvr>
                                    </p:animEffect>
                                    <p:anim calcmode="lin" valueType="num">
                                      <p:cBhvr>
                                        <p:cTn id="13" dur="1000" fill="hold"/>
                                        <p:tgtEl>
                                          <p:spTgt spid="66"/>
                                        </p:tgtEl>
                                        <p:attrNameLst>
                                          <p:attrName>ppt_x</p:attrName>
                                        </p:attrNameLst>
                                      </p:cBhvr>
                                      <p:tavLst>
                                        <p:tav tm="0">
                                          <p:val>
                                            <p:strVal val="#ppt_x"/>
                                          </p:val>
                                        </p:tav>
                                        <p:tav tm="100000">
                                          <p:val>
                                            <p:strVal val="#ppt_x"/>
                                          </p:val>
                                        </p:tav>
                                      </p:tavLst>
                                    </p:anim>
                                    <p:anim calcmode="lin" valueType="num">
                                      <p:cBhvr>
                                        <p:cTn id="14" dur="1000" fill="hold"/>
                                        <p:tgtEl>
                                          <p:spTgt spid="6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7"/>
                                        </p:tgtEl>
                                        <p:attrNameLst>
                                          <p:attrName>style.visibility</p:attrName>
                                        </p:attrNameLst>
                                      </p:cBhvr>
                                      <p:to>
                                        <p:strVal val="visible"/>
                                      </p:to>
                                    </p:set>
                                    <p:animEffect transition="in" filter="fade">
                                      <p:cBhvr>
                                        <p:cTn id="17" dur="1000"/>
                                        <p:tgtEl>
                                          <p:spTgt spid="67"/>
                                        </p:tgtEl>
                                      </p:cBhvr>
                                    </p:animEffect>
                                    <p:anim calcmode="lin" valueType="num">
                                      <p:cBhvr>
                                        <p:cTn id="18" dur="1000" fill="hold"/>
                                        <p:tgtEl>
                                          <p:spTgt spid="67"/>
                                        </p:tgtEl>
                                        <p:attrNameLst>
                                          <p:attrName>ppt_x</p:attrName>
                                        </p:attrNameLst>
                                      </p:cBhvr>
                                      <p:tavLst>
                                        <p:tav tm="0">
                                          <p:val>
                                            <p:strVal val="#ppt_x"/>
                                          </p:val>
                                        </p:tav>
                                        <p:tav tm="100000">
                                          <p:val>
                                            <p:strVal val="#ppt_x"/>
                                          </p:val>
                                        </p:tav>
                                      </p:tavLst>
                                    </p:anim>
                                    <p:anim calcmode="lin" valueType="num">
                                      <p:cBhvr>
                                        <p:cTn id="19" dur="1000" fill="hold"/>
                                        <p:tgtEl>
                                          <p:spTgt spid="67"/>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55"/>
                                        </p:tgtEl>
                                        <p:attrNameLst>
                                          <p:attrName>style.visibility</p:attrName>
                                        </p:attrNameLst>
                                      </p:cBhvr>
                                      <p:to>
                                        <p:strVal val="visible"/>
                                      </p:to>
                                    </p:set>
                                    <p:animEffect transition="in" filter="fade">
                                      <p:cBhvr>
                                        <p:cTn id="22" dur="1000"/>
                                        <p:tgtEl>
                                          <p:spTgt spid="55"/>
                                        </p:tgtEl>
                                      </p:cBhvr>
                                    </p:animEffect>
                                    <p:anim calcmode="lin" valueType="num">
                                      <p:cBhvr>
                                        <p:cTn id="23" dur="1000" fill="hold"/>
                                        <p:tgtEl>
                                          <p:spTgt spid="55"/>
                                        </p:tgtEl>
                                        <p:attrNameLst>
                                          <p:attrName>ppt_x</p:attrName>
                                        </p:attrNameLst>
                                      </p:cBhvr>
                                      <p:tavLst>
                                        <p:tav tm="0">
                                          <p:val>
                                            <p:strVal val="#ppt_x"/>
                                          </p:val>
                                        </p:tav>
                                        <p:tav tm="100000">
                                          <p:val>
                                            <p:strVal val="#ppt_x"/>
                                          </p:val>
                                        </p:tav>
                                      </p:tavLst>
                                    </p:anim>
                                    <p:anim calcmode="lin" valueType="num">
                                      <p:cBhvr>
                                        <p:cTn id="24" dur="1000" fill="hold"/>
                                        <p:tgtEl>
                                          <p:spTgt spid="55"/>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1000"/>
                                        <p:tgtEl>
                                          <p:spTgt spid="15"/>
                                        </p:tgtEl>
                                      </p:cBhvr>
                                    </p:animEffect>
                                    <p:anim calcmode="lin" valueType="num">
                                      <p:cBhvr>
                                        <p:cTn id="30" dur="1000" fill="hold"/>
                                        <p:tgtEl>
                                          <p:spTgt spid="15"/>
                                        </p:tgtEl>
                                        <p:attrNameLst>
                                          <p:attrName>ppt_x</p:attrName>
                                        </p:attrNameLst>
                                      </p:cBhvr>
                                      <p:tavLst>
                                        <p:tav tm="0">
                                          <p:val>
                                            <p:strVal val="#ppt_x"/>
                                          </p:val>
                                        </p:tav>
                                        <p:tav tm="100000">
                                          <p:val>
                                            <p:strVal val="#ppt_x"/>
                                          </p:val>
                                        </p:tav>
                                      </p:tavLst>
                                    </p:anim>
                                    <p:anim calcmode="lin" valueType="num">
                                      <p:cBhvr>
                                        <p:cTn id="31" dur="1000" fill="hold"/>
                                        <p:tgtEl>
                                          <p:spTgt spid="15"/>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68"/>
                                        </p:tgtEl>
                                        <p:attrNameLst>
                                          <p:attrName>style.visibility</p:attrName>
                                        </p:attrNameLst>
                                      </p:cBhvr>
                                      <p:to>
                                        <p:strVal val="visible"/>
                                      </p:to>
                                    </p:set>
                                    <p:animEffect transition="in" filter="fade">
                                      <p:cBhvr>
                                        <p:cTn id="34" dur="1000"/>
                                        <p:tgtEl>
                                          <p:spTgt spid="68"/>
                                        </p:tgtEl>
                                      </p:cBhvr>
                                    </p:animEffect>
                                    <p:anim calcmode="lin" valueType="num">
                                      <p:cBhvr>
                                        <p:cTn id="35" dur="1000" fill="hold"/>
                                        <p:tgtEl>
                                          <p:spTgt spid="68"/>
                                        </p:tgtEl>
                                        <p:attrNameLst>
                                          <p:attrName>ppt_x</p:attrName>
                                        </p:attrNameLst>
                                      </p:cBhvr>
                                      <p:tavLst>
                                        <p:tav tm="0">
                                          <p:val>
                                            <p:strVal val="#ppt_x"/>
                                          </p:val>
                                        </p:tav>
                                        <p:tav tm="100000">
                                          <p:val>
                                            <p:strVal val="#ppt_x"/>
                                          </p:val>
                                        </p:tav>
                                      </p:tavLst>
                                    </p:anim>
                                    <p:anim calcmode="lin" valueType="num">
                                      <p:cBhvr>
                                        <p:cTn id="36" dur="1000" fill="hold"/>
                                        <p:tgtEl>
                                          <p:spTgt spid="68"/>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78"/>
                                        </p:tgtEl>
                                        <p:attrNameLst>
                                          <p:attrName>style.visibility</p:attrName>
                                        </p:attrNameLst>
                                      </p:cBhvr>
                                      <p:to>
                                        <p:strVal val="visible"/>
                                      </p:to>
                                    </p:set>
                                    <p:animEffect transition="in" filter="fade">
                                      <p:cBhvr>
                                        <p:cTn id="39" dur="1000"/>
                                        <p:tgtEl>
                                          <p:spTgt spid="78"/>
                                        </p:tgtEl>
                                      </p:cBhvr>
                                    </p:animEffect>
                                    <p:anim calcmode="lin" valueType="num">
                                      <p:cBhvr>
                                        <p:cTn id="40" dur="1000" fill="hold"/>
                                        <p:tgtEl>
                                          <p:spTgt spid="78"/>
                                        </p:tgtEl>
                                        <p:attrNameLst>
                                          <p:attrName>ppt_x</p:attrName>
                                        </p:attrNameLst>
                                      </p:cBhvr>
                                      <p:tavLst>
                                        <p:tav tm="0">
                                          <p:val>
                                            <p:strVal val="#ppt_x"/>
                                          </p:val>
                                        </p:tav>
                                        <p:tav tm="100000">
                                          <p:val>
                                            <p:strVal val="#ppt_x"/>
                                          </p:val>
                                        </p:tav>
                                      </p:tavLst>
                                    </p:anim>
                                    <p:anim calcmode="lin" valueType="num">
                                      <p:cBhvr>
                                        <p:cTn id="41" dur="1000" fill="hold"/>
                                        <p:tgtEl>
                                          <p:spTgt spid="78"/>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79"/>
                                        </p:tgtEl>
                                        <p:attrNameLst>
                                          <p:attrName>style.visibility</p:attrName>
                                        </p:attrNameLst>
                                      </p:cBhvr>
                                      <p:to>
                                        <p:strVal val="visible"/>
                                      </p:to>
                                    </p:set>
                                    <p:animEffect transition="in" filter="fade">
                                      <p:cBhvr>
                                        <p:cTn id="44" dur="1000"/>
                                        <p:tgtEl>
                                          <p:spTgt spid="79"/>
                                        </p:tgtEl>
                                      </p:cBhvr>
                                    </p:animEffect>
                                    <p:anim calcmode="lin" valueType="num">
                                      <p:cBhvr>
                                        <p:cTn id="45" dur="1000" fill="hold"/>
                                        <p:tgtEl>
                                          <p:spTgt spid="79"/>
                                        </p:tgtEl>
                                        <p:attrNameLst>
                                          <p:attrName>ppt_x</p:attrName>
                                        </p:attrNameLst>
                                      </p:cBhvr>
                                      <p:tavLst>
                                        <p:tav tm="0">
                                          <p:val>
                                            <p:strVal val="#ppt_x"/>
                                          </p:val>
                                        </p:tav>
                                        <p:tav tm="100000">
                                          <p:val>
                                            <p:strVal val="#ppt_x"/>
                                          </p:val>
                                        </p:tav>
                                      </p:tavLst>
                                    </p:anim>
                                    <p:anim calcmode="lin" valueType="num">
                                      <p:cBhvr>
                                        <p:cTn id="46" dur="1000" fill="hold"/>
                                        <p:tgtEl>
                                          <p:spTgt spid="7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65" grpId="0" animBg="1"/>
      <p:bldP spid="66" grpId="0" animBg="1"/>
      <p:bldP spid="67" grpId="0" animBg="1"/>
      <p:bldP spid="78" grpId="0" animBg="1"/>
      <p:bldP spid="79"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normAutofit fontScale="90000"/>
          </a:bodyPr>
          <a:lstStyle/>
          <a:p>
            <a:r>
              <a:rPr lang="en-US" sz="3600" b="1" dirty="0" smtClean="0">
                <a:solidFill>
                  <a:srgbClr val="C00000"/>
                </a:solidFill>
              </a:rPr>
              <a:t>Turn to a partner or trio:</a:t>
            </a:r>
            <a:br>
              <a:rPr lang="en-US" sz="3600" b="1" dirty="0" smtClean="0">
                <a:solidFill>
                  <a:srgbClr val="C00000"/>
                </a:solidFill>
              </a:rPr>
            </a:br>
            <a:r>
              <a:rPr lang="en-US" sz="3600" b="1" dirty="0" smtClean="0">
                <a:solidFill>
                  <a:srgbClr val="C00000"/>
                </a:solidFill>
              </a:rPr>
              <a:t>For which group of students might a green color be a concern?</a:t>
            </a:r>
            <a:endParaRPr lang="en-US" sz="3600" b="1" dirty="0">
              <a:solidFill>
                <a:srgbClr val="C00000"/>
              </a:solidFill>
            </a:endParaRPr>
          </a:p>
        </p:txBody>
      </p:sp>
      <p:sp>
        <p:nvSpPr>
          <p:cNvPr id="4" name="Text Placeholder 3"/>
          <p:cNvSpPr>
            <a:spLocks noGrp="1"/>
          </p:cNvSpPr>
          <p:nvPr>
            <p:ph type="body" idx="1"/>
          </p:nvPr>
        </p:nvSpPr>
        <p:spPr>
          <a:xfrm>
            <a:off x="533400" y="2334665"/>
            <a:ext cx="8229600" cy="4525963"/>
          </a:xfrm>
        </p:spPr>
        <p:txBody>
          <a:bodyPr>
            <a:normAutofit lnSpcReduction="10000"/>
          </a:bodyPr>
          <a:lstStyle/>
          <a:p>
            <a:pPr marL="203200" indent="0">
              <a:buNone/>
            </a:pPr>
            <a:r>
              <a:rPr lang="en-US" sz="3200" dirty="0" smtClean="0"/>
              <a:t>A. Students whose achievement is high</a:t>
            </a:r>
          </a:p>
          <a:p>
            <a:pPr marL="717550" indent="-514350">
              <a:buAutoNum type="alphaUcPeriod" startAt="2"/>
            </a:pPr>
            <a:r>
              <a:rPr lang="en-US" sz="3200" dirty="0" smtClean="0"/>
              <a:t>Students whose achievement is average</a:t>
            </a:r>
          </a:p>
          <a:p>
            <a:pPr marL="717550" indent="-514350">
              <a:buAutoNum type="alphaUcPeriod" startAt="2"/>
            </a:pPr>
            <a:r>
              <a:rPr lang="en-US" sz="3200" dirty="0" smtClean="0"/>
              <a:t>Students whose achievement is low</a:t>
            </a:r>
          </a:p>
          <a:p>
            <a:pPr marL="717550" indent="-514350">
              <a:buAutoNum type="alphaUcPeriod" startAt="2"/>
            </a:pPr>
            <a:endParaRPr lang="en-US" sz="3200" dirty="0"/>
          </a:p>
          <a:p>
            <a:pPr marL="203200" indent="0" algn="ctr">
              <a:buNone/>
            </a:pPr>
            <a:r>
              <a:rPr lang="en-US" sz="4000" i="1" dirty="0" smtClean="0"/>
              <a:t>Be Ready:</a:t>
            </a:r>
          </a:p>
          <a:p>
            <a:pPr marL="203200" indent="0" algn="ctr">
              <a:buNone/>
            </a:pPr>
            <a:r>
              <a:rPr lang="en-US" sz="4000" i="1" dirty="0" smtClean="0"/>
              <a:t>“Answer”?</a:t>
            </a:r>
          </a:p>
          <a:p>
            <a:pPr marL="203200" indent="0" algn="ctr">
              <a:buNone/>
            </a:pPr>
            <a:r>
              <a:rPr lang="en-US" sz="4000" i="1" dirty="0" smtClean="0"/>
              <a:t>Why?</a:t>
            </a:r>
            <a:endParaRPr lang="en-US" sz="4000" i="1" dirty="0"/>
          </a:p>
        </p:txBody>
      </p:sp>
      <p:pic>
        <p:nvPicPr>
          <p:cNvPr id="5" name="Picture 4">
            <a:hlinkClick r:id="rId3"/>
          </p:cNvPr>
          <p:cNvPicPr/>
          <p:nvPr/>
        </p:nvPicPr>
        <p:blipFill>
          <a:blip r:embed="rId4" cstate="email">
            <a:extLst>
              <a:ext uri="{28A0092B-C50C-407E-A947-70E740481C1C}">
                <a14:useLocalDpi xmlns:a14="http://schemas.microsoft.com/office/drawing/2010/main"/>
              </a:ext>
            </a:extLst>
          </a:blip>
          <a:stretch>
            <a:fillRect/>
          </a:stretch>
        </p:blipFill>
        <p:spPr>
          <a:xfrm>
            <a:off x="7772399" y="5562600"/>
            <a:ext cx="981427" cy="1044647"/>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80181862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a:xfrm flipH="1">
            <a:off x="1541364" y="185229"/>
            <a:ext cx="6061271" cy="1142685"/>
          </a:xfrm>
        </p:spPr>
        <p:txBody>
          <a:bodyPr/>
          <a:lstStyle/>
          <a:p>
            <a:pPr algn="ctr"/>
            <a:r>
              <a:rPr lang="en-US" dirty="0" smtClean="0"/>
              <a:t>turn to a partner for 1 MIN:</a:t>
            </a:r>
          </a:p>
          <a:p>
            <a:pPr algn="ctr"/>
            <a:r>
              <a:rPr lang="en-US" dirty="0" smtClean="0"/>
              <a:t>Key Point and Any questions on GROWTH/COLORS?</a:t>
            </a:r>
          </a:p>
        </p:txBody>
      </p:sp>
      <p:pic>
        <p:nvPicPr>
          <p:cNvPr id="4098" name="Picture 2" descr="C:\Users\kristen_lewald\AppData\Local\Microsoft\Windows\Temporary Internet Files\Content.IE5\M39VR4LQ\question-mark[1].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374899" y="1588532"/>
            <a:ext cx="4394200" cy="43942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hlinkClick r:id="rId4"/>
          </p:cNvPr>
          <p:cNvPicPr/>
          <p:nvPr/>
        </p:nvPicPr>
        <p:blipFill>
          <a:blip r:embed="rId5" cstate="email">
            <a:extLst>
              <a:ext uri="{28A0092B-C50C-407E-A947-70E740481C1C}">
                <a14:useLocalDpi xmlns:a14="http://schemas.microsoft.com/office/drawing/2010/main"/>
              </a:ext>
            </a:extLst>
          </a:blip>
          <a:stretch>
            <a:fillRect/>
          </a:stretch>
        </p:blipFill>
        <p:spPr>
          <a:xfrm>
            <a:off x="7772399" y="5562600"/>
            <a:ext cx="981427" cy="1044647"/>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8074559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Supporting the Core</a:t>
            </a:r>
            <a:endParaRPr lang="en-US" dirty="0"/>
          </a:p>
        </p:txBody>
      </p:sp>
      <p:sp>
        <p:nvSpPr>
          <p:cNvPr id="3" name="Text Placeholder 2"/>
          <p:cNvSpPr>
            <a:spLocks noGrp="1"/>
          </p:cNvSpPr>
          <p:nvPr>
            <p:ph type="body" idx="1"/>
          </p:nvPr>
        </p:nvSpPr>
        <p:spPr/>
        <p:txBody>
          <a:bodyPr/>
          <a:lstStyle/>
          <a:p>
            <a:r>
              <a:rPr lang="en-US" dirty="0" smtClean="0"/>
              <a:t>School Value-Added and Diagnostic Reporting</a:t>
            </a:r>
            <a:endParaRPr lang="en-US" dirty="0"/>
          </a:p>
        </p:txBody>
      </p:sp>
    </p:spTree>
    <p:extLst>
      <p:ext uri="{BB962C8B-B14F-4D97-AF65-F5344CB8AC3E}">
        <p14:creationId xmlns:p14="http://schemas.microsoft.com/office/powerpoint/2010/main" val="142657455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867513202"/>
              </p:ext>
            </p:extLst>
          </p:nvPr>
        </p:nvGraphicFramePr>
        <p:xfrm>
          <a:off x="304800" y="754995"/>
          <a:ext cx="8610600" cy="5996325"/>
        </p:xfrm>
        <a:graphic>
          <a:graphicData uri="http://schemas.openxmlformats.org/drawingml/2006/table">
            <a:tbl>
              <a:tblPr firstRow="1" bandRow="1">
                <a:tableStyleId>{7E9639D4-E3E2-4D34-9284-5A2195B3D0D7}</a:tableStyleId>
              </a:tblPr>
              <a:tblGrid>
                <a:gridCol w="1828800">
                  <a:extLst>
                    <a:ext uri="{9D8B030D-6E8A-4147-A177-3AD203B41FA5}">
                      <a16:colId xmlns:a16="http://schemas.microsoft.com/office/drawing/2014/main" val="20000"/>
                    </a:ext>
                  </a:extLst>
                </a:gridCol>
                <a:gridCol w="1676400">
                  <a:extLst>
                    <a:ext uri="{9D8B030D-6E8A-4147-A177-3AD203B41FA5}">
                      <a16:colId xmlns:a16="http://schemas.microsoft.com/office/drawing/2014/main" val="20001"/>
                    </a:ext>
                  </a:extLst>
                </a:gridCol>
                <a:gridCol w="2952750">
                  <a:extLst>
                    <a:ext uri="{9D8B030D-6E8A-4147-A177-3AD203B41FA5}">
                      <a16:colId xmlns:a16="http://schemas.microsoft.com/office/drawing/2014/main" val="20002"/>
                    </a:ext>
                  </a:extLst>
                </a:gridCol>
                <a:gridCol w="2152650">
                  <a:extLst>
                    <a:ext uri="{9D8B030D-6E8A-4147-A177-3AD203B41FA5}">
                      <a16:colId xmlns:a16="http://schemas.microsoft.com/office/drawing/2014/main" val="20003"/>
                    </a:ext>
                  </a:extLst>
                </a:gridCol>
              </a:tblGrid>
              <a:tr h="838201">
                <a:tc>
                  <a:txBody>
                    <a:bodyPr/>
                    <a:lstStyle/>
                    <a:p>
                      <a:pPr algn="ctr"/>
                      <a:r>
                        <a:rPr lang="en-US" dirty="0" smtClean="0">
                          <a:solidFill>
                            <a:schemeClr val="tx1"/>
                          </a:solidFill>
                        </a:rPr>
                        <a:t>Coaches Role: </a:t>
                      </a:r>
                    </a:p>
                    <a:p>
                      <a:pPr algn="ctr"/>
                      <a:r>
                        <a:rPr lang="en-US" dirty="0" smtClean="0">
                          <a:solidFill>
                            <a:schemeClr val="tx1"/>
                          </a:solidFill>
                        </a:rPr>
                        <a:t>What is My Work?</a:t>
                      </a: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aseline="0" dirty="0" smtClean="0">
                          <a:solidFill>
                            <a:schemeClr val="tx1"/>
                          </a:solidFill>
                        </a:rPr>
                        <a:t>Reports</a:t>
                      </a:r>
                      <a:endParaRPr lang="en-US" dirty="0" smtClean="0">
                        <a:solidFill>
                          <a:schemeClr val="tx1"/>
                        </a:solidFill>
                      </a:endParaRP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solidFill>
                            <a:schemeClr val="tx1"/>
                          </a:solidFill>
                        </a:rPr>
                        <a:t>Purpose</a:t>
                      </a:r>
                      <a:r>
                        <a:rPr lang="en-US" baseline="0" dirty="0" smtClean="0">
                          <a:solidFill>
                            <a:schemeClr val="tx1"/>
                          </a:solidFill>
                        </a:rPr>
                        <a:t> of Report?</a:t>
                      </a:r>
                    </a:p>
                    <a:p>
                      <a:pPr marL="0" marR="0" indent="0" algn="ctr" defTabSz="914400" rtl="0" eaLnBrk="1" fontAlgn="auto" latinLnBrk="0" hangingPunct="1">
                        <a:lnSpc>
                          <a:spcPct val="100000"/>
                        </a:lnSpc>
                        <a:spcBef>
                          <a:spcPts val="0"/>
                        </a:spcBef>
                        <a:spcAft>
                          <a:spcPts val="0"/>
                        </a:spcAft>
                        <a:buClrTx/>
                        <a:buSzTx/>
                        <a:buFontTx/>
                        <a:buNone/>
                        <a:tabLst/>
                        <a:defRPr/>
                      </a:pPr>
                      <a:r>
                        <a:rPr lang="en-US" baseline="0" dirty="0" smtClean="0">
                          <a:solidFill>
                            <a:schemeClr val="tx1"/>
                          </a:solidFill>
                        </a:rPr>
                        <a:t>What Does It Tell Me? </a:t>
                      </a:r>
                      <a:endParaRPr lang="en-US" dirty="0" smtClean="0">
                        <a:solidFill>
                          <a:schemeClr val="tx1"/>
                        </a:solidFill>
                      </a:endParaRP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c>
                  <a:txBody>
                    <a:bodyPr/>
                    <a:lstStyle/>
                    <a:p>
                      <a:pPr algn="ctr"/>
                      <a:r>
                        <a:rPr lang="en-US" baseline="0" dirty="0" smtClean="0">
                          <a:solidFill>
                            <a:schemeClr val="tx1"/>
                          </a:solidFill>
                        </a:rPr>
                        <a:t>How Might I Use It?</a:t>
                      </a:r>
                      <a:r>
                        <a:rPr lang="en-US" sz="1800" b="1" kern="1200" dirty="0" smtClean="0">
                          <a:solidFill>
                            <a:schemeClr val="bg1"/>
                          </a:solidFill>
                          <a:effectLst/>
                          <a:latin typeface="+mn-lt"/>
                          <a:ea typeface="+mn-ea"/>
                          <a:cs typeface="+mn-cs"/>
                        </a:rPr>
                        <a:t> </a:t>
                      </a:r>
                    </a:p>
                    <a:p>
                      <a:pPr algn="ctr"/>
                      <a:r>
                        <a:rPr lang="en-US" sz="1800" b="1" kern="1200" dirty="0" smtClean="0">
                          <a:solidFill>
                            <a:schemeClr val="tx1"/>
                          </a:solidFill>
                          <a:effectLst/>
                          <a:latin typeface="+mn-lt"/>
                          <a:ea typeface="+mn-ea"/>
                          <a:cs typeface="+mn-cs"/>
                        </a:rPr>
                        <a:t>(What Questions Can I Answer?)</a:t>
                      </a:r>
                      <a:endParaRPr lang="en-US" dirty="0" smtClean="0">
                        <a:solidFill>
                          <a:schemeClr val="tx1"/>
                        </a:solidFill>
                      </a:endParaRPr>
                    </a:p>
                    <a:p>
                      <a:pPr marL="0" marR="0" indent="0" algn="ctr" defTabSz="914400" rtl="0" eaLnBrk="1" fontAlgn="auto" latinLnBrk="0" hangingPunct="1">
                        <a:lnSpc>
                          <a:spcPct val="100000"/>
                        </a:lnSpc>
                        <a:spcBef>
                          <a:spcPts val="0"/>
                        </a:spcBef>
                        <a:spcAft>
                          <a:spcPts val="0"/>
                        </a:spcAft>
                        <a:buClrTx/>
                        <a:buSzTx/>
                        <a:buFontTx/>
                        <a:buNone/>
                        <a:tabLst/>
                        <a:defRPr/>
                      </a:pPr>
                      <a:endParaRPr lang="en-US" dirty="0" smtClean="0">
                        <a:solidFill>
                          <a:schemeClr val="tx1"/>
                        </a:solidFill>
                      </a:endParaRP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extLst>
                  <a:ext uri="{0D108BD9-81ED-4DB2-BD59-A6C34878D82A}">
                    <a16:rowId xmlns:a16="http://schemas.microsoft.com/office/drawing/2014/main" val="10000"/>
                  </a:ext>
                </a:extLst>
              </a:tr>
              <a:tr h="961521">
                <a:tc rowSpan="2">
                  <a:txBody>
                    <a:bodyPr/>
                    <a:lstStyle/>
                    <a:p>
                      <a:r>
                        <a:rPr lang="en-US" b="0" dirty="0" smtClean="0"/>
                        <a:t>Support</a:t>
                      </a:r>
                      <a:r>
                        <a:rPr lang="en-US" b="0" baseline="0" dirty="0" smtClean="0"/>
                        <a:t> Core Programs (Tier 1)</a:t>
                      </a:r>
                    </a:p>
                    <a:p>
                      <a:pPr marL="0" marR="0" indent="0" algn="l" defTabSz="914400" rtl="0" eaLnBrk="1" fontAlgn="auto" latinLnBrk="0" hangingPunct="1">
                        <a:lnSpc>
                          <a:spcPct val="100000"/>
                        </a:lnSpc>
                        <a:spcBef>
                          <a:spcPts val="0"/>
                        </a:spcBef>
                        <a:spcAft>
                          <a:spcPts val="0"/>
                        </a:spcAft>
                        <a:buClrTx/>
                        <a:buSzTx/>
                        <a:buFontTx/>
                        <a:buNone/>
                        <a:tabLst/>
                        <a:defRPr/>
                      </a:pPr>
                      <a:r>
                        <a:rPr lang="en-US" b="0" dirty="0" smtClean="0"/>
                        <a:t>System-level supports </a:t>
                      </a: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1. Value Added Report</a:t>
                      </a:r>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961521">
                <a:tc vMerge="1">
                  <a:txBody>
                    <a:bodyPr/>
                    <a:lstStyle/>
                    <a:p>
                      <a:endParaRPr lang="en-US" dirty="0"/>
                    </a:p>
                  </a:txBody>
                  <a:tcPr/>
                </a:tc>
                <a:tc>
                  <a:txBody>
                    <a:bodyPr/>
                    <a:lstStyle/>
                    <a:p>
                      <a:r>
                        <a:rPr lang="en-US" dirty="0" smtClean="0"/>
                        <a:t>2. Quintile</a:t>
                      </a:r>
                      <a:r>
                        <a:rPr lang="en-US" baseline="0" dirty="0" smtClean="0"/>
                        <a:t> Diagnostic Report</a:t>
                      </a:r>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961521">
                <a:tc rowSpan="3">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0" dirty="0" smtClean="0"/>
                        <a:t>Support to Individual Teachers</a:t>
                      </a: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r>
                        <a:rPr lang="en-US" dirty="0" smtClean="0"/>
                        <a:t>1.</a:t>
                      </a:r>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961521">
                <a:tc vMerge="1">
                  <a:txBody>
                    <a:bodyPr/>
                    <a:lstStyle/>
                    <a:p>
                      <a:endParaRPr lang="en-US"/>
                    </a:p>
                  </a:txBody>
                  <a:tcPr/>
                </a:tc>
                <a:tc>
                  <a:txBody>
                    <a:bodyPr/>
                    <a:lstStyle/>
                    <a:p>
                      <a:r>
                        <a:rPr lang="en-US" dirty="0" smtClean="0"/>
                        <a:t>2.</a:t>
                      </a:r>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961521">
                <a:tc vMerge="1">
                  <a:txBody>
                    <a:bodyPr/>
                    <a:lstStyle/>
                    <a:p>
                      <a:endParaRPr lang="en-US"/>
                    </a:p>
                  </a:txBody>
                  <a:tcPr/>
                </a:tc>
                <a:tc>
                  <a:txBody>
                    <a:bodyPr/>
                    <a:lstStyle/>
                    <a:p>
                      <a:r>
                        <a:rPr lang="en-US" dirty="0" smtClean="0"/>
                        <a:t>3.</a:t>
                      </a:r>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sp>
        <p:nvSpPr>
          <p:cNvPr id="5" name="Title 1"/>
          <p:cNvSpPr txBox="1">
            <a:spLocks/>
          </p:cNvSpPr>
          <p:nvPr/>
        </p:nvSpPr>
        <p:spPr>
          <a:xfrm>
            <a:off x="457200" y="152400"/>
            <a:ext cx="8229600" cy="114300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1800" b="1" dirty="0" smtClean="0"/>
              <a:t>Integrating “Coach” Roles &amp; Responsibilities with PVAAS Reports</a:t>
            </a:r>
            <a:endParaRPr lang="en-US" sz="1800" b="1" dirty="0"/>
          </a:p>
        </p:txBody>
      </p:sp>
      <p:sp>
        <p:nvSpPr>
          <p:cNvPr id="6" name="Right Brace 5"/>
          <p:cNvSpPr/>
          <p:nvPr/>
        </p:nvSpPr>
        <p:spPr>
          <a:xfrm>
            <a:off x="3886200" y="1600200"/>
            <a:ext cx="533400" cy="1828800"/>
          </a:xfrm>
          <a:prstGeom prst="rightBrace">
            <a:avLst/>
          </a:prstGeom>
          <a:ln w="444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Left Arrow 6"/>
          <p:cNvSpPr/>
          <p:nvPr/>
        </p:nvSpPr>
        <p:spPr>
          <a:xfrm>
            <a:off x="4724400" y="1981200"/>
            <a:ext cx="2209800" cy="1066800"/>
          </a:xfrm>
          <a:prstGeom prst="leftArrow">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Explosion 2 7"/>
          <p:cNvSpPr/>
          <p:nvPr/>
        </p:nvSpPr>
        <p:spPr>
          <a:xfrm rot="21403397">
            <a:off x="22795" y="102058"/>
            <a:ext cx="1499342" cy="840475"/>
          </a:xfrm>
          <a:prstGeom prst="irregularSeal2">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pg.</a:t>
            </a:r>
            <a:r>
              <a:rPr lang="en-US" dirty="0" smtClean="0"/>
              <a:t>.</a:t>
            </a:r>
            <a:r>
              <a:rPr lang="en-US" dirty="0" smtClean="0">
                <a:solidFill>
                  <a:schemeClr val="tx1"/>
                </a:solidFill>
              </a:rPr>
              <a:t>2</a:t>
            </a:r>
            <a:endParaRPr lang="en-US" dirty="0">
              <a:solidFill>
                <a:schemeClr val="tx1"/>
              </a:solidFill>
            </a:endParaRPr>
          </a:p>
        </p:txBody>
      </p:sp>
    </p:spTree>
    <p:extLst>
      <p:ext uri="{BB962C8B-B14F-4D97-AF65-F5344CB8AC3E}">
        <p14:creationId xmlns:p14="http://schemas.microsoft.com/office/powerpoint/2010/main" val="160972619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19820" y="203514"/>
            <a:ext cx="2515438" cy="748795"/>
          </a:xfrm>
        </p:spPr>
        <p:txBody>
          <a:bodyPr>
            <a:noAutofit/>
          </a:bodyPr>
          <a:lstStyle/>
          <a:p>
            <a:r>
              <a:rPr lang="en-US" sz="3600" dirty="0" smtClean="0"/>
              <a:t>Layered Reporting</a:t>
            </a:r>
            <a:endParaRPr lang="en-US" sz="3600" dirty="0"/>
          </a:p>
        </p:txBody>
      </p:sp>
      <p:sp>
        <p:nvSpPr>
          <p:cNvPr id="5" name="Text Placeholder 4"/>
          <p:cNvSpPr>
            <a:spLocks noGrp="1"/>
          </p:cNvSpPr>
          <p:nvPr>
            <p:ph type="body" sz="quarter" idx="11"/>
          </p:nvPr>
        </p:nvSpPr>
        <p:spPr>
          <a:xfrm>
            <a:off x="2635257" y="203511"/>
            <a:ext cx="6061271" cy="748795"/>
          </a:xfrm>
        </p:spPr>
        <p:txBody>
          <a:bodyPr/>
          <a:lstStyle/>
          <a:p>
            <a:pPr algn="ctr"/>
            <a:r>
              <a:rPr lang="en-US" dirty="0" smtClean="0"/>
              <a:t>How can we use PVAAS to Support the Core Program?</a:t>
            </a:r>
            <a:endParaRPr lang="en-US" dirty="0"/>
          </a:p>
        </p:txBody>
      </p:sp>
      <p:graphicFrame>
        <p:nvGraphicFramePr>
          <p:cNvPr id="10" name="Diagram 9"/>
          <p:cNvGraphicFramePr/>
          <p:nvPr>
            <p:extLst>
              <p:ext uri="{D42A27DB-BD31-4B8C-83A1-F6EECF244321}">
                <p14:modId xmlns:p14="http://schemas.microsoft.com/office/powerpoint/2010/main" val="509746733"/>
              </p:ext>
            </p:extLst>
          </p:nvPr>
        </p:nvGraphicFramePr>
        <p:xfrm>
          <a:off x="921230" y="1271926"/>
          <a:ext cx="4520111" cy="47869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Left Arrow 10"/>
          <p:cNvSpPr/>
          <p:nvPr/>
        </p:nvSpPr>
        <p:spPr>
          <a:xfrm>
            <a:off x="3789982" y="1465283"/>
            <a:ext cx="4194450" cy="896917"/>
          </a:xfrm>
          <a:prstGeom prst="leftArrow">
            <a:avLst/>
          </a:prstGeom>
          <a:solidFill>
            <a:schemeClr val="accent6">
              <a:lumMod val="20000"/>
              <a:lumOff val="80000"/>
            </a:schemeClr>
          </a:solidFill>
          <a:ln>
            <a:solidFill>
              <a:schemeClr val="accent6">
                <a:lumMod val="75000"/>
              </a:schemeClr>
            </a:solidFill>
          </a:ln>
          <a:effectLst>
            <a:outerShdw blurRad="50800" dist="38100" dir="2700000" algn="tl" rotWithShape="0">
              <a:prstClr val="black">
                <a:alpha val="40000"/>
              </a:prstClr>
            </a:outerShdw>
          </a:effectLst>
        </p:spPr>
        <p:style>
          <a:lnRef idx="2">
            <a:schemeClr val="accent4"/>
          </a:lnRef>
          <a:fillRef idx="1">
            <a:schemeClr val="lt1"/>
          </a:fillRef>
          <a:effectRef idx="0">
            <a:schemeClr val="accent4"/>
          </a:effectRef>
          <a:fontRef idx="minor">
            <a:schemeClr val="dk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r>
              <a:rPr lang="en-US" sz="1600" b="1" dirty="0" smtClean="0">
                <a:solidFill>
                  <a:schemeClr val="tx1"/>
                </a:solidFill>
              </a:rPr>
              <a:t>What does growth look like for the overall district or school?</a:t>
            </a:r>
            <a:endParaRPr lang="en-US" sz="1600" b="1" dirty="0">
              <a:solidFill>
                <a:schemeClr val="tx1"/>
              </a:solidFill>
            </a:endParaRPr>
          </a:p>
        </p:txBody>
      </p:sp>
    </p:spTree>
    <p:extLst>
      <p:ext uri="{BB962C8B-B14F-4D97-AF65-F5344CB8AC3E}">
        <p14:creationId xmlns:p14="http://schemas.microsoft.com/office/powerpoint/2010/main" val="64543499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t>How Do I Find This Report?</a:t>
            </a:r>
            <a:endParaRPr lang="en-US" sz="4000" b="1" dirty="0"/>
          </a:p>
        </p:txBody>
      </p:sp>
      <p:pic>
        <p:nvPicPr>
          <p:cNvPr id="5" name="Picture 4"/>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457200" y="1752600"/>
            <a:ext cx="8229600" cy="4114800"/>
          </a:xfrm>
          <a:prstGeom prst="rect">
            <a:avLst/>
          </a:prstGeom>
          <a:ln>
            <a:solidFill>
              <a:schemeClr val="tx2"/>
            </a:solidFill>
          </a:ln>
        </p:spPr>
      </p:pic>
      <p:sp>
        <p:nvSpPr>
          <p:cNvPr id="8" name="Rectangle 7"/>
          <p:cNvSpPr/>
          <p:nvPr/>
        </p:nvSpPr>
        <p:spPr>
          <a:xfrm>
            <a:off x="3352800" y="3444902"/>
            <a:ext cx="1143000" cy="196796"/>
          </a:xfrm>
          <a:prstGeom prst="rect">
            <a:avLst/>
          </a:prstGeom>
          <a:noFill/>
          <a:ln w="38100"/>
          <a:effectLst>
            <a:outerShdw blurRad="50800" dist="38100" dir="2700000" algn="tl"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3" name="Right Arrow 2"/>
          <p:cNvSpPr/>
          <p:nvPr/>
        </p:nvSpPr>
        <p:spPr>
          <a:xfrm rot="2494342">
            <a:off x="2667000" y="2895600"/>
            <a:ext cx="685800" cy="549302"/>
          </a:xfrm>
          <a:prstGeom prst="rightArrow">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882985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382000" cy="762000"/>
          </a:xfrm>
        </p:spPr>
        <p:txBody>
          <a:bodyPr>
            <a:normAutofit/>
          </a:bodyPr>
          <a:lstStyle/>
          <a:p>
            <a:r>
              <a:rPr lang="en-US" sz="4000" b="1" dirty="0" smtClean="0"/>
              <a:t>Two Types of Value Added Reports</a:t>
            </a:r>
            <a:endParaRPr lang="en-US" sz="4000" b="1" dirty="0"/>
          </a:p>
        </p:txBody>
      </p:sp>
      <p:pic>
        <p:nvPicPr>
          <p:cNvPr id="4" name="Pictur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546993" y="1524000"/>
            <a:ext cx="5203303" cy="2590800"/>
          </a:xfrm>
          <a:prstGeom prst="rect">
            <a:avLst/>
          </a:prstGeom>
        </p:spPr>
      </p:pic>
      <p:sp>
        <p:nvSpPr>
          <p:cNvPr id="5" name="Rectangle 4"/>
          <p:cNvSpPr/>
          <p:nvPr/>
        </p:nvSpPr>
        <p:spPr>
          <a:xfrm>
            <a:off x="381000" y="2166680"/>
            <a:ext cx="2735678" cy="1305440"/>
          </a:xfrm>
          <a:prstGeom prst="rect">
            <a:avLst/>
          </a:prstGeom>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r>
              <a:rPr lang="en-US" sz="2133" dirty="0" smtClean="0">
                <a:solidFill>
                  <a:srgbClr val="007DC3"/>
                </a:solidFill>
              </a:rPr>
              <a:t>Tests </a:t>
            </a:r>
            <a:r>
              <a:rPr lang="en-US" sz="2133" dirty="0">
                <a:solidFill>
                  <a:srgbClr val="007DC3"/>
                </a:solidFill>
              </a:rPr>
              <a:t>administered in consecutive </a:t>
            </a:r>
            <a:r>
              <a:rPr lang="en-US" sz="2133" dirty="0" smtClean="0">
                <a:solidFill>
                  <a:srgbClr val="007DC3"/>
                </a:solidFill>
              </a:rPr>
              <a:t>years</a:t>
            </a:r>
          </a:p>
          <a:p>
            <a:pPr algn="ctr"/>
            <a:r>
              <a:rPr lang="en-US" sz="2133" dirty="0" smtClean="0">
                <a:solidFill>
                  <a:srgbClr val="007DC3"/>
                </a:solidFill>
              </a:rPr>
              <a:t>(Math &amp; Reading/ELA)</a:t>
            </a:r>
            <a:endParaRPr lang="en-US" sz="2133" dirty="0">
              <a:solidFill>
                <a:srgbClr val="007DC3"/>
              </a:solidFill>
            </a:endParaRPr>
          </a:p>
        </p:txBody>
      </p:sp>
      <p:sp>
        <p:nvSpPr>
          <p:cNvPr id="6" name="Rectangle 5"/>
          <p:cNvSpPr/>
          <p:nvPr/>
        </p:nvSpPr>
        <p:spPr>
          <a:xfrm>
            <a:off x="381000" y="4794249"/>
            <a:ext cx="2735677" cy="1452595"/>
          </a:xfrm>
          <a:prstGeom prst="rect">
            <a:avLst/>
          </a:prstGeom>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r>
              <a:rPr lang="en-US" sz="2133" dirty="0" smtClean="0">
                <a:solidFill>
                  <a:srgbClr val="007DC3"/>
                </a:solidFill>
              </a:rPr>
              <a:t>Tests </a:t>
            </a:r>
            <a:r>
              <a:rPr lang="en-US" sz="2133" dirty="0">
                <a:solidFill>
                  <a:srgbClr val="007DC3"/>
                </a:solidFill>
              </a:rPr>
              <a:t>administered in non-consecutive </a:t>
            </a:r>
            <a:r>
              <a:rPr lang="en-US" sz="2133" dirty="0" smtClean="0">
                <a:solidFill>
                  <a:srgbClr val="007DC3"/>
                </a:solidFill>
              </a:rPr>
              <a:t>years</a:t>
            </a:r>
          </a:p>
          <a:p>
            <a:pPr algn="ctr"/>
            <a:r>
              <a:rPr lang="en-US" sz="2133" dirty="0" smtClean="0">
                <a:solidFill>
                  <a:srgbClr val="007DC3"/>
                </a:solidFill>
              </a:rPr>
              <a:t>(Science &amp; Keystones)</a:t>
            </a:r>
            <a:endParaRPr lang="en-US" sz="2133" dirty="0">
              <a:solidFill>
                <a:srgbClr val="007DC3"/>
              </a:solidFill>
            </a:endParaRPr>
          </a:p>
        </p:txBody>
      </p:sp>
      <p:pic>
        <p:nvPicPr>
          <p:cNvPr id="1026" name="Picture 2" descr="C:\Users\jennifer_ross\AppData\Local\Microsoft\Windows\Temporary Internet Files\Content.Outlook\BTXUCF2W\va lit.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581400" y="5053347"/>
            <a:ext cx="5391416" cy="9685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1573942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b="1" dirty="0" smtClean="0"/>
              <a:t>Today’s Purpose: </a:t>
            </a:r>
            <a:br>
              <a:rPr lang="en-US" sz="4000" b="1" dirty="0" smtClean="0"/>
            </a:br>
            <a:r>
              <a:rPr lang="en-US" sz="4000" b="1" dirty="0" smtClean="0"/>
              <a:t>Teachers Supporting Teachers</a:t>
            </a:r>
            <a:endParaRPr lang="en-US" sz="4000" b="1" dirty="0"/>
          </a:p>
        </p:txBody>
      </p:sp>
      <p:sp>
        <p:nvSpPr>
          <p:cNvPr id="3" name="Content Placeholder 2"/>
          <p:cNvSpPr>
            <a:spLocks noGrp="1"/>
          </p:cNvSpPr>
          <p:nvPr>
            <p:ph idx="1"/>
          </p:nvPr>
        </p:nvSpPr>
        <p:spPr>
          <a:xfrm>
            <a:off x="457200" y="1600200"/>
            <a:ext cx="8229600" cy="4953000"/>
          </a:xfrm>
        </p:spPr>
        <p:txBody>
          <a:bodyPr>
            <a:normAutofit fontScale="85000" lnSpcReduction="20000"/>
          </a:bodyPr>
          <a:lstStyle/>
          <a:p>
            <a:r>
              <a:rPr lang="en-US" dirty="0" smtClean="0"/>
              <a:t>Session Focus</a:t>
            </a:r>
            <a:endParaRPr lang="en-US" dirty="0"/>
          </a:p>
          <a:p>
            <a:pPr lvl="1"/>
            <a:r>
              <a:rPr lang="en-US" dirty="0"/>
              <a:t>Gain and/or extend knowledge of </a:t>
            </a:r>
            <a:r>
              <a:rPr lang="en-US" dirty="0" smtClean="0"/>
              <a:t>PVAAS </a:t>
            </a:r>
            <a:r>
              <a:rPr lang="en-US" dirty="0"/>
              <a:t>reports </a:t>
            </a:r>
          </a:p>
          <a:p>
            <a:pPr lvl="1"/>
            <a:r>
              <a:rPr lang="en-US" dirty="0" smtClean="0"/>
              <a:t>Develop understanding of how </a:t>
            </a:r>
            <a:r>
              <a:rPr lang="en-US" dirty="0"/>
              <a:t>specific reports may be </a:t>
            </a:r>
            <a:r>
              <a:rPr lang="en-US" b="1" dirty="0"/>
              <a:t>used </a:t>
            </a:r>
            <a:r>
              <a:rPr lang="en-US" dirty="0"/>
              <a:t>(along with other </a:t>
            </a:r>
            <a:r>
              <a:rPr lang="en-US" dirty="0" smtClean="0"/>
              <a:t>data) </a:t>
            </a:r>
            <a:r>
              <a:rPr lang="en-US" dirty="0"/>
              <a:t>to improve student </a:t>
            </a:r>
            <a:r>
              <a:rPr lang="en-US" dirty="0" smtClean="0"/>
              <a:t>results for those in “coaching” roles</a:t>
            </a:r>
            <a:endParaRPr lang="en-US" dirty="0"/>
          </a:p>
          <a:p>
            <a:endParaRPr lang="en-US" dirty="0" smtClean="0"/>
          </a:p>
          <a:p>
            <a:r>
              <a:rPr lang="en-US" dirty="0" smtClean="0"/>
              <a:t>Audience</a:t>
            </a:r>
          </a:p>
          <a:p>
            <a:pPr lvl="1"/>
            <a:r>
              <a:rPr lang="en-US" dirty="0" smtClean="0"/>
              <a:t>Those individuals who provide </a:t>
            </a:r>
            <a:r>
              <a:rPr lang="en-US" b="1" i="1" dirty="0" smtClean="0"/>
              <a:t>collegial</a:t>
            </a:r>
            <a:r>
              <a:rPr lang="en-US" dirty="0" smtClean="0"/>
              <a:t> coaching and support to teachers</a:t>
            </a:r>
          </a:p>
          <a:p>
            <a:pPr lvl="2"/>
            <a:r>
              <a:rPr lang="en-US" sz="2600" u="sng" dirty="0" smtClean="0"/>
              <a:t>NOT</a:t>
            </a:r>
            <a:r>
              <a:rPr lang="en-US" sz="2600" dirty="0" smtClean="0"/>
              <a:t> evaluative support!</a:t>
            </a:r>
          </a:p>
          <a:p>
            <a:pPr lvl="1"/>
            <a:r>
              <a:rPr lang="en-US" dirty="0" smtClean="0"/>
              <a:t>Use of term “coach” today </a:t>
            </a:r>
            <a:r>
              <a:rPr lang="en-US" dirty="0" smtClean="0">
                <a:sym typeface="Wingdings" panose="05000000000000000000" pitchFamily="2" charset="2"/>
              </a:rPr>
              <a:t> </a:t>
            </a:r>
            <a:r>
              <a:rPr lang="en-US" dirty="0" smtClean="0"/>
              <a:t>those in supportive &amp; collegial roles</a:t>
            </a:r>
          </a:p>
          <a:p>
            <a:pPr lvl="1"/>
            <a:r>
              <a:rPr lang="en-US" dirty="0" smtClean="0"/>
              <a:t>Teachers who support teachers</a:t>
            </a:r>
          </a:p>
          <a:p>
            <a:pPr lvl="1"/>
            <a:endParaRPr lang="en-US" dirty="0"/>
          </a:p>
          <a:p>
            <a:pPr lvl="1"/>
            <a:endParaRPr lang="en-US" dirty="0"/>
          </a:p>
        </p:txBody>
      </p:sp>
    </p:spTree>
    <p:extLst>
      <p:ext uri="{BB962C8B-B14F-4D97-AF65-F5344CB8AC3E}">
        <p14:creationId xmlns:p14="http://schemas.microsoft.com/office/powerpoint/2010/main" val="417026335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382000" cy="762000"/>
          </a:xfrm>
        </p:spPr>
        <p:txBody>
          <a:bodyPr>
            <a:normAutofit fontScale="90000"/>
          </a:bodyPr>
          <a:lstStyle/>
          <a:p>
            <a:r>
              <a:rPr lang="en-US" sz="4000" b="1" dirty="0" smtClean="0"/>
              <a:t>Activity 1: What Does the Value Added Report Tell You?</a:t>
            </a:r>
            <a:endParaRPr lang="en-US" sz="4000" b="1" dirty="0"/>
          </a:p>
        </p:txBody>
      </p:sp>
      <p:sp>
        <p:nvSpPr>
          <p:cNvPr id="3" name="TextBox 2"/>
          <p:cNvSpPr txBox="1"/>
          <p:nvPr/>
        </p:nvSpPr>
        <p:spPr>
          <a:xfrm>
            <a:off x="701722" y="1752600"/>
            <a:ext cx="8001000" cy="4339650"/>
          </a:xfrm>
          <a:prstGeom prst="rect">
            <a:avLst/>
          </a:prstGeom>
          <a:noFill/>
        </p:spPr>
        <p:txBody>
          <a:bodyPr wrap="square" rtlCol="0">
            <a:spAutoFit/>
          </a:bodyPr>
          <a:lstStyle/>
          <a:p>
            <a:pPr marL="285750" indent="-285750">
              <a:buFont typeface="Courier New" panose="02070309020205020404" pitchFamily="49" charset="0"/>
              <a:buChar char="o"/>
            </a:pPr>
            <a:r>
              <a:rPr lang="en-US" sz="2400" dirty="0" smtClean="0"/>
              <a:t>Working in </a:t>
            </a:r>
            <a:r>
              <a:rPr lang="en-US" sz="2400" u="sng" dirty="0" smtClean="0"/>
              <a:t>pairs</a:t>
            </a:r>
            <a:r>
              <a:rPr lang="en-US" sz="2400" dirty="0" smtClean="0"/>
              <a:t>, review the VA reports  in your activity packet. </a:t>
            </a:r>
          </a:p>
          <a:p>
            <a:pPr marL="742950" lvl="1" indent="-285750">
              <a:buFont typeface="Courier New" panose="02070309020205020404" pitchFamily="49" charset="0"/>
              <a:buChar char="o"/>
            </a:pPr>
            <a:r>
              <a:rPr lang="en-US" sz="2400" dirty="0" smtClean="0"/>
              <a:t>Pick one.</a:t>
            </a:r>
          </a:p>
          <a:p>
            <a:pPr marL="742950" lvl="1" indent="-285750">
              <a:buFont typeface="Courier New" panose="02070309020205020404" pitchFamily="49" charset="0"/>
              <a:buChar char="o"/>
            </a:pPr>
            <a:r>
              <a:rPr lang="en-US" sz="2400" dirty="0" smtClean="0"/>
              <a:t>Decide subject/content area.</a:t>
            </a:r>
          </a:p>
          <a:p>
            <a:pPr marL="285750" indent="-285750">
              <a:buFont typeface="Courier New" panose="02070309020205020404" pitchFamily="49" charset="0"/>
              <a:buChar char="o"/>
            </a:pPr>
            <a:endParaRPr lang="en-US" sz="2400" dirty="0" smtClean="0"/>
          </a:p>
          <a:p>
            <a:pPr marL="285750" indent="-285750">
              <a:buFont typeface="Courier New" panose="02070309020205020404" pitchFamily="49" charset="0"/>
              <a:buChar char="o"/>
            </a:pPr>
            <a:r>
              <a:rPr lang="en-US" sz="2400" dirty="0" smtClean="0"/>
              <a:t>What do the colors mean for this school or district?</a:t>
            </a:r>
            <a:endParaRPr lang="en-US" sz="2400" dirty="0"/>
          </a:p>
          <a:p>
            <a:pPr marL="285750" indent="-285750">
              <a:buFont typeface="Courier New" panose="02070309020205020404" pitchFamily="49" charset="0"/>
              <a:buChar char="o"/>
            </a:pPr>
            <a:endParaRPr lang="en-US" sz="2400" dirty="0"/>
          </a:p>
          <a:p>
            <a:pPr marL="285750" indent="-285750">
              <a:buFont typeface="Courier New" panose="02070309020205020404" pitchFamily="49" charset="0"/>
              <a:buChar char="o"/>
            </a:pPr>
            <a:r>
              <a:rPr lang="en-US" sz="2400" dirty="0" smtClean="0"/>
              <a:t>What can you determine about the school or district from these reports?</a:t>
            </a:r>
          </a:p>
          <a:p>
            <a:pPr marL="742950" lvl="1" indent="-285750">
              <a:buFont typeface="Arial" panose="020B0604020202020204" pitchFamily="34" charset="0"/>
              <a:buChar char="•"/>
            </a:pPr>
            <a:r>
              <a:rPr lang="en-US" sz="2000" dirty="0" smtClean="0"/>
              <a:t>What are the celebrations within or across grades and courses?</a:t>
            </a:r>
          </a:p>
          <a:p>
            <a:pPr marL="742950" lvl="1" indent="-285750">
              <a:buFont typeface="Arial" panose="020B0604020202020204" pitchFamily="34" charset="0"/>
              <a:buChar char="•"/>
            </a:pPr>
            <a:r>
              <a:rPr lang="en-US" sz="2000" dirty="0" smtClean="0"/>
              <a:t>Where are the areas for improvement within or across grades and courses?</a:t>
            </a:r>
          </a:p>
        </p:txBody>
      </p:sp>
      <p:sp>
        <p:nvSpPr>
          <p:cNvPr id="4" name="Explosion 2 3"/>
          <p:cNvSpPr/>
          <p:nvPr/>
        </p:nvSpPr>
        <p:spPr>
          <a:xfrm>
            <a:off x="0" y="120555"/>
            <a:ext cx="1143000" cy="914400"/>
          </a:xfrm>
          <a:prstGeom prst="irregularSeal2">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tx1"/>
                </a:solidFill>
              </a:rPr>
              <a:t>pg. 3</a:t>
            </a:r>
            <a:r>
              <a:rPr lang="en-US" sz="1400" dirty="0" smtClean="0"/>
              <a:t>.</a:t>
            </a:r>
            <a:endParaRPr lang="en-US" sz="1400" dirty="0"/>
          </a:p>
        </p:txBody>
      </p:sp>
    </p:spTree>
    <p:extLst>
      <p:ext uri="{BB962C8B-B14F-4D97-AF65-F5344CB8AC3E}">
        <p14:creationId xmlns:p14="http://schemas.microsoft.com/office/powerpoint/2010/main" val="220329970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2999" y="381000"/>
            <a:ext cx="7723187" cy="451405"/>
          </a:xfrm>
          <a:noFill/>
        </p:spPr>
        <p:txBody>
          <a:bodyPr>
            <a:normAutofit fontScale="90000"/>
          </a:bodyPr>
          <a:lstStyle/>
          <a:p>
            <a:r>
              <a:rPr lang="en-US" dirty="0" smtClean="0"/>
              <a:t>Activity 1: Your Turn</a:t>
            </a:r>
            <a:br>
              <a:rPr lang="en-US" dirty="0" smtClean="0"/>
            </a:br>
            <a:r>
              <a:rPr lang="en-US" sz="3100" dirty="0" smtClean="0"/>
              <a:t>Pick Report: PSSA OR Keystone</a:t>
            </a:r>
            <a:endParaRPr lang="en-US" sz="3100" dirty="0"/>
          </a:p>
        </p:txBody>
      </p:sp>
      <p:sp>
        <p:nvSpPr>
          <p:cNvPr id="7" name="Explosion 2 6"/>
          <p:cNvSpPr/>
          <p:nvPr/>
        </p:nvSpPr>
        <p:spPr>
          <a:xfrm>
            <a:off x="0" y="120555"/>
            <a:ext cx="1143000" cy="914400"/>
          </a:xfrm>
          <a:prstGeom prst="irregularSeal2">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tx1"/>
                </a:solidFill>
              </a:rPr>
              <a:t>pg. 3</a:t>
            </a:r>
            <a:r>
              <a:rPr lang="en-US" sz="1400" dirty="0" smtClean="0"/>
              <a:t>.</a:t>
            </a:r>
            <a:endParaRPr lang="en-US" sz="1400" dirty="0"/>
          </a:p>
        </p:txBody>
      </p:sp>
      <p:grpSp>
        <p:nvGrpSpPr>
          <p:cNvPr id="4" name="Group 3"/>
          <p:cNvGrpSpPr>
            <a:grpSpLocks noChangeAspect="1"/>
          </p:cNvGrpSpPr>
          <p:nvPr/>
        </p:nvGrpSpPr>
        <p:grpSpPr>
          <a:xfrm>
            <a:off x="685800" y="1167075"/>
            <a:ext cx="7772400" cy="5060035"/>
            <a:chOff x="1177118" y="1149406"/>
            <a:chExt cx="7406640" cy="4821915"/>
          </a:xfrm>
        </p:grpSpPr>
        <p:pic>
          <p:nvPicPr>
            <p:cNvPr id="1026" name="Picture 2"/>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1177118" y="1149406"/>
              <a:ext cx="7406640" cy="35863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1177118" y="4801851"/>
              <a:ext cx="7406640" cy="11694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1190766" y="5386586"/>
              <a:ext cx="804082" cy="253916"/>
            </a:xfrm>
            <a:prstGeom prst="rect">
              <a:avLst/>
            </a:prstGeom>
            <a:noFill/>
          </p:spPr>
          <p:txBody>
            <a:bodyPr wrap="square" rtlCol="0">
              <a:spAutoFit/>
            </a:bodyPr>
            <a:lstStyle/>
            <a:p>
              <a:r>
                <a:rPr lang="en-US" sz="1050" b="1" dirty="0" smtClean="0">
                  <a:cs typeface="Arial" panose="020B0604020202020204" pitchFamily="34" charset="0"/>
                </a:rPr>
                <a:t>Keystone</a:t>
              </a:r>
              <a:endParaRPr lang="en-US" sz="1050" b="1" dirty="0">
                <a:cs typeface="Arial" panose="020B0604020202020204" pitchFamily="34" charset="0"/>
              </a:endParaRPr>
            </a:p>
          </p:txBody>
        </p:sp>
      </p:grpSp>
      <p:pic>
        <p:nvPicPr>
          <p:cNvPr id="10" name="Picture 9">
            <a:hlinkClick r:id="rId5"/>
          </p:cNvPr>
          <p:cNvPicPr/>
          <p:nvPr/>
        </p:nvPicPr>
        <p:blipFill>
          <a:blip r:embed="rId6" cstate="email">
            <a:extLst>
              <a:ext uri="{28A0092B-C50C-407E-A947-70E740481C1C}">
                <a14:useLocalDpi xmlns:a14="http://schemas.microsoft.com/office/drawing/2010/main"/>
              </a:ext>
            </a:extLst>
          </a:blip>
          <a:stretch>
            <a:fillRect/>
          </a:stretch>
        </p:blipFill>
        <p:spPr>
          <a:xfrm>
            <a:off x="8151989" y="5867400"/>
            <a:ext cx="752827" cy="816047"/>
          </a:xfrm>
          <a:prstGeom prst="rect">
            <a:avLst/>
          </a:prstGeom>
          <a:ln>
            <a:noFill/>
          </a:ln>
          <a:effectLst>
            <a:outerShdw blurRad="292100" dist="139700" dir="2700000" algn="tl" rotWithShape="0">
              <a:srgbClr val="333333">
                <a:alpha val="65000"/>
              </a:srgbClr>
            </a:outerShdw>
          </a:effectLst>
        </p:spPr>
      </p:pic>
      <p:sp>
        <p:nvSpPr>
          <p:cNvPr id="6" name="TextBox 5"/>
          <p:cNvSpPr txBox="1"/>
          <p:nvPr/>
        </p:nvSpPr>
        <p:spPr>
          <a:xfrm>
            <a:off x="76200" y="2438400"/>
            <a:ext cx="1007776" cy="369332"/>
          </a:xfrm>
          <a:prstGeom prst="rect">
            <a:avLst/>
          </a:prstGeom>
          <a:solidFill>
            <a:srgbClr val="FFFF00"/>
          </a:solidFill>
        </p:spPr>
        <p:txBody>
          <a:bodyPr wrap="none" rtlCol="0">
            <a:spAutoFit/>
          </a:bodyPr>
          <a:lstStyle/>
          <a:p>
            <a:r>
              <a:rPr lang="en-US" dirty="0" smtClean="0"/>
              <a:t>Report A</a:t>
            </a:r>
            <a:endParaRPr lang="en-US" dirty="0"/>
          </a:p>
        </p:txBody>
      </p:sp>
      <p:sp>
        <p:nvSpPr>
          <p:cNvPr id="11" name="TextBox 10"/>
          <p:cNvSpPr txBox="1"/>
          <p:nvPr/>
        </p:nvSpPr>
        <p:spPr>
          <a:xfrm>
            <a:off x="67612" y="5891317"/>
            <a:ext cx="999761" cy="369332"/>
          </a:xfrm>
          <a:prstGeom prst="rect">
            <a:avLst/>
          </a:prstGeom>
          <a:solidFill>
            <a:srgbClr val="FFFF00"/>
          </a:solidFill>
        </p:spPr>
        <p:txBody>
          <a:bodyPr wrap="none" rtlCol="0">
            <a:spAutoFit/>
          </a:bodyPr>
          <a:lstStyle/>
          <a:p>
            <a:r>
              <a:rPr lang="en-US" dirty="0" smtClean="0"/>
              <a:t>Report B</a:t>
            </a:r>
            <a:endParaRPr lang="en-US" dirty="0"/>
          </a:p>
        </p:txBody>
      </p:sp>
    </p:spTree>
    <p:extLst>
      <p:ext uri="{BB962C8B-B14F-4D97-AF65-F5344CB8AC3E}">
        <p14:creationId xmlns:p14="http://schemas.microsoft.com/office/powerpoint/2010/main" val="162685354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9875" y="304800"/>
            <a:ext cx="8229600" cy="806451"/>
          </a:xfrm>
        </p:spPr>
        <p:txBody>
          <a:bodyPr>
            <a:normAutofit fontScale="90000"/>
          </a:bodyPr>
          <a:lstStyle/>
          <a:p>
            <a:r>
              <a:rPr lang="en-US" b="1" dirty="0" smtClean="0"/>
              <a:t>How Can I Use the Value Added Report in </a:t>
            </a:r>
            <a:r>
              <a:rPr lang="en-US" b="1" dirty="0"/>
              <a:t>M</a:t>
            </a:r>
            <a:r>
              <a:rPr lang="en-US" b="1" dirty="0" smtClean="0"/>
              <a:t>y </a:t>
            </a:r>
            <a:r>
              <a:rPr lang="en-US" b="1" dirty="0"/>
              <a:t>R</a:t>
            </a:r>
            <a:r>
              <a:rPr lang="en-US" b="1" dirty="0" smtClean="0"/>
              <a:t>ole?</a:t>
            </a:r>
            <a:endParaRPr lang="en-US" b="1" dirty="0"/>
          </a:p>
        </p:txBody>
      </p:sp>
      <p:sp>
        <p:nvSpPr>
          <p:cNvPr id="3" name="Content Placeholder 2"/>
          <p:cNvSpPr>
            <a:spLocks noGrp="1"/>
          </p:cNvSpPr>
          <p:nvPr>
            <p:ph idx="1"/>
          </p:nvPr>
        </p:nvSpPr>
        <p:spPr>
          <a:xfrm>
            <a:off x="363439" y="4419600"/>
            <a:ext cx="8382000" cy="2438400"/>
          </a:xfrm>
        </p:spPr>
        <p:txBody>
          <a:bodyPr>
            <a:normAutofit fontScale="92500" lnSpcReduction="10000"/>
          </a:bodyPr>
          <a:lstStyle/>
          <a:p>
            <a:endParaRPr lang="en-US" sz="1600" dirty="0"/>
          </a:p>
          <a:p>
            <a:pPr marL="0" indent="0">
              <a:buNone/>
            </a:pPr>
            <a:r>
              <a:rPr lang="en-US" sz="2800" dirty="0"/>
              <a:t>PVAAS reports </a:t>
            </a:r>
            <a:r>
              <a:rPr lang="en-US" sz="2800" dirty="0" smtClean="0"/>
              <a:t>helps to </a:t>
            </a:r>
            <a:r>
              <a:rPr lang="en-US" sz="2800" dirty="0"/>
              <a:t>answer the question, </a:t>
            </a:r>
            <a:endParaRPr lang="en-US" sz="2800" dirty="0" smtClean="0"/>
          </a:p>
          <a:p>
            <a:pPr marL="0" indent="0">
              <a:buNone/>
            </a:pPr>
            <a:r>
              <a:rPr lang="en-US" sz="2800" i="1" dirty="0" smtClean="0"/>
              <a:t>“</a:t>
            </a:r>
            <a:r>
              <a:rPr lang="en-US" sz="2800" i="1" dirty="0"/>
              <a:t>Is our instructional program working for all students?”</a:t>
            </a:r>
          </a:p>
          <a:p>
            <a:pPr lvl="1"/>
            <a:r>
              <a:rPr lang="en-US" sz="2400" dirty="0" smtClean="0"/>
              <a:t>Is </a:t>
            </a:r>
            <a:r>
              <a:rPr lang="en-US" sz="2400" dirty="0"/>
              <a:t>the core program </a:t>
            </a:r>
            <a:r>
              <a:rPr lang="en-US" sz="2400" dirty="0" smtClean="0"/>
              <a:t>working? </a:t>
            </a:r>
          </a:p>
          <a:p>
            <a:pPr lvl="1"/>
            <a:r>
              <a:rPr lang="en-US" sz="2400" dirty="0" smtClean="0"/>
              <a:t>How </a:t>
            </a:r>
            <a:r>
              <a:rPr lang="en-US" sz="2400" dirty="0"/>
              <a:t>strong is our </a:t>
            </a:r>
            <a:r>
              <a:rPr lang="en-US" sz="2400" dirty="0" smtClean="0"/>
              <a:t>core program (Tier </a:t>
            </a:r>
            <a:r>
              <a:rPr lang="en-US" sz="2400" dirty="0"/>
              <a:t>One </a:t>
            </a:r>
            <a:r>
              <a:rPr lang="en-US" sz="2400" dirty="0" smtClean="0"/>
              <a:t>(MTSS/</a:t>
            </a:r>
            <a:r>
              <a:rPr lang="en-US" sz="2400" dirty="0" err="1" smtClean="0"/>
              <a:t>RtII</a:t>
            </a:r>
            <a:r>
              <a:rPr lang="en-US" sz="2400" dirty="0" smtClean="0"/>
              <a:t>)</a:t>
            </a:r>
          </a:p>
          <a:p>
            <a:pPr lvl="1"/>
            <a:r>
              <a:rPr lang="en-US" sz="2400" dirty="0" smtClean="0"/>
              <a:t>What patterns exist?</a:t>
            </a:r>
            <a:endParaRPr lang="en-US" sz="2400" dirty="0"/>
          </a:p>
        </p:txBody>
      </p:sp>
      <p:pic>
        <p:nvPicPr>
          <p:cNvPr id="6" name="Picture 5"/>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533400" y="1408037"/>
            <a:ext cx="5208967" cy="2590800"/>
          </a:xfrm>
          <a:prstGeom prst="rect">
            <a:avLst/>
          </a:prstGeom>
          <a:ln>
            <a:solidFill>
              <a:schemeClr val="tx2"/>
            </a:solidFill>
          </a:ln>
        </p:spPr>
      </p:pic>
      <p:pic>
        <p:nvPicPr>
          <p:cNvPr id="2050" name="Picture 2" descr="C:\Users\jennifer_ross\AppData\Local\Microsoft\Windows\Temporary Internet Files\Content.Outlook\BTXUCF2W\va lit.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676400" y="3374721"/>
            <a:ext cx="6948488" cy="1248231"/>
          </a:xfrm>
          <a:prstGeom prst="rect">
            <a:avLst/>
          </a:prstGeom>
          <a:noFill/>
          <a:ln>
            <a:solidFill>
              <a:schemeClr val="tx2"/>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8366022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76200"/>
            <a:ext cx="7481751" cy="1143000"/>
          </a:xfrm>
        </p:spPr>
        <p:txBody>
          <a:bodyPr>
            <a:normAutofit fontScale="90000"/>
          </a:bodyPr>
          <a:lstStyle/>
          <a:p>
            <a:r>
              <a:rPr lang="en-US" dirty="0" smtClean="0"/>
              <a:t>WHY: The</a:t>
            </a:r>
            <a:br>
              <a:rPr lang="en-US" dirty="0" smtClean="0"/>
            </a:br>
            <a:r>
              <a:rPr lang="en-US" dirty="0" smtClean="0"/>
              <a:t>Reason for </a:t>
            </a:r>
            <a:r>
              <a:rPr lang="en-US" u="sng" dirty="0" smtClean="0"/>
              <a:t>School-Wide</a:t>
            </a:r>
            <a:r>
              <a:rPr lang="en-US" dirty="0" smtClean="0"/>
              <a:t> Results?</a:t>
            </a:r>
            <a:endParaRPr lang="en-US" dirty="0"/>
          </a:p>
        </p:txBody>
      </p:sp>
      <p:pic>
        <p:nvPicPr>
          <p:cNvPr id="2050" name="Picture 2" descr="C:\Users\kristen_lewald\AppData\Local\Microsoft\Windows\Temporary Internet Files\Content.IE5\CJHHXZOO\book[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0"/>
            <a:ext cx="1078202" cy="129540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06880" y="1561694"/>
            <a:ext cx="2985015" cy="3878578"/>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97145075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151311"/>
            <a:ext cx="8001000" cy="994172"/>
          </a:xfrm>
        </p:spPr>
        <p:txBody>
          <a:bodyPr>
            <a:normAutofit fontScale="90000"/>
          </a:bodyPr>
          <a:lstStyle/>
          <a:p>
            <a:r>
              <a:rPr lang="en-US" sz="4000" b="1" dirty="0" smtClean="0"/>
              <a:t>WHY: Digging Deeper into Content Areas</a:t>
            </a:r>
            <a:r>
              <a:rPr lang="en-US" dirty="0" smtClean="0"/>
              <a:t/>
            </a:r>
            <a:br>
              <a:rPr lang="en-US" dirty="0" smtClean="0"/>
            </a:br>
            <a:r>
              <a:rPr lang="en-US" sz="2100" i="1" dirty="0"/>
              <a:t>Two Versions: </a:t>
            </a:r>
            <a:r>
              <a:rPr lang="en-US" sz="2100" b="1" dirty="0"/>
              <a:t>Comprehensive</a:t>
            </a:r>
            <a:r>
              <a:rPr lang="en-US" sz="2100" dirty="0"/>
              <a:t> and</a:t>
            </a:r>
            <a:r>
              <a:rPr lang="en-US" sz="2100" i="1" dirty="0"/>
              <a:t> </a:t>
            </a:r>
            <a:r>
              <a:rPr lang="en-US" sz="2100" b="1" dirty="0"/>
              <a:t>Consolidated</a:t>
            </a:r>
          </a:p>
        </p:txBody>
      </p:sp>
      <p:sp>
        <p:nvSpPr>
          <p:cNvPr id="4" name="Content Placeholder 3"/>
          <p:cNvSpPr>
            <a:spLocks noGrp="1"/>
          </p:cNvSpPr>
          <p:nvPr>
            <p:ph sz="half" idx="1"/>
          </p:nvPr>
        </p:nvSpPr>
        <p:spPr>
          <a:xfrm>
            <a:off x="228600" y="1828800"/>
            <a:ext cx="3974948" cy="686174"/>
          </a:xfrm>
        </p:spPr>
        <p:txBody>
          <a:bodyPr>
            <a:noAutofit/>
          </a:bodyPr>
          <a:lstStyle/>
          <a:p>
            <a:pPr marL="0" indent="0">
              <a:buNone/>
            </a:pPr>
            <a:r>
              <a:rPr lang="en-US" sz="1600" b="1" dirty="0"/>
              <a:t>Comprehensive</a:t>
            </a:r>
            <a:r>
              <a:rPr lang="en-US" sz="1600" dirty="0"/>
              <a:t> version includes additional bullet points throughout:</a:t>
            </a:r>
          </a:p>
        </p:txBody>
      </p:sp>
      <p:sp>
        <p:nvSpPr>
          <p:cNvPr id="5" name="Content Placeholder 4"/>
          <p:cNvSpPr>
            <a:spLocks noGrp="1"/>
          </p:cNvSpPr>
          <p:nvPr>
            <p:ph sz="half" idx="2"/>
          </p:nvPr>
        </p:nvSpPr>
        <p:spPr>
          <a:xfrm>
            <a:off x="5152292" y="1828800"/>
            <a:ext cx="3815778" cy="819740"/>
          </a:xfrm>
        </p:spPr>
        <p:txBody>
          <a:bodyPr>
            <a:noAutofit/>
          </a:bodyPr>
          <a:lstStyle/>
          <a:p>
            <a:pPr marL="0" indent="0" algn="r">
              <a:buNone/>
            </a:pPr>
            <a:r>
              <a:rPr lang="en-US" sz="1600" b="1" dirty="0"/>
              <a:t>Consolidated</a:t>
            </a:r>
            <a:r>
              <a:rPr lang="en-US" sz="1600" dirty="0"/>
              <a:t> version lists only the probes/questions, without the additional bullet points:</a:t>
            </a:r>
          </a:p>
        </p:txBody>
      </p:sp>
      <p:grpSp>
        <p:nvGrpSpPr>
          <p:cNvPr id="14" name="Group 13"/>
          <p:cNvGrpSpPr/>
          <p:nvPr/>
        </p:nvGrpSpPr>
        <p:grpSpPr>
          <a:xfrm>
            <a:off x="210198" y="2403608"/>
            <a:ext cx="4103894" cy="3775473"/>
            <a:chOff x="452752" y="2158018"/>
            <a:chExt cx="4719415" cy="4467084"/>
          </a:xfrm>
        </p:grpSpPr>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2753" y="3197039"/>
              <a:ext cx="4719414" cy="3428063"/>
            </a:xfrm>
            <a:prstGeom prst="rect">
              <a:avLst/>
            </a:prstGeom>
            <a:ln>
              <a:noFill/>
            </a:ln>
            <a:effectLst>
              <a:outerShdw blurRad="292100" dist="139700" dir="2700000" algn="tl" rotWithShape="0">
                <a:srgbClr val="333333">
                  <a:alpha val="65000"/>
                </a:srgbClr>
              </a:outerShdw>
            </a:effectLst>
          </p:spPr>
        </p:pic>
        <p:pic>
          <p:nvPicPr>
            <p:cNvPr id="3" name="Picture 2"/>
            <p:cNvPicPr>
              <a:picLocks noChangeAspect="1"/>
            </p:cNvPicPr>
            <p:nvPr/>
          </p:nvPicPr>
          <p:blipFill rotWithShape="1">
            <a:blip r:embed="rId4" cstate="print">
              <a:extLst>
                <a:ext uri="{28A0092B-C50C-407E-A947-70E740481C1C}">
                  <a14:useLocalDpi xmlns:a14="http://schemas.microsoft.com/office/drawing/2010/main" val="0"/>
                </a:ext>
              </a:extLst>
            </a:blip>
            <a:srcRect l="6135" t="1" b="367"/>
            <a:stretch/>
          </p:blipFill>
          <p:spPr>
            <a:xfrm>
              <a:off x="452752" y="2158018"/>
              <a:ext cx="2397304" cy="901587"/>
            </a:xfrm>
            <a:prstGeom prst="rect">
              <a:avLst/>
            </a:prstGeom>
          </p:spPr>
        </p:pic>
      </p:grpSp>
      <p:grpSp>
        <p:nvGrpSpPr>
          <p:cNvPr id="15" name="Group 14"/>
          <p:cNvGrpSpPr/>
          <p:nvPr/>
        </p:nvGrpSpPr>
        <p:grpSpPr>
          <a:xfrm>
            <a:off x="4923692" y="2667000"/>
            <a:ext cx="4067824" cy="1873627"/>
            <a:chOff x="6979434" y="2154586"/>
            <a:chExt cx="4987273" cy="2129388"/>
          </a:xfrm>
        </p:grpSpPr>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979434" y="3326578"/>
              <a:ext cx="4987273" cy="957396"/>
            </a:xfrm>
            <a:prstGeom prst="rect">
              <a:avLst/>
            </a:prstGeom>
            <a:ln>
              <a:noFill/>
            </a:ln>
            <a:effectLst>
              <a:outerShdw blurRad="292100" dist="139700" dir="2700000" algn="tl" rotWithShape="0">
                <a:srgbClr val="333333">
                  <a:alpha val="65000"/>
                </a:srgbClr>
              </a:outerShdw>
            </a:effectLst>
          </p:spPr>
        </p:pic>
        <p:pic>
          <p:nvPicPr>
            <p:cNvPr id="13" name="Picture 12"/>
            <p:cNvPicPr>
              <a:picLocks noChangeAspect="1"/>
            </p:cNvPicPr>
            <p:nvPr/>
          </p:nvPicPr>
          <p:blipFill rotWithShape="1">
            <a:blip r:embed="rId6">
              <a:extLst>
                <a:ext uri="{28A0092B-C50C-407E-A947-70E740481C1C}">
                  <a14:useLocalDpi xmlns:a14="http://schemas.microsoft.com/office/drawing/2010/main" val="0"/>
                </a:ext>
              </a:extLst>
            </a:blip>
            <a:srcRect l="5218" t="8442"/>
            <a:stretch/>
          </p:blipFill>
          <p:spPr>
            <a:xfrm>
              <a:off x="8790412" y="2154586"/>
              <a:ext cx="3065609" cy="939232"/>
            </a:xfrm>
            <a:prstGeom prst="rect">
              <a:avLst/>
            </a:prstGeom>
          </p:spPr>
        </p:pic>
      </p:grpSp>
      <p:pic>
        <p:nvPicPr>
          <p:cNvPr id="16" name="Picture 1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836070" y="162081"/>
            <a:ext cx="1149218" cy="1390061"/>
          </a:xfrm>
          <a:prstGeom prst="rect">
            <a:avLst/>
          </a:prstGeom>
          <a:ln>
            <a:solidFill>
              <a:schemeClr val="tx2"/>
            </a:solidFill>
          </a:ln>
        </p:spPr>
      </p:pic>
      <p:cxnSp>
        <p:nvCxnSpPr>
          <p:cNvPr id="8" name="Straight Connector 7"/>
          <p:cNvCxnSpPr/>
          <p:nvPr/>
        </p:nvCxnSpPr>
        <p:spPr>
          <a:xfrm>
            <a:off x="4648200" y="2209800"/>
            <a:ext cx="0" cy="3733800"/>
          </a:xfrm>
          <a:prstGeom prst="line">
            <a:avLst/>
          </a:prstGeom>
          <a:ln/>
        </p:spPr>
        <p:style>
          <a:lnRef idx="2">
            <a:schemeClr val="accent3"/>
          </a:lnRef>
          <a:fillRef idx="0">
            <a:schemeClr val="accent3"/>
          </a:fillRef>
          <a:effectRef idx="1">
            <a:schemeClr val="accent3"/>
          </a:effectRef>
          <a:fontRef idx="minor">
            <a:schemeClr val="tx1"/>
          </a:fontRef>
        </p:style>
      </p:cxnSp>
      <p:sp>
        <p:nvSpPr>
          <p:cNvPr id="6" name="Rounded Rectangle 5"/>
          <p:cNvSpPr/>
          <p:nvPr/>
        </p:nvSpPr>
        <p:spPr>
          <a:xfrm>
            <a:off x="4777146" y="5105400"/>
            <a:ext cx="4366854" cy="152400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ln w="0"/>
                <a:solidFill>
                  <a:schemeClr val="tx1"/>
                </a:solidFill>
              </a:rPr>
              <a:t>Disclaimer: This document was developed with feedback from individuals with expertise in the specific content area. However, if you find any errors or information of concern, please let us know as this is the first version of content specific questions. Email pdepvaas@iu13.org.</a:t>
            </a:r>
          </a:p>
        </p:txBody>
      </p:sp>
      <p:sp>
        <p:nvSpPr>
          <p:cNvPr id="12" name="Down Arrow 11"/>
          <p:cNvSpPr/>
          <p:nvPr/>
        </p:nvSpPr>
        <p:spPr>
          <a:xfrm>
            <a:off x="762000" y="1371600"/>
            <a:ext cx="381000" cy="457200"/>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Down Arrow 17"/>
          <p:cNvSpPr/>
          <p:nvPr/>
        </p:nvSpPr>
        <p:spPr>
          <a:xfrm>
            <a:off x="6400800" y="1372841"/>
            <a:ext cx="381000" cy="457200"/>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p:cNvSpPr txBox="1"/>
          <p:nvPr/>
        </p:nvSpPr>
        <p:spPr>
          <a:xfrm>
            <a:off x="749300" y="6444734"/>
            <a:ext cx="2594043" cy="369332"/>
          </a:xfrm>
          <a:prstGeom prst="rect">
            <a:avLst/>
          </a:prstGeom>
          <a:noFill/>
        </p:spPr>
        <p:txBody>
          <a:bodyPr wrap="none" rtlCol="0">
            <a:spAutoFit/>
          </a:bodyPr>
          <a:lstStyle/>
          <a:p>
            <a:r>
              <a:rPr lang="en-US" i="1" dirty="0" smtClean="0"/>
              <a:t>Note: Both on </a:t>
            </a:r>
            <a:r>
              <a:rPr lang="en-US" i="1" dirty="0" err="1" smtClean="0"/>
              <a:t>LiveBinder</a:t>
            </a:r>
            <a:endParaRPr lang="en-US" i="1" dirty="0"/>
          </a:p>
        </p:txBody>
      </p:sp>
    </p:spTree>
    <p:extLst>
      <p:ext uri="{BB962C8B-B14F-4D97-AF65-F5344CB8AC3E}">
        <p14:creationId xmlns:p14="http://schemas.microsoft.com/office/powerpoint/2010/main" val="363028320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8763000" cy="792162"/>
          </a:xfrm>
        </p:spPr>
        <p:txBody>
          <a:bodyPr>
            <a:normAutofit/>
          </a:bodyPr>
          <a:lstStyle/>
          <a:p>
            <a:r>
              <a:rPr lang="en-US" b="1" dirty="0" smtClean="0"/>
              <a:t>WHY: Requires Digging Deeper!</a:t>
            </a:r>
            <a:endParaRPr lang="en-US" b="1" dirty="0"/>
          </a:p>
        </p:txBody>
      </p:sp>
      <p:sp>
        <p:nvSpPr>
          <p:cNvPr id="3" name="Content Placeholder 2"/>
          <p:cNvSpPr>
            <a:spLocks noGrp="1"/>
          </p:cNvSpPr>
          <p:nvPr>
            <p:ph idx="1"/>
          </p:nvPr>
        </p:nvSpPr>
        <p:spPr>
          <a:xfrm>
            <a:off x="149024" y="1140247"/>
            <a:ext cx="6785176" cy="4525963"/>
          </a:xfrm>
        </p:spPr>
        <p:txBody>
          <a:bodyPr>
            <a:noAutofit/>
          </a:bodyPr>
          <a:lstStyle/>
          <a:p>
            <a:pPr marL="0" indent="0">
              <a:buNone/>
            </a:pPr>
            <a:r>
              <a:rPr lang="en-US" dirty="0" smtClean="0"/>
              <a:t>HANDOUT:   3 Docs </a:t>
            </a:r>
          </a:p>
          <a:p>
            <a:pPr marL="0" indent="0">
              <a:buNone/>
            </a:pPr>
            <a:r>
              <a:rPr lang="en-US" dirty="0" smtClean="0"/>
              <a:t>Content Specific Questions</a:t>
            </a:r>
          </a:p>
          <a:p>
            <a:pPr lvl="1"/>
            <a:r>
              <a:rPr lang="en-US" sz="3200" dirty="0" smtClean="0"/>
              <a:t>School Level</a:t>
            </a:r>
          </a:p>
          <a:p>
            <a:pPr lvl="1"/>
            <a:r>
              <a:rPr lang="en-US" sz="3200" dirty="0" smtClean="0"/>
              <a:t>Teacher Level</a:t>
            </a:r>
          </a:p>
          <a:p>
            <a:r>
              <a:rPr lang="en-US" dirty="0" smtClean="0"/>
              <a:t>Organized 2 ways:</a:t>
            </a:r>
          </a:p>
          <a:p>
            <a:pPr lvl="1"/>
            <a:r>
              <a:rPr lang="en-US" dirty="0" smtClean="0"/>
              <a:t>CIAO</a:t>
            </a:r>
            <a:endParaRPr lang="en-US" dirty="0"/>
          </a:p>
          <a:p>
            <a:pPr lvl="1"/>
            <a:r>
              <a:rPr lang="en-US" sz="3200" dirty="0" smtClean="0"/>
              <a:t>4 Domains</a:t>
            </a:r>
          </a:p>
          <a:p>
            <a:r>
              <a:rPr lang="en-US" dirty="0" smtClean="0"/>
              <a:t>ELA: 3-5, 6-8, and Keystone Lit</a:t>
            </a:r>
          </a:p>
          <a:p>
            <a:r>
              <a:rPr lang="en-US" dirty="0" smtClean="0"/>
              <a:t>Math: </a:t>
            </a:r>
            <a:r>
              <a:rPr lang="en-US" dirty="0"/>
              <a:t>3-5, 6-8, and Keystone </a:t>
            </a:r>
            <a:r>
              <a:rPr lang="en-US" dirty="0" err="1" smtClean="0"/>
              <a:t>Alg</a:t>
            </a:r>
            <a:r>
              <a:rPr lang="en-US" dirty="0" smtClean="0"/>
              <a:t> I</a:t>
            </a:r>
          </a:p>
          <a:p>
            <a:r>
              <a:rPr lang="en-US" dirty="0" smtClean="0"/>
              <a:t>Science: 4, 8, and Keystone Bio</a:t>
            </a:r>
          </a:p>
          <a:p>
            <a:pPr lvl="2"/>
            <a:endParaRPr lang="en-US" dirty="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24422" y="1600200"/>
            <a:ext cx="3062262" cy="31463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descr="C:\Users\kristen_lewald\AppData\Local\Microsoft\Windows\Temporary Internet Files\Content.IE5\CJHHXZOO\book[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6122" y="0"/>
            <a:ext cx="949063" cy="11402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0298232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51311"/>
            <a:ext cx="7033880" cy="994172"/>
          </a:xfrm>
        </p:spPr>
        <p:txBody>
          <a:bodyPr>
            <a:normAutofit fontScale="90000"/>
          </a:bodyPr>
          <a:lstStyle/>
          <a:p>
            <a:r>
              <a:rPr lang="en-US" sz="4000" b="1" dirty="0" smtClean="0"/>
              <a:t>Purpose:</a:t>
            </a:r>
            <a:br>
              <a:rPr lang="en-US" sz="4000" b="1" dirty="0" smtClean="0"/>
            </a:br>
            <a:r>
              <a:rPr lang="en-US" sz="4000" b="1" dirty="0" smtClean="0"/>
              <a:t>Digging Deeper into Content Areas</a:t>
            </a:r>
            <a:r>
              <a:rPr lang="en-US" dirty="0" smtClean="0"/>
              <a:t/>
            </a:r>
            <a:br>
              <a:rPr lang="en-US" dirty="0" smtClean="0"/>
            </a:br>
            <a:r>
              <a:rPr lang="en-US" sz="2100" i="1" dirty="0"/>
              <a:t>Two Versions: </a:t>
            </a:r>
            <a:r>
              <a:rPr lang="en-US" sz="2100" b="1" dirty="0"/>
              <a:t>Comprehensive</a:t>
            </a:r>
            <a:r>
              <a:rPr lang="en-US" sz="2100" dirty="0"/>
              <a:t> and</a:t>
            </a:r>
            <a:r>
              <a:rPr lang="en-US" sz="2100" i="1" dirty="0"/>
              <a:t> </a:t>
            </a:r>
            <a:r>
              <a:rPr lang="en-US" sz="2100" b="1" dirty="0"/>
              <a:t>Consolidated</a:t>
            </a:r>
          </a:p>
        </p:txBody>
      </p:sp>
      <p:pic>
        <p:nvPicPr>
          <p:cNvPr id="16" name="Picture 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05600" y="3581400"/>
            <a:ext cx="1755951" cy="2123948"/>
          </a:xfrm>
          <a:prstGeom prst="rect">
            <a:avLst/>
          </a:prstGeom>
          <a:ln>
            <a:solidFill>
              <a:schemeClr val="tx2"/>
            </a:solidFill>
          </a:ln>
        </p:spPr>
      </p:pic>
      <p:sp>
        <p:nvSpPr>
          <p:cNvPr id="6" name="Content Placeholder 5"/>
          <p:cNvSpPr>
            <a:spLocks noGrp="1"/>
          </p:cNvSpPr>
          <p:nvPr>
            <p:ph sz="half" idx="1"/>
          </p:nvPr>
        </p:nvSpPr>
        <p:spPr>
          <a:xfrm>
            <a:off x="77983" y="1676400"/>
            <a:ext cx="8217860" cy="4525963"/>
          </a:xfrm>
        </p:spPr>
        <p:txBody>
          <a:bodyPr>
            <a:normAutofit/>
          </a:bodyPr>
          <a:lstStyle/>
          <a:p>
            <a:r>
              <a:rPr lang="en-US" dirty="0" smtClean="0"/>
              <a:t>Questions to spark reflection</a:t>
            </a:r>
          </a:p>
          <a:p>
            <a:r>
              <a:rPr lang="en-US" dirty="0" smtClean="0"/>
              <a:t>Not intended as a checklist</a:t>
            </a:r>
          </a:p>
          <a:p>
            <a:r>
              <a:rPr lang="en-US" dirty="0" smtClean="0"/>
              <a:t>Numbers within sections not intended to specify an order</a:t>
            </a:r>
          </a:p>
          <a:p>
            <a:r>
              <a:rPr lang="en-US" dirty="0" smtClean="0"/>
              <a:t>Does evidence exist? </a:t>
            </a:r>
            <a:endParaRPr lang="en-US" dirty="0"/>
          </a:p>
          <a:p>
            <a:pPr lvl="1"/>
            <a:r>
              <a:rPr lang="en-US" dirty="0" smtClean="0"/>
              <a:t>If no, practice may not be in place</a:t>
            </a:r>
          </a:p>
          <a:p>
            <a:pPr lvl="1"/>
            <a:r>
              <a:rPr lang="en-US" dirty="0" smtClean="0"/>
              <a:t>If yes, is it consistent and pervasive? </a:t>
            </a:r>
          </a:p>
          <a:p>
            <a:pPr lvl="1"/>
            <a:r>
              <a:rPr lang="en-US" dirty="0" smtClean="0"/>
              <a:t>What is the evidence?</a:t>
            </a:r>
          </a:p>
        </p:txBody>
      </p:sp>
    </p:spTree>
    <p:extLst>
      <p:ext uri="{BB962C8B-B14F-4D97-AF65-F5344CB8AC3E}">
        <p14:creationId xmlns:p14="http://schemas.microsoft.com/office/powerpoint/2010/main" val="345129235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76200"/>
            <a:ext cx="7481751" cy="1143000"/>
          </a:xfrm>
        </p:spPr>
        <p:txBody>
          <a:bodyPr>
            <a:normAutofit fontScale="90000"/>
          </a:bodyPr>
          <a:lstStyle/>
          <a:p>
            <a:r>
              <a:rPr lang="en-US" dirty="0" smtClean="0"/>
              <a:t>WHY: The</a:t>
            </a:r>
            <a:br>
              <a:rPr lang="en-US" dirty="0" smtClean="0"/>
            </a:br>
            <a:r>
              <a:rPr lang="en-US" dirty="0" smtClean="0"/>
              <a:t>Reason for </a:t>
            </a:r>
            <a:r>
              <a:rPr lang="en-US" u="sng" dirty="0" smtClean="0"/>
              <a:t>School-Wide</a:t>
            </a:r>
            <a:r>
              <a:rPr lang="en-US" dirty="0" smtClean="0"/>
              <a:t> Results?</a:t>
            </a:r>
            <a:endParaRPr lang="en-US" dirty="0"/>
          </a:p>
        </p:txBody>
      </p:sp>
      <p:pic>
        <p:nvPicPr>
          <p:cNvPr id="2050" name="Picture 2" descr="C:\Users\kristen_lewald\AppData\Local\Microsoft\Windows\Temporary Internet Files\Content.IE5\CJHHXZOO\book[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0"/>
            <a:ext cx="1078202" cy="129540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9102" y="1724639"/>
            <a:ext cx="2985015" cy="3878578"/>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3" name="TextBox 2"/>
          <p:cNvSpPr txBox="1"/>
          <p:nvPr/>
        </p:nvSpPr>
        <p:spPr>
          <a:xfrm>
            <a:off x="3962399" y="1724639"/>
            <a:ext cx="4281352" cy="5016758"/>
          </a:xfrm>
          <a:prstGeom prst="rect">
            <a:avLst/>
          </a:prstGeom>
          <a:noFill/>
        </p:spPr>
        <p:txBody>
          <a:bodyPr wrap="square" rtlCol="0">
            <a:spAutoFit/>
          </a:bodyPr>
          <a:lstStyle/>
          <a:p>
            <a:pPr algn="ctr"/>
            <a:r>
              <a:rPr lang="en-US" sz="3200" dirty="0" smtClean="0"/>
              <a:t>What are you starting to think about with regard to grade 6?</a:t>
            </a:r>
          </a:p>
          <a:p>
            <a:pPr algn="ctr"/>
            <a:r>
              <a:rPr lang="en-US" sz="3200" dirty="0" smtClean="0"/>
              <a:t>(Share at your table/with whole group)</a:t>
            </a:r>
          </a:p>
          <a:p>
            <a:pPr algn="ctr"/>
            <a:endParaRPr lang="en-US" sz="3200" dirty="0" smtClean="0"/>
          </a:p>
          <a:p>
            <a:pPr algn="ctr"/>
            <a:r>
              <a:rPr lang="en-US" sz="3200" b="1" u="sng" dirty="0" smtClean="0"/>
              <a:t>BUT</a:t>
            </a:r>
            <a:r>
              <a:rPr lang="en-US" sz="3200" dirty="0" smtClean="0"/>
              <a:t>, you need more info to go any further </a:t>
            </a:r>
            <a:r>
              <a:rPr lang="en-US" sz="3200" u="sng" dirty="0" smtClean="0"/>
              <a:t>before</a:t>
            </a:r>
            <a:r>
              <a:rPr lang="en-US" sz="3200" dirty="0" smtClean="0"/>
              <a:t> ANY conclusions!!</a:t>
            </a:r>
            <a:endParaRPr lang="en-US" sz="3200" dirty="0"/>
          </a:p>
        </p:txBody>
      </p:sp>
      <p:pic>
        <p:nvPicPr>
          <p:cNvPr id="8" name="Picture 7">
            <a:hlinkClick r:id="rId5"/>
          </p:cNvPr>
          <p:cNvPicPr/>
          <p:nvPr/>
        </p:nvPicPr>
        <p:blipFill>
          <a:blip r:embed="rId6" cstate="print">
            <a:extLst>
              <a:ext uri="{28A0092B-C50C-407E-A947-70E740481C1C}">
                <a14:useLocalDpi xmlns:a14="http://schemas.microsoft.com/office/drawing/2010/main" val="0"/>
              </a:ext>
            </a:extLst>
          </a:blip>
          <a:stretch>
            <a:fillRect/>
          </a:stretch>
        </p:blipFill>
        <p:spPr>
          <a:xfrm>
            <a:off x="7837858" y="5331562"/>
            <a:ext cx="1066812" cy="1197047"/>
          </a:xfrm>
          <a:prstGeom prst="rect">
            <a:avLst/>
          </a:prstGeom>
          <a:ln>
            <a:noFill/>
          </a:ln>
          <a:effectLst>
            <a:outerShdw blurRad="292100" dist="139700" dir="2700000" algn="tl" rotWithShape="0">
              <a:srgbClr val="333333">
                <a:alpha val="65000"/>
              </a:srgbClr>
            </a:outerShdw>
          </a:effectLst>
        </p:spPr>
      </p:pic>
      <p:sp>
        <p:nvSpPr>
          <p:cNvPr id="9" name="TextBox 8"/>
          <p:cNvSpPr txBox="1"/>
          <p:nvPr/>
        </p:nvSpPr>
        <p:spPr>
          <a:xfrm>
            <a:off x="8753827" y="5486400"/>
            <a:ext cx="301686" cy="369332"/>
          </a:xfrm>
          <a:prstGeom prst="rect">
            <a:avLst/>
          </a:prstGeom>
          <a:noFill/>
        </p:spPr>
        <p:txBody>
          <a:bodyPr wrap="none" rtlCol="0">
            <a:spAutoFit/>
          </a:bodyPr>
          <a:lstStyle/>
          <a:p>
            <a:r>
              <a:rPr lang="en-US" dirty="0" smtClean="0"/>
              <a:t>3</a:t>
            </a:r>
            <a:endParaRPr lang="en-US" dirty="0"/>
          </a:p>
        </p:txBody>
      </p:sp>
      <p:sp>
        <p:nvSpPr>
          <p:cNvPr id="10" name="TextBox 9"/>
          <p:cNvSpPr txBox="1"/>
          <p:nvPr/>
        </p:nvSpPr>
        <p:spPr>
          <a:xfrm>
            <a:off x="7837857" y="151311"/>
            <a:ext cx="1147431" cy="1200329"/>
          </a:xfrm>
          <a:prstGeom prst="rect">
            <a:avLst/>
          </a:prstGeom>
          <a:solidFill>
            <a:srgbClr val="FFFF00"/>
          </a:solidFill>
        </p:spPr>
        <p:txBody>
          <a:bodyPr wrap="square" rtlCol="0">
            <a:spAutoFit/>
          </a:bodyPr>
          <a:lstStyle/>
          <a:p>
            <a:pPr algn="ctr"/>
            <a:r>
              <a:rPr lang="en-US" sz="2400" b="1" dirty="0" smtClean="0"/>
              <a:t>Table/</a:t>
            </a:r>
          </a:p>
          <a:p>
            <a:pPr algn="ctr"/>
            <a:r>
              <a:rPr lang="en-US" sz="2400" b="1" dirty="0" smtClean="0"/>
              <a:t>Whole group</a:t>
            </a:r>
            <a:endParaRPr lang="en-US" sz="2400" dirty="0"/>
          </a:p>
        </p:txBody>
      </p:sp>
    </p:spTree>
    <p:extLst>
      <p:ext uri="{BB962C8B-B14F-4D97-AF65-F5344CB8AC3E}">
        <p14:creationId xmlns:p14="http://schemas.microsoft.com/office/powerpoint/2010/main" val="270578947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PVAAS </a:t>
            </a:r>
            <a:r>
              <a:rPr lang="en-US" dirty="0"/>
              <a:t>District/School diagnostic </a:t>
            </a:r>
            <a:r>
              <a:rPr lang="en-US" dirty="0" smtClean="0"/>
              <a:t>Reporting</a:t>
            </a:r>
            <a:endParaRPr lang="en-US" dirty="0"/>
          </a:p>
        </p:txBody>
      </p:sp>
      <p:sp>
        <p:nvSpPr>
          <p:cNvPr id="3" name="Text Placeholder 2"/>
          <p:cNvSpPr>
            <a:spLocks noGrp="1"/>
          </p:cNvSpPr>
          <p:nvPr>
            <p:ph type="body" idx="1"/>
          </p:nvPr>
        </p:nvSpPr>
        <p:spPr/>
        <p:txBody>
          <a:bodyPr/>
          <a:lstStyle/>
          <a:p>
            <a:r>
              <a:rPr lang="en-US" dirty="0" smtClean="0"/>
              <a:t>Looking Back: Last Year’s Students</a:t>
            </a:r>
            <a:endParaRPr lang="en-US" dirty="0"/>
          </a:p>
        </p:txBody>
      </p:sp>
      <p:sp>
        <p:nvSpPr>
          <p:cNvPr id="4" name="TextBox 3"/>
          <p:cNvSpPr txBox="1"/>
          <p:nvPr/>
        </p:nvSpPr>
        <p:spPr>
          <a:xfrm>
            <a:off x="25400" y="6488668"/>
            <a:ext cx="277640" cy="307777"/>
          </a:xfrm>
          <a:prstGeom prst="rect">
            <a:avLst/>
          </a:prstGeom>
          <a:noFill/>
        </p:spPr>
        <p:txBody>
          <a:bodyPr wrap="none" rtlCol="0">
            <a:spAutoFit/>
          </a:bodyPr>
          <a:lstStyle/>
          <a:p>
            <a:r>
              <a:rPr lang="en-US" sz="1400" dirty="0" smtClean="0"/>
              <a:t>K</a:t>
            </a:r>
            <a:endParaRPr lang="en-US" sz="1400" dirty="0"/>
          </a:p>
        </p:txBody>
      </p:sp>
    </p:spTree>
    <p:extLst>
      <p:ext uri="{BB962C8B-B14F-4D97-AF65-F5344CB8AC3E}">
        <p14:creationId xmlns:p14="http://schemas.microsoft.com/office/powerpoint/2010/main" val="143061038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19820" y="203514"/>
            <a:ext cx="2515438" cy="748795"/>
          </a:xfrm>
        </p:spPr>
        <p:txBody>
          <a:bodyPr>
            <a:noAutofit/>
          </a:bodyPr>
          <a:lstStyle/>
          <a:p>
            <a:r>
              <a:rPr lang="en-US" sz="3600" dirty="0" smtClean="0"/>
              <a:t>Layered Reporting</a:t>
            </a:r>
            <a:endParaRPr lang="en-US" sz="3600" dirty="0"/>
          </a:p>
        </p:txBody>
      </p:sp>
      <p:sp>
        <p:nvSpPr>
          <p:cNvPr id="5" name="Text Placeholder 4"/>
          <p:cNvSpPr>
            <a:spLocks noGrp="1"/>
          </p:cNvSpPr>
          <p:nvPr>
            <p:ph type="body" sz="quarter" idx="11"/>
          </p:nvPr>
        </p:nvSpPr>
        <p:spPr/>
        <p:txBody>
          <a:bodyPr/>
          <a:lstStyle/>
          <a:p>
            <a:r>
              <a:rPr lang="en-US" dirty="0" smtClean="0"/>
              <a:t>How can we use </a:t>
            </a:r>
            <a:r>
              <a:rPr lang="en-US" dirty="0"/>
              <a:t>P</a:t>
            </a:r>
            <a:r>
              <a:rPr lang="en-US" dirty="0" smtClean="0"/>
              <a:t>VAAS?</a:t>
            </a:r>
            <a:endParaRPr lang="en-US" dirty="0"/>
          </a:p>
        </p:txBody>
      </p:sp>
      <p:graphicFrame>
        <p:nvGraphicFramePr>
          <p:cNvPr id="10" name="Diagram 9"/>
          <p:cNvGraphicFramePr/>
          <p:nvPr>
            <p:extLst>
              <p:ext uri="{D42A27DB-BD31-4B8C-83A1-F6EECF244321}">
                <p14:modId xmlns:p14="http://schemas.microsoft.com/office/powerpoint/2010/main" val="4289315624"/>
              </p:ext>
            </p:extLst>
          </p:nvPr>
        </p:nvGraphicFramePr>
        <p:xfrm>
          <a:off x="921230" y="1271926"/>
          <a:ext cx="4520111" cy="47869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4" name="Left Arrow 13"/>
          <p:cNvSpPr/>
          <p:nvPr/>
        </p:nvSpPr>
        <p:spPr>
          <a:xfrm>
            <a:off x="3789984" y="2376742"/>
            <a:ext cx="4194450" cy="903269"/>
          </a:xfrm>
          <a:prstGeom prst="leftArrow">
            <a:avLst/>
          </a:prstGeom>
          <a:solidFill>
            <a:schemeClr val="accent6">
              <a:lumMod val="20000"/>
              <a:lumOff val="80000"/>
            </a:schemeClr>
          </a:solidFill>
          <a:ln>
            <a:solidFill>
              <a:schemeClr val="accent6">
                <a:lumMod val="75000"/>
              </a:schemeClr>
            </a:solidFill>
          </a:ln>
          <a:effectLst>
            <a:outerShdw blurRad="50800" dist="38100" dir="2700000" algn="tl" rotWithShape="0">
              <a:prstClr val="black">
                <a:alpha val="40000"/>
              </a:prstClr>
            </a:outerShdw>
          </a:effectLst>
        </p:spPr>
        <p:style>
          <a:lnRef idx="2">
            <a:schemeClr val="accent4"/>
          </a:lnRef>
          <a:fillRef idx="1">
            <a:schemeClr val="lt1"/>
          </a:fillRef>
          <a:effectRef idx="0">
            <a:schemeClr val="accent4"/>
          </a:effectRef>
          <a:fontRef idx="minor">
            <a:schemeClr val="dk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r>
              <a:rPr lang="en-US" sz="1600" b="1" dirty="0" smtClean="0">
                <a:solidFill>
                  <a:schemeClr val="tx1"/>
                </a:solidFill>
              </a:rPr>
              <a:t>What does growth look like for different types of learners?</a:t>
            </a:r>
            <a:endParaRPr lang="en-US" sz="1600" b="1" dirty="0">
              <a:solidFill>
                <a:schemeClr val="tx1"/>
              </a:solidFill>
            </a:endParaRPr>
          </a:p>
        </p:txBody>
      </p:sp>
    </p:spTree>
    <p:extLst>
      <p:ext uri="{BB962C8B-B14F-4D97-AF65-F5344CB8AC3E}">
        <p14:creationId xmlns:p14="http://schemas.microsoft.com/office/powerpoint/2010/main" val="186669093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Materials for Today’s Session</a:t>
            </a:r>
            <a:endParaRPr lang="en-US" dirty="0"/>
          </a:p>
        </p:txBody>
      </p:sp>
      <p:sp>
        <p:nvSpPr>
          <p:cNvPr id="3" name="Content Placeholder 2"/>
          <p:cNvSpPr>
            <a:spLocks noGrp="1"/>
          </p:cNvSpPr>
          <p:nvPr>
            <p:ph idx="1"/>
          </p:nvPr>
        </p:nvSpPr>
        <p:spPr>
          <a:xfrm>
            <a:off x="457200" y="1417638"/>
            <a:ext cx="8229600" cy="4525963"/>
          </a:xfrm>
        </p:spPr>
        <p:txBody>
          <a:bodyPr>
            <a:normAutofit fontScale="85000" lnSpcReduction="20000"/>
          </a:bodyPr>
          <a:lstStyle/>
          <a:p>
            <a:pPr marL="0" indent="0">
              <a:buNone/>
            </a:pPr>
            <a:r>
              <a:rPr lang="en-US" dirty="0" smtClean="0"/>
              <a:t>Download:</a:t>
            </a:r>
          </a:p>
          <a:p>
            <a:r>
              <a:rPr lang="en-US" dirty="0" smtClean="0"/>
              <a:t>PowerPoint (online, LIVE binder)</a:t>
            </a:r>
          </a:p>
          <a:p>
            <a:pPr lvl="1"/>
            <a:r>
              <a:rPr lang="en-US" dirty="0" smtClean="0"/>
              <a:t>If you want Facilitator version with all trainer notes/answers, email: pdepvaas@iu13.org</a:t>
            </a:r>
          </a:p>
          <a:p>
            <a:r>
              <a:rPr lang="en-US" dirty="0" smtClean="0"/>
              <a:t>Activity Booklet (print copy)</a:t>
            </a:r>
          </a:p>
          <a:p>
            <a:r>
              <a:rPr lang="en-US" dirty="0" smtClean="0"/>
              <a:t>Content Specific Digging Deeper </a:t>
            </a:r>
            <a:r>
              <a:rPr lang="en-US" dirty="0"/>
              <a:t>Questions </a:t>
            </a:r>
            <a:endParaRPr lang="en-US" dirty="0" smtClean="0"/>
          </a:p>
          <a:p>
            <a:pPr lvl="1"/>
            <a:r>
              <a:rPr lang="en-US" dirty="0" smtClean="0"/>
              <a:t>(3 print copies)</a:t>
            </a:r>
          </a:p>
          <a:p>
            <a:pPr lvl="1"/>
            <a:r>
              <a:rPr lang="en-US" dirty="0" smtClean="0"/>
              <a:t>ELA/Lit; Math/</a:t>
            </a:r>
            <a:r>
              <a:rPr lang="en-US" dirty="0" err="1" smtClean="0"/>
              <a:t>Alg</a:t>
            </a:r>
            <a:r>
              <a:rPr lang="en-US" dirty="0" smtClean="0"/>
              <a:t> I; Science/Bio</a:t>
            </a:r>
          </a:p>
          <a:p>
            <a:pPr lvl="2"/>
            <a:r>
              <a:rPr lang="en-US" dirty="0" smtClean="0"/>
              <a:t>School Level</a:t>
            </a:r>
          </a:p>
          <a:p>
            <a:pPr lvl="2"/>
            <a:r>
              <a:rPr lang="en-US" dirty="0" smtClean="0"/>
              <a:t>Teacher Level</a:t>
            </a:r>
          </a:p>
          <a:p>
            <a:r>
              <a:rPr lang="en-US" dirty="0" smtClean="0"/>
              <a:t>Self-Reflection </a:t>
            </a:r>
            <a:r>
              <a:rPr lang="en-US" dirty="0"/>
              <a:t>Guide (print copy</a:t>
            </a:r>
            <a:r>
              <a:rPr lang="en-US" dirty="0" smtClean="0"/>
              <a:t>)</a:t>
            </a:r>
          </a:p>
          <a:p>
            <a:r>
              <a:rPr lang="en-US" dirty="0" smtClean="0"/>
              <a:t>Sticky notes- 1 packet per table team</a:t>
            </a:r>
            <a:endParaRPr lang="en-US" dirty="0"/>
          </a:p>
          <a:p>
            <a:pPr marL="0" indent="0">
              <a:buNone/>
            </a:pPr>
            <a:endParaRPr lang="en-US" dirty="0"/>
          </a:p>
        </p:txBody>
      </p:sp>
      <p:pic>
        <p:nvPicPr>
          <p:cNvPr id="5124" name="Picture 4" descr="C:\Users\kristen_lewald\AppData\Local\Microsoft\Windows\Temporary Internet Files\Content.IE5\DQXFOODD\notebook[1].gif"/>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035261" y="4343400"/>
            <a:ext cx="2651539" cy="22402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7699291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Shape 181"/>
          <p:cNvSpPr txBox="1">
            <a:spLocks noGrp="1"/>
          </p:cNvSpPr>
          <p:nvPr>
            <p:ph type="title"/>
          </p:nvPr>
        </p:nvSpPr>
        <p:spPr>
          <a:xfrm>
            <a:off x="533400" y="152400"/>
            <a:ext cx="8229600" cy="806451"/>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n-US" sz="3200" b="1" i="0" u="none" strike="noStrike" cap="none" baseline="0" dirty="0" smtClean="0">
                <a:solidFill>
                  <a:schemeClr val="dk1"/>
                </a:solidFill>
                <a:latin typeface="+mj-lt"/>
                <a:ea typeface="Calibri"/>
                <a:cs typeface="Calibri"/>
                <a:sym typeface="Calibri"/>
              </a:rPr>
              <a:t>Are all </a:t>
            </a:r>
            <a:r>
              <a:rPr lang="en-US" sz="3200" b="1" i="0" u="none" strike="noStrike" cap="none" baseline="0" dirty="0">
                <a:solidFill>
                  <a:schemeClr val="dk1"/>
                </a:solidFill>
                <a:latin typeface="+mj-lt"/>
                <a:ea typeface="Calibri"/>
                <a:cs typeface="Calibri"/>
                <a:sym typeface="Calibri"/>
              </a:rPr>
              <a:t>types of </a:t>
            </a:r>
            <a:r>
              <a:rPr lang="en-US" sz="3200" b="1" i="0" u="none" strike="noStrike" cap="none" baseline="0" dirty="0" smtClean="0">
                <a:solidFill>
                  <a:schemeClr val="dk1"/>
                </a:solidFill>
                <a:latin typeface="+mj-lt"/>
                <a:ea typeface="Calibri"/>
                <a:cs typeface="Calibri"/>
                <a:sym typeface="Calibri"/>
              </a:rPr>
              <a:t>learners yielding</a:t>
            </a:r>
            <a:r>
              <a:rPr lang="en-US" sz="3200" b="1" i="0" u="none" strike="noStrike" cap="none" dirty="0" smtClean="0">
                <a:solidFill>
                  <a:schemeClr val="dk1"/>
                </a:solidFill>
                <a:latin typeface="+mj-lt"/>
                <a:ea typeface="Calibri"/>
                <a:cs typeface="Calibri"/>
                <a:sym typeface="Calibri"/>
              </a:rPr>
              <a:t> </a:t>
            </a:r>
            <a:br>
              <a:rPr lang="en-US" sz="3200" b="1" i="0" u="none" strike="noStrike" cap="none" dirty="0" smtClean="0">
                <a:solidFill>
                  <a:schemeClr val="dk1"/>
                </a:solidFill>
                <a:latin typeface="+mj-lt"/>
                <a:ea typeface="Calibri"/>
                <a:cs typeface="Calibri"/>
                <a:sym typeface="Calibri"/>
              </a:rPr>
            </a:br>
            <a:r>
              <a:rPr lang="en-US" sz="3200" b="1" i="0" u="none" strike="noStrike" cap="none" dirty="0" smtClean="0">
                <a:solidFill>
                  <a:schemeClr val="dk1"/>
                </a:solidFill>
                <a:latin typeface="+mj-lt"/>
                <a:ea typeface="Calibri"/>
                <a:cs typeface="Calibri"/>
                <a:sym typeface="Calibri"/>
              </a:rPr>
              <a:t>the needed growth?</a:t>
            </a:r>
            <a:endParaRPr lang="en-US" sz="3200" b="1" i="0" u="none" strike="noStrike" cap="none" baseline="0" dirty="0">
              <a:solidFill>
                <a:schemeClr val="dk1"/>
              </a:solidFill>
              <a:latin typeface="+mj-lt"/>
              <a:ea typeface="Calibri"/>
              <a:cs typeface="Calibri"/>
              <a:sym typeface="Calibri"/>
            </a:endParaRPr>
          </a:p>
        </p:txBody>
      </p:sp>
      <p:sp>
        <p:nvSpPr>
          <p:cNvPr id="182" name="Shape 182"/>
          <p:cNvSpPr txBox="1">
            <a:spLocks noGrp="1"/>
          </p:cNvSpPr>
          <p:nvPr>
            <p:ph type="body" idx="1"/>
          </p:nvPr>
        </p:nvSpPr>
        <p:spPr>
          <a:xfrm>
            <a:off x="347502" y="4107628"/>
            <a:ext cx="8381999" cy="2743199"/>
          </a:xfrm>
          <a:prstGeom prst="rect">
            <a:avLst/>
          </a:prstGeom>
          <a:noFill/>
          <a:ln>
            <a:noFill/>
          </a:ln>
        </p:spPr>
        <p:txBody>
          <a:bodyPr lIns="91425" tIns="45700" rIns="91425" bIns="45700" anchor="t" anchorCtr="0">
            <a:noAutofit/>
          </a:bodyPr>
          <a:lstStyle/>
          <a:p>
            <a:pPr marL="342900" marR="0" lvl="0" indent="-342900" algn="l" rtl="0">
              <a:lnSpc>
                <a:spcPct val="80000"/>
              </a:lnSpc>
              <a:spcBef>
                <a:spcPts val="0"/>
              </a:spcBef>
              <a:buClr>
                <a:schemeClr val="dk1"/>
              </a:buClr>
              <a:buSzPct val="97727"/>
              <a:buFont typeface="Arial"/>
              <a:buChar char="•"/>
            </a:pPr>
            <a:r>
              <a:rPr lang="en-US" sz="2400" b="0" i="0" u="none" strike="noStrike" cap="none" baseline="0" dirty="0">
                <a:solidFill>
                  <a:schemeClr val="dk1"/>
                </a:solidFill>
                <a:latin typeface="Calibri"/>
                <a:ea typeface="Calibri"/>
                <a:cs typeface="Calibri"/>
                <a:sym typeface="Calibri"/>
              </a:rPr>
              <a:t>Curriculum, Instruction, and Assessment</a:t>
            </a:r>
          </a:p>
          <a:p>
            <a:pPr marL="342900" marR="0" lvl="0" indent="-264160" algn="l" rtl="0">
              <a:lnSpc>
                <a:spcPct val="80000"/>
              </a:lnSpc>
              <a:spcBef>
                <a:spcPts val="248"/>
              </a:spcBef>
              <a:buClr>
                <a:schemeClr val="dk1"/>
              </a:buClr>
              <a:buFont typeface="Arial"/>
              <a:buNone/>
            </a:pPr>
            <a:endParaRPr b="0" i="0" u="none" strike="noStrike" cap="none" baseline="0" dirty="0">
              <a:solidFill>
                <a:schemeClr val="dk1"/>
              </a:solidFill>
              <a:latin typeface="Calibri"/>
              <a:ea typeface="Calibri"/>
              <a:cs typeface="Calibri"/>
              <a:sym typeface="Calibri"/>
            </a:endParaRPr>
          </a:p>
          <a:p>
            <a:pPr marL="342900" marR="0" lvl="0" indent="-342900" algn="l" rtl="0">
              <a:lnSpc>
                <a:spcPct val="80000"/>
              </a:lnSpc>
              <a:spcBef>
                <a:spcPts val="430"/>
              </a:spcBef>
              <a:buClr>
                <a:schemeClr val="dk1"/>
              </a:buClr>
              <a:buSzPct val="97727"/>
              <a:buFont typeface="Arial"/>
              <a:buChar char="•"/>
            </a:pPr>
            <a:r>
              <a:rPr lang="en-US" sz="2400" b="0" i="1" u="none" strike="noStrike" cap="none" baseline="0" dirty="0" smtClean="0">
                <a:solidFill>
                  <a:schemeClr val="dk1"/>
                </a:solidFill>
                <a:latin typeface="Calibri"/>
                <a:ea typeface="Calibri"/>
                <a:cs typeface="Calibri"/>
                <a:sym typeface="Calibri"/>
              </a:rPr>
              <a:t>“</a:t>
            </a:r>
            <a:r>
              <a:rPr lang="en-US" sz="2400" b="0" i="1" u="none" strike="noStrike" cap="none" baseline="0" dirty="0">
                <a:solidFill>
                  <a:schemeClr val="dk1"/>
                </a:solidFill>
                <a:latin typeface="Calibri"/>
                <a:ea typeface="Calibri"/>
                <a:cs typeface="Calibri"/>
                <a:sym typeface="Calibri"/>
              </a:rPr>
              <a:t>Is our instructional program working for all students?”</a:t>
            </a:r>
          </a:p>
          <a:p>
            <a:pPr marL="742950" marR="0" lvl="1" indent="-285750" algn="l" rtl="0">
              <a:lnSpc>
                <a:spcPct val="80000"/>
              </a:lnSpc>
              <a:spcBef>
                <a:spcPts val="370"/>
              </a:spcBef>
              <a:buClr>
                <a:schemeClr val="dk1"/>
              </a:buClr>
              <a:buSzPct val="97368"/>
              <a:buFont typeface="Arial"/>
              <a:buChar char="–"/>
            </a:pPr>
            <a:r>
              <a:rPr lang="en-US" sz="2000" b="0" i="0" u="none" strike="noStrike" cap="none" baseline="0" dirty="0">
                <a:solidFill>
                  <a:schemeClr val="dk1"/>
                </a:solidFill>
                <a:latin typeface="Calibri"/>
                <a:ea typeface="Calibri"/>
                <a:cs typeface="Calibri"/>
                <a:sym typeface="Calibri"/>
              </a:rPr>
              <a:t>Is the core program working for students at all achievement levels?</a:t>
            </a:r>
          </a:p>
          <a:p>
            <a:pPr marL="742950" marR="0" lvl="1" indent="-285750" algn="l" rtl="0">
              <a:lnSpc>
                <a:spcPct val="80000"/>
              </a:lnSpc>
              <a:spcBef>
                <a:spcPts val="370"/>
              </a:spcBef>
              <a:buClr>
                <a:schemeClr val="dk1"/>
              </a:buClr>
              <a:buSzPct val="97368"/>
              <a:buFont typeface="Arial"/>
              <a:buChar char="–"/>
            </a:pPr>
            <a:r>
              <a:rPr lang="en-US" sz="2000" b="0" i="0" u="none" strike="noStrike" cap="none" baseline="0" dirty="0">
                <a:solidFill>
                  <a:schemeClr val="dk1"/>
                </a:solidFill>
                <a:latin typeface="Calibri"/>
                <a:ea typeface="Calibri"/>
                <a:cs typeface="Calibri"/>
                <a:sym typeface="Calibri"/>
              </a:rPr>
              <a:t>Is it working for all </a:t>
            </a:r>
            <a:r>
              <a:rPr lang="en-US" sz="2000" b="0" i="0" u="none" strike="noStrike" cap="none" baseline="0" dirty="0" smtClean="0">
                <a:solidFill>
                  <a:schemeClr val="dk1"/>
                </a:solidFill>
                <a:latin typeface="Calibri"/>
                <a:ea typeface="Calibri"/>
                <a:cs typeface="Calibri"/>
                <a:sym typeface="Calibri"/>
              </a:rPr>
              <a:t>subgroups of students?</a:t>
            </a:r>
            <a:endParaRPr lang="en-US" sz="2000" b="0" i="0" u="none" strike="noStrike" cap="none" baseline="0" dirty="0">
              <a:solidFill>
                <a:schemeClr val="dk1"/>
              </a:solidFill>
              <a:latin typeface="Calibri"/>
              <a:ea typeface="Calibri"/>
              <a:cs typeface="Calibri"/>
              <a:sym typeface="Calibri"/>
            </a:endParaRPr>
          </a:p>
          <a:p>
            <a:pPr marL="742950" marR="0" lvl="1" indent="-285750" algn="l" rtl="0">
              <a:lnSpc>
                <a:spcPct val="80000"/>
              </a:lnSpc>
              <a:spcBef>
                <a:spcPts val="370"/>
              </a:spcBef>
              <a:buClr>
                <a:schemeClr val="dk1"/>
              </a:buClr>
              <a:buSzPct val="97368"/>
              <a:buFont typeface="Arial"/>
              <a:buChar char="–"/>
            </a:pPr>
            <a:r>
              <a:rPr lang="en-US" sz="2000" b="0" i="0" u="none" strike="noStrike" cap="none" baseline="0" dirty="0">
                <a:solidFill>
                  <a:schemeClr val="dk1"/>
                </a:solidFill>
                <a:latin typeface="Calibri"/>
                <a:ea typeface="Calibri"/>
                <a:cs typeface="Calibri"/>
                <a:sym typeface="Calibri"/>
              </a:rPr>
              <a:t>Who is responding well to the core </a:t>
            </a:r>
            <a:r>
              <a:rPr lang="en-US" sz="2000" b="0" i="0" u="none" strike="noStrike" cap="none" baseline="0" dirty="0" smtClean="0">
                <a:solidFill>
                  <a:schemeClr val="dk1"/>
                </a:solidFill>
                <a:latin typeface="Calibri"/>
                <a:ea typeface="Calibri"/>
                <a:cs typeface="Calibri"/>
                <a:sym typeface="Calibri"/>
              </a:rPr>
              <a:t>program, </a:t>
            </a:r>
            <a:r>
              <a:rPr lang="en-US" sz="2000" b="0" i="0" u="none" strike="noStrike" cap="none" baseline="0" dirty="0">
                <a:solidFill>
                  <a:schemeClr val="dk1"/>
                </a:solidFill>
                <a:latin typeface="Calibri"/>
                <a:ea typeface="Calibri"/>
                <a:cs typeface="Calibri"/>
                <a:sym typeface="Calibri"/>
              </a:rPr>
              <a:t>and who isn’t?</a:t>
            </a:r>
          </a:p>
        </p:txBody>
      </p:sp>
      <p:sp>
        <p:nvSpPr>
          <p:cNvPr id="7" name="TextBox 6"/>
          <p:cNvSpPr txBox="1"/>
          <p:nvPr/>
        </p:nvSpPr>
        <p:spPr>
          <a:xfrm>
            <a:off x="381000" y="1824178"/>
            <a:ext cx="3581400" cy="830997"/>
          </a:xfrm>
          <a:prstGeom prst="rect">
            <a:avLst/>
          </a:prstGeom>
          <a:noFill/>
        </p:spPr>
        <p:txBody>
          <a:bodyPr wrap="square" rtlCol="0">
            <a:spAutoFit/>
          </a:bodyPr>
          <a:lstStyle/>
          <a:p>
            <a:pPr algn="ctr"/>
            <a:r>
              <a:rPr lang="en-US" sz="2400" b="1" dirty="0" smtClean="0">
                <a:solidFill>
                  <a:srgbClr val="C00000"/>
                </a:solidFill>
              </a:rPr>
              <a:t>PVAAS Diagnostic Reports</a:t>
            </a:r>
            <a:endParaRPr lang="en-US" sz="2400" b="1" dirty="0">
              <a:solidFill>
                <a:srgbClr val="C00000"/>
              </a:solidFill>
            </a:endParaRPr>
          </a:p>
        </p:txBody>
      </p:sp>
      <p:graphicFrame>
        <p:nvGraphicFramePr>
          <p:cNvPr id="8" name="Diagram 7"/>
          <p:cNvGraphicFramePr/>
          <p:nvPr>
            <p:extLst/>
          </p:nvPr>
        </p:nvGraphicFramePr>
        <p:xfrm>
          <a:off x="1779663" y="6477000"/>
          <a:ext cx="5562600" cy="381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3" name="Picture 2"/>
          <p:cNvPicPr>
            <a:picLocks noChangeAspect="1"/>
          </p:cNvPicPr>
          <p:nvPr/>
        </p:nvPicPr>
        <p:blipFill>
          <a:blip r:embed="rId8"/>
          <a:stretch>
            <a:fillRect/>
          </a:stretch>
        </p:blipFill>
        <p:spPr>
          <a:xfrm>
            <a:off x="3810000" y="1311104"/>
            <a:ext cx="4450294" cy="2575096"/>
          </a:xfrm>
          <a:prstGeom prst="rect">
            <a:avLst/>
          </a:prstGeom>
        </p:spPr>
      </p:pic>
    </p:spTree>
    <p:extLst>
      <p:ext uri="{BB962C8B-B14F-4D97-AF65-F5344CB8AC3E}">
        <p14:creationId xmlns:p14="http://schemas.microsoft.com/office/powerpoint/2010/main" val="236577457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48979"/>
            <a:ext cx="9144000" cy="1017822"/>
          </a:xfrm>
        </p:spPr>
        <p:txBody>
          <a:bodyPr>
            <a:normAutofit/>
          </a:bodyPr>
          <a:lstStyle/>
          <a:p>
            <a:r>
              <a:rPr lang="en-US" sz="3600" b="1" dirty="0" smtClean="0"/>
              <a:t>Understanding  the Quintile Diagnostic Report</a:t>
            </a:r>
            <a:endParaRPr lang="en-US" sz="3600" b="1" dirty="0"/>
          </a:p>
        </p:txBody>
      </p:sp>
      <p:pic>
        <p:nvPicPr>
          <p:cNvPr id="2" name="Picture 1"/>
          <p:cNvPicPr>
            <a:picLocks noChangeAspect="1"/>
          </p:cNvPicPr>
          <p:nvPr/>
        </p:nvPicPr>
        <p:blipFill>
          <a:blip r:embed="rId3"/>
          <a:stretch>
            <a:fillRect/>
          </a:stretch>
        </p:blipFill>
        <p:spPr>
          <a:xfrm>
            <a:off x="1447800" y="1219200"/>
            <a:ext cx="6248400" cy="4202682"/>
          </a:xfrm>
          <a:prstGeom prst="rect">
            <a:avLst/>
          </a:prstGeom>
        </p:spPr>
      </p:pic>
      <p:sp>
        <p:nvSpPr>
          <p:cNvPr id="11" name="TextBox 10"/>
          <p:cNvSpPr txBox="1"/>
          <p:nvPr/>
        </p:nvSpPr>
        <p:spPr>
          <a:xfrm>
            <a:off x="974318" y="5955268"/>
            <a:ext cx="7772400" cy="369332"/>
          </a:xfrm>
          <a:prstGeom prst="rect">
            <a:avLst/>
          </a:prstGeom>
          <a:noFill/>
        </p:spPr>
        <p:txBody>
          <a:bodyPr wrap="square" rtlCol="0">
            <a:spAutoFit/>
          </a:bodyPr>
          <a:lstStyle/>
          <a:p>
            <a:pPr algn="ctr"/>
            <a:r>
              <a:rPr lang="en-US" b="1" dirty="0" smtClean="0"/>
              <a:t>Achievement Relative to Students Statewide in Same Grade/Course</a:t>
            </a:r>
          </a:p>
        </p:txBody>
      </p:sp>
      <p:sp>
        <p:nvSpPr>
          <p:cNvPr id="12" name="Right Brace 11"/>
          <p:cNvSpPr/>
          <p:nvPr/>
        </p:nvSpPr>
        <p:spPr>
          <a:xfrm rot="16200000" flipH="1">
            <a:off x="4626233" y="2961510"/>
            <a:ext cx="457200" cy="5377943"/>
          </a:xfrm>
          <a:prstGeom prst="rightBrace">
            <a:avLst/>
          </a:prstGeom>
          <a:ln w="3810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4098" name="Picture 2"/>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861674" y="3784221"/>
            <a:ext cx="7986318" cy="1624012"/>
          </a:xfrm>
          <a:prstGeom prst="rect">
            <a:avLst/>
          </a:prstGeom>
          <a:noFill/>
          <a:ln w="38100">
            <a:solidFill>
              <a:srgbClr val="C00000"/>
            </a:solidFill>
            <a:miter lim="800000"/>
            <a:headEnd/>
            <a:tailEnd/>
          </a:ln>
          <a:extLst>
            <a:ext uri="{909E8E84-426E-40DD-AFC4-6F175D3DCCD1}">
              <a14:hiddenFill xmlns:a14="http://schemas.microsoft.com/office/drawing/2010/main">
                <a:solidFill>
                  <a:schemeClr val="accent1"/>
                </a:solidFill>
              </a14:hiddenFill>
            </a:ext>
          </a:extLst>
        </p:spPr>
      </p:pic>
      <p:sp>
        <p:nvSpPr>
          <p:cNvPr id="13" name="TextBox 12"/>
          <p:cNvSpPr txBox="1"/>
          <p:nvPr/>
        </p:nvSpPr>
        <p:spPr>
          <a:xfrm>
            <a:off x="1011128" y="4076127"/>
            <a:ext cx="1464082" cy="646331"/>
          </a:xfrm>
          <a:prstGeom prst="rect">
            <a:avLst/>
          </a:prstGeom>
          <a:solidFill>
            <a:srgbClr val="FFFF00"/>
          </a:solidFill>
          <a:ln>
            <a:solidFill>
              <a:schemeClr val="tx1"/>
            </a:solidFill>
          </a:ln>
        </p:spPr>
        <p:txBody>
          <a:bodyPr wrap="square" rtlCol="0">
            <a:spAutoFit/>
          </a:bodyPr>
          <a:lstStyle/>
          <a:p>
            <a:pPr algn="ctr"/>
            <a:r>
              <a:rPr lang="en-US" b="1" dirty="0" smtClean="0"/>
              <a:t>Bottom 20%  in PA</a:t>
            </a:r>
            <a:endParaRPr lang="en-US" b="1" dirty="0"/>
          </a:p>
        </p:txBody>
      </p:sp>
      <p:sp>
        <p:nvSpPr>
          <p:cNvPr id="15" name="TextBox 14"/>
          <p:cNvSpPr txBox="1"/>
          <p:nvPr/>
        </p:nvSpPr>
        <p:spPr>
          <a:xfrm>
            <a:off x="7239000" y="4076127"/>
            <a:ext cx="1371600" cy="646331"/>
          </a:xfrm>
          <a:prstGeom prst="rect">
            <a:avLst/>
          </a:prstGeom>
          <a:solidFill>
            <a:srgbClr val="FFFF00"/>
          </a:solidFill>
          <a:ln>
            <a:solidFill>
              <a:schemeClr val="tx1"/>
            </a:solidFill>
          </a:ln>
        </p:spPr>
        <p:txBody>
          <a:bodyPr wrap="square" rtlCol="0">
            <a:spAutoFit/>
          </a:bodyPr>
          <a:lstStyle/>
          <a:p>
            <a:pPr algn="ctr"/>
            <a:r>
              <a:rPr lang="en-US" b="1" dirty="0" smtClean="0"/>
              <a:t>Top 20% </a:t>
            </a:r>
          </a:p>
          <a:p>
            <a:pPr algn="ctr"/>
            <a:r>
              <a:rPr lang="en-US" b="1" dirty="0" smtClean="0"/>
              <a:t>in PA</a:t>
            </a:r>
            <a:endParaRPr lang="en-US" b="1" dirty="0"/>
          </a:p>
        </p:txBody>
      </p:sp>
      <p:sp>
        <p:nvSpPr>
          <p:cNvPr id="16" name="TextBox 15"/>
          <p:cNvSpPr txBox="1"/>
          <p:nvPr/>
        </p:nvSpPr>
        <p:spPr>
          <a:xfrm>
            <a:off x="4169033" y="4076127"/>
            <a:ext cx="1371600" cy="646331"/>
          </a:xfrm>
          <a:prstGeom prst="rect">
            <a:avLst/>
          </a:prstGeom>
          <a:solidFill>
            <a:srgbClr val="FFFF00"/>
          </a:solidFill>
          <a:ln>
            <a:solidFill>
              <a:schemeClr val="tx1"/>
            </a:solidFill>
          </a:ln>
        </p:spPr>
        <p:txBody>
          <a:bodyPr wrap="square" rtlCol="0">
            <a:spAutoFit/>
          </a:bodyPr>
          <a:lstStyle/>
          <a:p>
            <a:pPr algn="ctr"/>
            <a:r>
              <a:rPr lang="en-US" b="1" dirty="0" smtClean="0"/>
              <a:t>Middle 20% </a:t>
            </a:r>
          </a:p>
          <a:p>
            <a:pPr algn="ctr"/>
            <a:r>
              <a:rPr lang="en-US" b="1" dirty="0" smtClean="0"/>
              <a:t>in PA</a:t>
            </a:r>
            <a:endParaRPr lang="en-US" b="1" dirty="0"/>
          </a:p>
        </p:txBody>
      </p:sp>
    </p:spTree>
    <p:extLst>
      <p:ext uri="{BB962C8B-B14F-4D97-AF65-F5344CB8AC3E}">
        <p14:creationId xmlns:p14="http://schemas.microsoft.com/office/powerpoint/2010/main" val="265243313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09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animBg="1"/>
      <p:bldP spid="13" grpId="0" animBg="1"/>
      <p:bldP spid="15" grpId="0" animBg="1"/>
      <p:bldP spid="16"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48979"/>
            <a:ext cx="9144000" cy="1017822"/>
          </a:xfrm>
        </p:spPr>
        <p:txBody>
          <a:bodyPr>
            <a:normAutofit/>
          </a:bodyPr>
          <a:lstStyle/>
          <a:p>
            <a:r>
              <a:rPr lang="en-US" sz="3600" b="1" dirty="0" smtClean="0"/>
              <a:t>Understanding  the Quintile Diagnostic Report</a:t>
            </a:r>
            <a:endParaRPr lang="en-US" sz="3600" b="1" dirty="0"/>
          </a:p>
        </p:txBody>
      </p:sp>
      <p:pic>
        <p:nvPicPr>
          <p:cNvPr id="2" name="Picture 1"/>
          <p:cNvPicPr>
            <a:picLocks noChangeAspect="1"/>
          </p:cNvPicPr>
          <p:nvPr/>
        </p:nvPicPr>
        <p:blipFill>
          <a:blip r:embed="rId3"/>
          <a:stretch>
            <a:fillRect/>
          </a:stretch>
        </p:blipFill>
        <p:spPr>
          <a:xfrm>
            <a:off x="2557829" y="1239908"/>
            <a:ext cx="6419850" cy="4318000"/>
          </a:xfrm>
          <a:prstGeom prst="rect">
            <a:avLst/>
          </a:prstGeom>
        </p:spPr>
      </p:pic>
      <p:sp>
        <p:nvSpPr>
          <p:cNvPr id="9" name="Right Arrow 8"/>
          <p:cNvSpPr/>
          <p:nvPr/>
        </p:nvSpPr>
        <p:spPr>
          <a:xfrm>
            <a:off x="31845" y="3253733"/>
            <a:ext cx="2655939" cy="1295399"/>
          </a:xfrm>
          <a:prstGeom prst="rightArrow">
            <a:avLst/>
          </a:prstGeom>
          <a:solidFill>
            <a:srgbClr val="00B050"/>
          </a:solidFill>
          <a:ln/>
        </p:spPr>
        <p:style>
          <a:lnRef idx="0">
            <a:schemeClr val="accent5"/>
          </a:lnRef>
          <a:fillRef idx="3">
            <a:schemeClr val="accent5"/>
          </a:fillRef>
          <a:effectRef idx="3">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400" b="1" dirty="0" smtClean="0">
                <a:solidFill>
                  <a:schemeClr val="tx1"/>
                </a:solidFill>
              </a:rPr>
              <a:t>Standard for PA</a:t>
            </a:r>
          </a:p>
          <a:p>
            <a:pPr algn="ctr"/>
            <a:r>
              <a:rPr lang="en-US" sz="1400" b="1" dirty="0" smtClean="0">
                <a:solidFill>
                  <a:schemeClr val="tx1"/>
                </a:solidFill>
              </a:rPr>
              <a:t>Academic Growth (Maintaining)</a:t>
            </a:r>
            <a:endParaRPr lang="en-US" sz="1400" b="1" dirty="0">
              <a:solidFill>
                <a:schemeClr val="tx1"/>
              </a:solidFill>
            </a:endParaRPr>
          </a:p>
        </p:txBody>
      </p:sp>
      <p:cxnSp>
        <p:nvCxnSpPr>
          <p:cNvPr id="6" name="Straight Connector 5"/>
          <p:cNvCxnSpPr/>
          <p:nvPr/>
        </p:nvCxnSpPr>
        <p:spPr>
          <a:xfrm flipH="1" flipV="1">
            <a:off x="3242601" y="3901433"/>
            <a:ext cx="5627078" cy="4697"/>
          </a:xfrm>
          <a:prstGeom prst="line">
            <a:avLst/>
          </a:prstGeom>
          <a:ln w="57150">
            <a:solidFill>
              <a:srgbClr val="1EB04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1607127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75303" y="5312200"/>
            <a:ext cx="2251588" cy="646331"/>
          </a:xfrm>
          <a:prstGeom prst="rect">
            <a:avLst/>
          </a:prstGeom>
          <a:noFill/>
        </p:spPr>
        <p:txBody>
          <a:bodyPr wrap="square" rtlCol="0">
            <a:spAutoFit/>
          </a:bodyPr>
          <a:lstStyle/>
          <a:p>
            <a:pPr algn="ctr"/>
            <a:r>
              <a:rPr lang="en-US" b="1" dirty="0" smtClean="0"/>
              <a:t>Growth of</a:t>
            </a:r>
          </a:p>
          <a:p>
            <a:pPr algn="ctr"/>
            <a:r>
              <a:rPr lang="en-US" b="1" dirty="0" smtClean="0"/>
              <a:t>Last </a:t>
            </a:r>
            <a:r>
              <a:rPr lang="en-US" b="1" dirty="0"/>
              <a:t>Y</a:t>
            </a:r>
            <a:r>
              <a:rPr lang="en-US" b="1" dirty="0" smtClean="0"/>
              <a:t>ear’s Students</a:t>
            </a:r>
            <a:endParaRPr lang="en-US" b="1" dirty="0"/>
          </a:p>
        </p:txBody>
      </p:sp>
      <p:pic>
        <p:nvPicPr>
          <p:cNvPr id="16" name="Picture 15"/>
          <p:cNvPicPr>
            <a:picLocks noChangeAspect="1"/>
          </p:cNvPicPr>
          <p:nvPr/>
        </p:nvPicPr>
        <p:blipFill>
          <a:blip r:embed="rId3"/>
          <a:stretch>
            <a:fillRect/>
          </a:stretch>
        </p:blipFill>
        <p:spPr>
          <a:xfrm>
            <a:off x="2557829" y="1239908"/>
            <a:ext cx="6419850" cy="4318000"/>
          </a:xfrm>
          <a:prstGeom prst="rect">
            <a:avLst/>
          </a:prstGeom>
        </p:spPr>
      </p:pic>
      <p:sp>
        <p:nvSpPr>
          <p:cNvPr id="17" name="Rectangle 16"/>
          <p:cNvSpPr/>
          <p:nvPr/>
        </p:nvSpPr>
        <p:spPr>
          <a:xfrm>
            <a:off x="3397348" y="3929575"/>
            <a:ext cx="382172" cy="356381"/>
          </a:xfrm>
          <a:prstGeom prst="rect">
            <a:avLst/>
          </a:prstGeom>
          <a:solidFill>
            <a:srgbClr val="3366CC"/>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1"/>
              </a:solidFill>
            </a:endParaRPr>
          </a:p>
        </p:txBody>
      </p:sp>
      <p:sp>
        <p:nvSpPr>
          <p:cNvPr id="18" name="Rectangle 17"/>
          <p:cNvSpPr/>
          <p:nvPr/>
        </p:nvSpPr>
        <p:spPr>
          <a:xfrm>
            <a:off x="4490353" y="3929576"/>
            <a:ext cx="382172" cy="217625"/>
          </a:xfrm>
          <a:prstGeom prst="rect">
            <a:avLst/>
          </a:prstGeom>
          <a:solidFill>
            <a:srgbClr val="3366CC"/>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1"/>
              </a:solidFill>
            </a:endParaRPr>
          </a:p>
        </p:txBody>
      </p:sp>
      <p:sp>
        <p:nvSpPr>
          <p:cNvPr id="19" name="Rectangle 18"/>
          <p:cNvSpPr/>
          <p:nvPr/>
        </p:nvSpPr>
        <p:spPr>
          <a:xfrm flipV="1">
            <a:off x="5583358" y="3929575"/>
            <a:ext cx="382172" cy="304800"/>
          </a:xfrm>
          <a:prstGeom prst="rect">
            <a:avLst/>
          </a:prstGeom>
          <a:solidFill>
            <a:srgbClr val="3366CC"/>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1"/>
              </a:solidFill>
            </a:endParaRPr>
          </a:p>
        </p:txBody>
      </p:sp>
      <p:sp>
        <p:nvSpPr>
          <p:cNvPr id="20" name="Rectangle 19"/>
          <p:cNvSpPr/>
          <p:nvPr/>
        </p:nvSpPr>
        <p:spPr>
          <a:xfrm flipV="1">
            <a:off x="6676363" y="3742005"/>
            <a:ext cx="382172" cy="121912"/>
          </a:xfrm>
          <a:prstGeom prst="rect">
            <a:avLst/>
          </a:prstGeom>
          <a:solidFill>
            <a:srgbClr val="3366CC"/>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1"/>
              </a:solidFill>
            </a:endParaRPr>
          </a:p>
        </p:txBody>
      </p:sp>
      <p:sp>
        <p:nvSpPr>
          <p:cNvPr id="21" name="Rectangle 20"/>
          <p:cNvSpPr/>
          <p:nvPr/>
        </p:nvSpPr>
        <p:spPr>
          <a:xfrm flipV="1">
            <a:off x="7769368" y="2480969"/>
            <a:ext cx="382172" cy="1397025"/>
          </a:xfrm>
          <a:prstGeom prst="rect">
            <a:avLst/>
          </a:prstGeom>
          <a:solidFill>
            <a:srgbClr val="3366CC"/>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1"/>
              </a:solidFill>
            </a:endParaRPr>
          </a:p>
        </p:txBody>
      </p:sp>
      <p:cxnSp>
        <p:nvCxnSpPr>
          <p:cNvPr id="26" name="Straight Connector 25"/>
          <p:cNvCxnSpPr/>
          <p:nvPr/>
        </p:nvCxnSpPr>
        <p:spPr>
          <a:xfrm flipH="1" flipV="1">
            <a:off x="3242601" y="3901433"/>
            <a:ext cx="5627078" cy="4697"/>
          </a:xfrm>
          <a:prstGeom prst="line">
            <a:avLst/>
          </a:prstGeom>
          <a:ln w="57150">
            <a:solidFill>
              <a:srgbClr val="1EB049"/>
            </a:solidFill>
          </a:ln>
        </p:spPr>
        <p:style>
          <a:lnRef idx="1">
            <a:schemeClr val="accent1"/>
          </a:lnRef>
          <a:fillRef idx="0">
            <a:schemeClr val="accent1"/>
          </a:fillRef>
          <a:effectRef idx="0">
            <a:schemeClr val="accent1"/>
          </a:effectRef>
          <a:fontRef idx="minor">
            <a:schemeClr val="tx1"/>
          </a:fontRef>
        </p:style>
      </p:cxnSp>
      <p:sp>
        <p:nvSpPr>
          <p:cNvPr id="6" name="Curved Down Arrow 5"/>
          <p:cNvSpPr/>
          <p:nvPr/>
        </p:nvSpPr>
        <p:spPr>
          <a:xfrm>
            <a:off x="1225032" y="2471589"/>
            <a:ext cx="2554489" cy="1307931"/>
          </a:xfrm>
          <a:prstGeom prst="curvedDownArrow">
            <a:avLst/>
          </a:prstGeom>
          <a:solidFill>
            <a:srgbClr val="C00000"/>
          </a:solidFill>
          <a:ln/>
        </p:spPr>
        <p:style>
          <a:lnRef idx="0">
            <a:schemeClr val="accent3"/>
          </a:lnRef>
          <a:fillRef idx="3">
            <a:schemeClr val="accent3"/>
          </a:fillRef>
          <a:effectRef idx="3">
            <a:schemeClr val="accent3"/>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accent1"/>
              </a:solidFill>
            </a:endParaRPr>
          </a:p>
        </p:txBody>
      </p:sp>
      <p:pic>
        <p:nvPicPr>
          <p:cNvPr id="7" name="Picture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24450" y="3669290"/>
            <a:ext cx="1848997" cy="1642911"/>
          </a:xfrm>
          <a:prstGeom prst="ellipse">
            <a:avLst/>
          </a:prstGeom>
          <a:ln w="63500" cap="rnd">
            <a:solidFill>
              <a:srgbClr val="0070C0"/>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14" name="Title 3"/>
          <p:cNvSpPr txBox="1">
            <a:spLocks/>
          </p:cNvSpPr>
          <p:nvPr/>
        </p:nvSpPr>
        <p:spPr>
          <a:xfrm>
            <a:off x="0" y="48979"/>
            <a:ext cx="9144000" cy="101782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600" b="1" smtClean="0"/>
              <a:t>Understanding  the Quintile Diagnostic Report</a:t>
            </a:r>
            <a:endParaRPr lang="en-US" sz="3600" b="1" dirty="0"/>
          </a:p>
        </p:txBody>
      </p:sp>
    </p:spTree>
    <p:extLst>
      <p:ext uri="{BB962C8B-B14F-4D97-AF65-F5344CB8AC3E}">
        <p14:creationId xmlns:p14="http://schemas.microsoft.com/office/powerpoint/2010/main" val="89906277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2557829" y="1239908"/>
            <a:ext cx="6419850" cy="4318000"/>
          </a:xfrm>
          <a:prstGeom prst="rect">
            <a:avLst/>
          </a:prstGeom>
        </p:spPr>
      </p:pic>
      <p:sp>
        <p:nvSpPr>
          <p:cNvPr id="3" name="Rectangle 2"/>
          <p:cNvSpPr/>
          <p:nvPr/>
        </p:nvSpPr>
        <p:spPr>
          <a:xfrm>
            <a:off x="3397348" y="3929575"/>
            <a:ext cx="382172" cy="356381"/>
          </a:xfrm>
          <a:prstGeom prst="rect">
            <a:avLst/>
          </a:prstGeom>
          <a:solidFill>
            <a:srgbClr val="3366CC"/>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1"/>
              </a:solidFill>
            </a:endParaRPr>
          </a:p>
        </p:txBody>
      </p:sp>
      <p:sp>
        <p:nvSpPr>
          <p:cNvPr id="11" name="Rectangle 10"/>
          <p:cNvSpPr/>
          <p:nvPr/>
        </p:nvSpPr>
        <p:spPr>
          <a:xfrm>
            <a:off x="4490353" y="3929576"/>
            <a:ext cx="382172" cy="217625"/>
          </a:xfrm>
          <a:prstGeom prst="rect">
            <a:avLst/>
          </a:prstGeom>
          <a:solidFill>
            <a:srgbClr val="3366CC"/>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1"/>
              </a:solidFill>
            </a:endParaRPr>
          </a:p>
        </p:txBody>
      </p:sp>
      <p:sp>
        <p:nvSpPr>
          <p:cNvPr id="12" name="Rectangle 11"/>
          <p:cNvSpPr/>
          <p:nvPr/>
        </p:nvSpPr>
        <p:spPr>
          <a:xfrm flipV="1">
            <a:off x="5583358" y="3929575"/>
            <a:ext cx="382172" cy="304800"/>
          </a:xfrm>
          <a:prstGeom prst="rect">
            <a:avLst/>
          </a:prstGeom>
          <a:solidFill>
            <a:srgbClr val="3366CC"/>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1"/>
              </a:solidFill>
            </a:endParaRPr>
          </a:p>
        </p:txBody>
      </p:sp>
      <p:sp>
        <p:nvSpPr>
          <p:cNvPr id="13" name="Rectangle 12"/>
          <p:cNvSpPr/>
          <p:nvPr/>
        </p:nvSpPr>
        <p:spPr>
          <a:xfrm flipV="1">
            <a:off x="6676363" y="3742005"/>
            <a:ext cx="382172" cy="121912"/>
          </a:xfrm>
          <a:prstGeom prst="rect">
            <a:avLst/>
          </a:prstGeom>
          <a:solidFill>
            <a:srgbClr val="3366CC"/>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1"/>
              </a:solidFill>
            </a:endParaRPr>
          </a:p>
        </p:txBody>
      </p:sp>
      <p:sp>
        <p:nvSpPr>
          <p:cNvPr id="14" name="Rectangle 13"/>
          <p:cNvSpPr/>
          <p:nvPr/>
        </p:nvSpPr>
        <p:spPr>
          <a:xfrm flipV="1">
            <a:off x="7769368" y="2480969"/>
            <a:ext cx="382172" cy="1397025"/>
          </a:xfrm>
          <a:prstGeom prst="rect">
            <a:avLst/>
          </a:prstGeom>
          <a:solidFill>
            <a:srgbClr val="3366CC"/>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1"/>
              </a:solidFill>
            </a:endParaRPr>
          </a:p>
        </p:txBody>
      </p:sp>
      <p:sp>
        <p:nvSpPr>
          <p:cNvPr id="15" name="Rectangle 14"/>
          <p:cNvSpPr/>
          <p:nvPr/>
        </p:nvSpPr>
        <p:spPr>
          <a:xfrm>
            <a:off x="3831106" y="3504411"/>
            <a:ext cx="382172" cy="356381"/>
          </a:xfrm>
          <a:prstGeom prst="rect">
            <a:avLst/>
          </a:prstGeom>
          <a:solidFill>
            <a:srgbClr val="FFCC66"/>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1"/>
              </a:solidFill>
            </a:endParaRPr>
          </a:p>
        </p:txBody>
      </p:sp>
      <p:sp>
        <p:nvSpPr>
          <p:cNvPr id="17" name="Rectangle 16"/>
          <p:cNvSpPr/>
          <p:nvPr/>
        </p:nvSpPr>
        <p:spPr>
          <a:xfrm>
            <a:off x="4924111" y="3934263"/>
            <a:ext cx="382172" cy="520507"/>
          </a:xfrm>
          <a:prstGeom prst="rect">
            <a:avLst/>
          </a:prstGeom>
          <a:solidFill>
            <a:srgbClr val="FFCC66"/>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1"/>
              </a:solidFill>
            </a:endParaRPr>
          </a:p>
        </p:txBody>
      </p:sp>
      <p:sp>
        <p:nvSpPr>
          <p:cNvPr id="18" name="Rectangle 17"/>
          <p:cNvSpPr/>
          <p:nvPr/>
        </p:nvSpPr>
        <p:spPr>
          <a:xfrm>
            <a:off x="7113085" y="3688046"/>
            <a:ext cx="382172" cy="182125"/>
          </a:xfrm>
          <a:prstGeom prst="rect">
            <a:avLst/>
          </a:prstGeom>
          <a:solidFill>
            <a:srgbClr val="FFCC66"/>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1"/>
              </a:solidFill>
            </a:endParaRPr>
          </a:p>
        </p:txBody>
      </p:sp>
      <p:sp>
        <p:nvSpPr>
          <p:cNvPr id="19" name="Rectangle 18"/>
          <p:cNvSpPr/>
          <p:nvPr/>
        </p:nvSpPr>
        <p:spPr>
          <a:xfrm flipV="1">
            <a:off x="8206090" y="2044506"/>
            <a:ext cx="382172" cy="1828791"/>
          </a:xfrm>
          <a:prstGeom prst="rect">
            <a:avLst/>
          </a:prstGeom>
          <a:solidFill>
            <a:srgbClr val="FFCC66"/>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1"/>
              </a:solidFill>
            </a:endParaRPr>
          </a:p>
        </p:txBody>
      </p:sp>
      <p:sp>
        <p:nvSpPr>
          <p:cNvPr id="21" name="Curved Down Arrow 20"/>
          <p:cNvSpPr/>
          <p:nvPr/>
        </p:nvSpPr>
        <p:spPr>
          <a:xfrm>
            <a:off x="1118778" y="1659371"/>
            <a:ext cx="3102702" cy="1784869"/>
          </a:xfrm>
          <a:prstGeom prst="curvedDownArrow">
            <a:avLst>
              <a:gd name="adj1" fmla="val 25000"/>
              <a:gd name="adj2" fmla="val 37377"/>
              <a:gd name="adj3" fmla="val 25000"/>
            </a:avLst>
          </a:prstGeom>
          <a:solidFill>
            <a:srgbClr val="C00000"/>
          </a:solidFill>
          <a:ln/>
        </p:spPr>
        <p:style>
          <a:lnRef idx="0">
            <a:schemeClr val="accent3"/>
          </a:lnRef>
          <a:fillRef idx="3">
            <a:schemeClr val="accent3"/>
          </a:fillRef>
          <a:effectRef idx="3">
            <a:schemeClr val="accent3"/>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accent1"/>
              </a:solidFill>
            </a:endParaRPr>
          </a:p>
        </p:txBody>
      </p:sp>
      <p:pic>
        <p:nvPicPr>
          <p:cNvPr id="22" name="Picture 2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55639" y="3001480"/>
            <a:ext cx="2074606" cy="2258283"/>
          </a:xfrm>
          <a:prstGeom prst="ellipse">
            <a:avLst/>
          </a:prstGeom>
          <a:ln w="63500" cap="rnd">
            <a:solidFill>
              <a:srgbClr val="FFC000"/>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cxnSp>
        <p:nvCxnSpPr>
          <p:cNvPr id="9" name="Straight Connector 8"/>
          <p:cNvCxnSpPr/>
          <p:nvPr/>
        </p:nvCxnSpPr>
        <p:spPr>
          <a:xfrm flipH="1" flipV="1">
            <a:off x="3242601" y="3901433"/>
            <a:ext cx="5627078" cy="4697"/>
          </a:xfrm>
          <a:prstGeom prst="line">
            <a:avLst/>
          </a:prstGeom>
          <a:ln w="57150">
            <a:solidFill>
              <a:srgbClr val="1EB049"/>
            </a:solidFill>
          </a:ln>
        </p:spPr>
        <p:style>
          <a:lnRef idx="1">
            <a:schemeClr val="accent1"/>
          </a:lnRef>
          <a:fillRef idx="0">
            <a:schemeClr val="accent1"/>
          </a:fillRef>
          <a:effectRef idx="0">
            <a:schemeClr val="accent1"/>
          </a:effectRef>
          <a:fontRef idx="minor">
            <a:schemeClr val="tx1"/>
          </a:fontRef>
        </p:style>
      </p:cxnSp>
      <p:sp>
        <p:nvSpPr>
          <p:cNvPr id="23" name="Title 3"/>
          <p:cNvSpPr>
            <a:spLocks noGrp="1"/>
          </p:cNvSpPr>
          <p:nvPr>
            <p:ph type="title"/>
          </p:nvPr>
        </p:nvSpPr>
        <p:spPr>
          <a:xfrm>
            <a:off x="0" y="48979"/>
            <a:ext cx="9144000" cy="1017822"/>
          </a:xfrm>
        </p:spPr>
        <p:txBody>
          <a:bodyPr>
            <a:normAutofit/>
          </a:bodyPr>
          <a:lstStyle/>
          <a:p>
            <a:r>
              <a:rPr lang="en-US" sz="3600" b="1" dirty="0" smtClean="0"/>
              <a:t>Understanding  the Quintile Diagnostic Report</a:t>
            </a:r>
            <a:endParaRPr lang="en-US" sz="3600" b="1" dirty="0"/>
          </a:p>
        </p:txBody>
      </p:sp>
      <p:sp>
        <p:nvSpPr>
          <p:cNvPr id="24" name="TextBox 23"/>
          <p:cNvSpPr txBox="1"/>
          <p:nvPr/>
        </p:nvSpPr>
        <p:spPr>
          <a:xfrm>
            <a:off x="275303" y="5312200"/>
            <a:ext cx="2251588" cy="923330"/>
          </a:xfrm>
          <a:prstGeom prst="rect">
            <a:avLst/>
          </a:prstGeom>
          <a:noFill/>
        </p:spPr>
        <p:txBody>
          <a:bodyPr wrap="square" rtlCol="0">
            <a:spAutoFit/>
          </a:bodyPr>
          <a:lstStyle/>
          <a:p>
            <a:pPr algn="ctr"/>
            <a:r>
              <a:rPr lang="en-US" b="1" dirty="0" smtClean="0"/>
              <a:t>Growth of</a:t>
            </a:r>
          </a:p>
          <a:p>
            <a:pPr algn="ctr"/>
            <a:r>
              <a:rPr lang="en-US" b="1" dirty="0" smtClean="0"/>
              <a:t>Prior Years’ Students </a:t>
            </a:r>
            <a:r>
              <a:rPr lang="en-US" dirty="0" smtClean="0"/>
              <a:t>(up to last 3 years)</a:t>
            </a:r>
            <a:endParaRPr lang="en-US" dirty="0"/>
          </a:p>
        </p:txBody>
      </p:sp>
    </p:spTree>
    <p:extLst>
      <p:ext uri="{BB962C8B-B14F-4D97-AF65-F5344CB8AC3E}">
        <p14:creationId xmlns:p14="http://schemas.microsoft.com/office/powerpoint/2010/main" val="268830771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461229" y="1447799"/>
            <a:ext cx="7548312" cy="5225205"/>
          </a:xfrm>
          <a:prstGeom prst="rect">
            <a:avLst/>
          </a:prstGeom>
        </p:spPr>
      </p:pic>
      <p:sp>
        <p:nvSpPr>
          <p:cNvPr id="25" name="TextBox 24"/>
          <p:cNvSpPr txBox="1"/>
          <p:nvPr/>
        </p:nvSpPr>
        <p:spPr>
          <a:xfrm>
            <a:off x="47299" y="3521792"/>
            <a:ext cx="1371599" cy="1323439"/>
          </a:xfrm>
          <a:prstGeom prst="rect">
            <a:avLst/>
          </a:prstGeom>
          <a:solidFill>
            <a:schemeClr val="bg1">
              <a:lumMod val="85000"/>
            </a:schemeClr>
          </a:solidFill>
        </p:spPr>
        <p:txBody>
          <a:bodyPr wrap="square" rtlCol="0">
            <a:spAutoFit/>
          </a:bodyPr>
          <a:lstStyle/>
          <a:p>
            <a:pPr algn="ctr" eaLnBrk="0" hangingPunct="0"/>
            <a:r>
              <a:rPr lang="en-US" sz="1600" b="1" dirty="0">
                <a:solidFill>
                  <a:srgbClr val="000000"/>
                </a:solidFill>
              </a:rPr>
              <a:t>Whiskers – Margin of Error on Growth Value</a:t>
            </a:r>
          </a:p>
        </p:txBody>
      </p:sp>
      <p:sp>
        <p:nvSpPr>
          <p:cNvPr id="24" name="Curved Down Arrow 23"/>
          <p:cNvSpPr/>
          <p:nvPr/>
        </p:nvSpPr>
        <p:spPr>
          <a:xfrm>
            <a:off x="381000" y="1981200"/>
            <a:ext cx="3200400" cy="1524014"/>
          </a:xfrm>
          <a:prstGeom prst="curvedDownArrow">
            <a:avLst/>
          </a:prstGeom>
          <a:solidFill>
            <a:srgbClr val="C00000"/>
          </a:solidFill>
          <a:ln/>
        </p:spPr>
        <p:style>
          <a:lnRef idx="0">
            <a:schemeClr val="accent3"/>
          </a:lnRef>
          <a:fillRef idx="3">
            <a:schemeClr val="accent3"/>
          </a:fillRef>
          <a:effectRef idx="3">
            <a:schemeClr val="accent3"/>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accent1"/>
              </a:solidFill>
            </a:endParaRPr>
          </a:p>
        </p:txBody>
      </p:sp>
      <p:sp>
        <p:nvSpPr>
          <p:cNvPr id="20" name="Title 3"/>
          <p:cNvSpPr>
            <a:spLocks noGrp="1"/>
          </p:cNvSpPr>
          <p:nvPr>
            <p:ph type="title"/>
          </p:nvPr>
        </p:nvSpPr>
        <p:spPr>
          <a:xfrm>
            <a:off x="0" y="48979"/>
            <a:ext cx="9144000" cy="1017822"/>
          </a:xfrm>
        </p:spPr>
        <p:txBody>
          <a:bodyPr>
            <a:normAutofit/>
          </a:bodyPr>
          <a:lstStyle/>
          <a:p>
            <a:r>
              <a:rPr lang="en-US" sz="3600" b="1" dirty="0" smtClean="0"/>
              <a:t>Understanding  the Quintile Diagnostic Report</a:t>
            </a:r>
            <a:endParaRPr lang="en-US" sz="3600" b="1" dirty="0"/>
          </a:p>
        </p:txBody>
      </p:sp>
    </p:spTree>
    <p:extLst>
      <p:ext uri="{BB962C8B-B14F-4D97-AF65-F5344CB8AC3E}">
        <p14:creationId xmlns:p14="http://schemas.microsoft.com/office/powerpoint/2010/main" val="268564330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200" b="1" dirty="0" smtClean="0">
                <a:solidFill>
                  <a:srgbClr val="C00000"/>
                </a:solidFill>
              </a:rPr>
              <a:t>Discuss with a partner/trio:</a:t>
            </a:r>
            <a:br>
              <a:rPr lang="en-US" sz="3200" b="1" dirty="0" smtClean="0">
                <a:solidFill>
                  <a:srgbClr val="C00000"/>
                </a:solidFill>
              </a:rPr>
            </a:br>
            <a:r>
              <a:rPr lang="en-US" sz="3200" b="1" dirty="0" smtClean="0">
                <a:solidFill>
                  <a:srgbClr val="C00000"/>
                </a:solidFill>
              </a:rPr>
              <a:t>For the current school year, students in the highest achievement group …</a:t>
            </a:r>
            <a:endParaRPr lang="en-US" sz="3200" b="1" dirty="0">
              <a:solidFill>
                <a:srgbClr val="C00000"/>
              </a:solidFill>
            </a:endParaRPr>
          </a:p>
        </p:txBody>
      </p:sp>
      <p:sp>
        <p:nvSpPr>
          <p:cNvPr id="4" name="TextBox 3"/>
          <p:cNvSpPr txBox="1"/>
          <p:nvPr/>
        </p:nvSpPr>
        <p:spPr>
          <a:xfrm>
            <a:off x="324722" y="4680882"/>
            <a:ext cx="9133490" cy="2277547"/>
          </a:xfrm>
          <a:prstGeom prst="rect">
            <a:avLst/>
          </a:prstGeom>
          <a:noFill/>
        </p:spPr>
        <p:txBody>
          <a:bodyPr wrap="square" rtlCol="0">
            <a:spAutoFit/>
          </a:bodyPr>
          <a:lstStyle/>
          <a:p>
            <a:pPr marL="342900" indent="-342900">
              <a:buAutoNum type="alphaUcPeriod"/>
            </a:pPr>
            <a:r>
              <a:rPr lang="en-US" sz="2400" dirty="0" smtClean="0"/>
              <a:t> Did not meet the standard for PA Academic Growth</a:t>
            </a:r>
          </a:p>
          <a:p>
            <a:pPr marL="342900" indent="-342900">
              <a:buFontTx/>
              <a:buAutoNum type="alphaUcPeriod"/>
            </a:pPr>
            <a:r>
              <a:rPr lang="en-US" sz="2400" dirty="0" smtClean="0"/>
              <a:t> Met the standard for PA Academic Growth</a:t>
            </a:r>
            <a:endParaRPr lang="en-US" sz="2400" dirty="0"/>
          </a:p>
          <a:p>
            <a:pPr marL="342900" indent="-342900">
              <a:buFontTx/>
              <a:buAutoNum type="alphaUcPeriod"/>
            </a:pPr>
            <a:r>
              <a:rPr lang="en-US" sz="2400" dirty="0" smtClean="0"/>
              <a:t> Exceeded the </a:t>
            </a:r>
            <a:r>
              <a:rPr lang="en-US" sz="2400" dirty="0"/>
              <a:t>standard for PA Academic Growth</a:t>
            </a:r>
          </a:p>
          <a:p>
            <a:endParaRPr lang="en-US" sz="2000" dirty="0" smtClean="0"/>
          </a:p>
          <a:p>
            <a:r>
              <a:rPr lang="en-US" sz="2400" b="1" dirty="0" smtClean="0"/>
              <a:t>How does it compare to what has happened in prior years?</a:t>
            </a:r>
            <a:endParaRPr lang="en-US" sz="2400" b="1" dirty="0"/>
          </a:p>
          <a:p>
            <a:endParaRPr lang="en-US" sz="2600" dirty="0"/>
          </a:p>
        </p:txBody>
      </p:sp>
      <p:pic>
        <p:nvPicPr>
          <p:cNvPr id="6" name="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514600" y="1553876"/>
            <a:ext cx="5205010" cy="2990767"/>
          </a:xfrm>
          <a:prstGeom prst="rect">
            <a:avLst/>
          </a:prstGeom>
          <a:ln>
            <a:solidFill>
              <a:schemeClr val="tx1"/>
            </a:solidFill>
          </a:ln>
        </p:spPr>
      </p:pic>
      <p:sp>
        <p:nvSpPr>
          <p:cNvPr id="3" name="Rounded Rectangle 2"/>
          <p:cNvSpPr/>
          <p:nvPr/>
        </p:nvSpPr>
        <p:spPr>
          <a:xfrm>
            <a:off x="6477000" y="1905000"/>
            <a:ext cx="685800" cy="1752600"/>
          </a:xfrm>
          <a:prstGeom prst="round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hlinkClick r:id="rId4"/>
          </p:cNvPr>
          <p:cNvPicPr/>
          <p:nvPr/>
        </p:nvPicPr>
        <p:blipFill>
          <a:blip r:embed="rId5" cstate="email">
            <a:extLst>
              <a:ext uri="{28A0092B-C50C-407E-A947-70E740481C1C}">
                <a14:useLocalDpi xmlns:a14="http://schemas.microsoft.com/office/drawing/2010/main"/>
              </a:ext>
            </a:extLst>
          </a:blip>
          <a:stretch>
            <a:fillRect/>
          </a:stretch>
        </p:blipFill>
        <p:spPr>
          <a:xfrm>
            <a:off x="8010173" y="5791200"/>
            <a:ext cx="905227" cy="892247"/>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44013358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3900" y="304800"/>
            <a:ext cx="8229600" cy="1143000"/>
          </a:xfrm>
        </p:spPr>
        <p:txBody>
          <a:bodyPr>
            <a:normAutofit fontScale="90000"/>
          </a:bodyPr>
          <a:lstStyle/>
          <a:p>
            <a:r>
              <a:rPr lang="en-US" b="1" dirty="0" smtClean="0"/>
              <a:t>Activity 2: Diagnostic Patterns</a:t>
            </a:r>
            <a:br>
              <a:rPr lang="en-US" b="1" dirty="0" smtClean="0"/>
            </a:br>
            <a:r>
              <a:rPr lang="en-US" b="1" dirty="0" smtClean="0"/>
              <a:t>In Your Own Words</a:t>
            </a:r>
            <a:endParaRPr lang="en-US" b="1" dirty="0"/>
          </a:p>
        </p:txBody>
      </p:sp>
      <p:sp>
        <p:nvSpPr>
          <p:cNvPr id="3" name="Content Placeholder 2"/>
          <p:cNvSpPr>
            <a:spLocks noGrp="1"/>
          </p:cNvSpPr>
          <p:nvPr>
            <p:ph idx="1"/>
          </p:nvPr>
        </p:nvSpPr>
        <p:spPr>
          <a:xfrm>
            <a:off x="381000" y="1752600"/>
            <a:ext cx="8305800" cy="4800600"/>
          </a:xfrm>
        </p:spPr>
        <p:txBody>
          <a:bodyPr>
            <a:normAutofit/>
          </a:bodyPr>
          <a:lstStyle/>
          <a:p>
            <a:pPr marL="285750" indent="-285750">
              <a:buFont typeface="Courier New" panose="02070309020205020404" pitchFamily="49" charset="0"/>
              <a:buChar char="o"/>
            </a:pPr>
            <a:r>
              <a:rPr lang="en-US" sz="2400" dirty="0"/>
              <a:t>Working in</a:t>
            </a:r>
            <a:r>
              <a:rPr lang="en-US" sz="2400" dirty="0">
                <a:solidFill>
                  <a:srgbClr val="FF0000"/>
                </a:solidFill>
              </a:rPr>
              <a:t> </a:t>
            </a:r>
            <a:r>
              <a:rPr lang="en-US" sz="2400" u="sng" dirty="0" smtClean="0">
                <a:solidFill>
                  <a:srgbClr val="FF0000"/>
                </a:solidFill>
              </a:rPr>
              <a:t>pairs/trio</a:t>
            </a:r>
            <a:r>
              <a:rPr lang="en-US" sz="2400" dirty="0" smtClean="0"/>
              <a:t>, </a:t>
            </a:r>
            <a:r>
              <a:rPr lang="en-US" sz="2400" dirty="0"/>
              <a:t>review the </a:t>
            </a:r>
            <a:r>
              <a:rPr lang="en-US" sz="2400" dirty="0" smtClean="0"/>
              <a:t>Quintile Diagnostic </a:t>
            </a:r>
            <a:r>
              <a:rPr lang="en-US" sz="2400" dirty="0"/>
              <a:t>R</a:t>
            </a:r>
            <a:r>
              <a:rPr lang="en-US" sz="2400" dirty="0" smtClean="0"/>
              <a:t>eport </a:t>
            </a:r>
            <a:r>
              <a:rPr lang="en-US" sz="2400" dirty="0"/>
              <a:t>e</a:t>
            </a:r>
            <a:r>
              <a:rPr lang="en-US" sz="2400" dirty="0" smtClean="0"/>
              <a:t>xample.</a:t>
            </a:r>
            <a:endParaRPr lang="en-US" sz="2400" dirty="0"/>
          </a:p>
          <a:p>
            <a:pPr marL="285750" indent="-285750">
              <a:buFont typeface="Courier New" panose="02070309020205020404" pitchFamily="49" charset="0"/>
              <a:buChar char="o"/>
            </a:pPr>
            <a:endParaRPr lang="en-US" sz="2400" dirty="0"/>
          </a:p>
          <a:p>
            <a:pPr marL="285750" indent="-285750">
              <a:buFont typeface="Courier New" panose="02070309020205020404" pitchFamily="49" charset="0"/>
              <a:buChar char="o"/>
            </a:pPr>
            <a:r>
              <a:rPr lang="en-US" sz="2400" dirty="0"/>
              <a:t>What do </a:t>
            </a:r>
            <a:r>
              <a:rPr lang="en-US" sz="2400" dirty="0" smtClean="0"/>
              <a:t>the patterns of growth mean </a:t>
            </a:r>
            <a:r>
              <a:rPr lang="en-US" sz="2400" dirty="0"/>
              <a:t>for this school or district?</a:t>
            </a:r>
          </a:p>
          <a:p>
            <a:pPr marL="285750" indent="-285750">
              <a:buFont typeface="Courier New" panose="02070309020205020404" pitchFamily="49" charset="0"/>
              <a:buChar char="o"/>
            </a:pPr>
            <a:endParaRPr lang="en-US" sz="2400" dirty="0"/>
          </a:p>
          <a:p>
            <a:pPr marL="285750" indent="-285750">
              <a:buFont typeface="Courier New" panose="02070309020205020404" pitchFamily="49" charset="0"/>
              <a:buChar char="o"/>
            </a:pPr>
            <a:r>
              <a:rPr lang="en-US" sz="2400" dirty="0"/>
              <a:t>What can you determine about the school or district from </a:t>
            </a:r>
            <a:r>
              <a:rPr lang="en-US" sz="2400" dirty="0" smtClean="0"/>
              <a:t>this report?</a:t>
            </a:r>
            <a:endParaRPr lang="en-US" sz="2400" dirty="0"/>
          </a:p>
          <a:p>
            <a:pPr lvl="1">
              <a:buFont typeface="Arial" panose="020B0604020202020204" pitchFamily="34" charset="0"/>
              <a:buChar char="•"/>
            </a:pPr>
            <a:r>
              <a:rPr lang="en-US" sz="2000" dirty="0"/>
              <a:t>What are the </a:t>
            </a:r>
            <a:r>
              <a:rPr lang="en-US" sz="2000" u="sng" dirty="0"/>
              <a:t>celebrations </a:t>
            </a:r>
            <a:r>
              <a:rPr lang="en-US" sz="2000" dirty="0" smtClean="0"/>
              <a:t>across various types of learners?</a:t>
            </a:r>
            <a:endParaRPr lang="en-US" sz="2000" dirty="0"/>
          </a:p>
          <a:p>
            <a:pPr lvl="1">
              <a:buFont typeface="Arial" panose="020B0604020202020204" pitchFamily="34" charset="0"/>
              <a:buChar char="•"/>
            </a:pPr>
            <a:r>
              <a:rPr lang="en-US" sz="2000" dirty="0"/>
              <a:t>Where are the </a:t>
            </a:r>
            <a:r>
              <a:rPr lang="en-US" sz="2000" u="sng" dirty="0"/>
              <a:t>areas for improvement </a:t>
            </a:r>
            <a:r>
              <a:rPr lang="en-US" sz="2000" dirty="0" smtClean="0"/>
              <a:t>across various types of learners?</a:t>
            </a:r>
            <a:endParaRPr lang="en-US" sz="2000" dirty="0"/>
          </a:p>
        </p:txBody>
      </p:sp>
      <p:sp>
        <p:nvSpPr>
          <p:cNvPr id="4" name="Explosion 2 3"/>
          <p:cNvSpPr/>
          <p:nvPr/>
        </p:nvSpPr>
        <p:spPr>
          <a:xfrm>
            <a:off x="0" y="120555"/>
            <a:ext cx="1676400" cy="914400"/>
          </a:xfrm>
          <a:prstGeom prst="irregularSeal2">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pg. 4</a:t>
            </a:r>
            <a:r>
              <a:rPr lang="en-US" dirty="0" smtClean="0"/>
              <a:t>.</a:t>
            </a:r>
            <a:endParaRPr lang="en-US" dirty="0"/>
          </a:p>
        </p:txBody>
      </p:sp>
    </p:spTree>
    <p:extLst>
      <p:ext uri="{BB962C8B-B14F-4D97-AF65-F5344CB8AC3E}">
        <p14:creationId xmlns:p14="http://schemas.microsoft.com/office/powerpoint/2010/main" val="424620569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6400" y="228600"/>
            <a:ext cx="6172200" cy="806355"/>
          </a:xfrm>
          <a:noFill/>
        </p:spPr>
        <p:txBody>
          <a:bodyPr>
            <a:normAutofit/>
          </a:bodyPr>
          <a:lstStyle/>
          <a:p>
            <a:r>
              <a:rPr lang="en-US" dirty="0" smtClean="0"/>
              <a:t>Activity 2: Your Turn</a:t>
            </a:r>
            <a:endParaRPr lang="en-US" sz="2700" dirty="0"/>
          </a:p>
        </p:txBody>
      </p:sp>
      <p:sp>
        <p:nvSpPr>
          <p:cNvPr id="6" name="Explosion 2 5"/>
          <p:cNvSpPr/>
          <p:nvPr/>
        </p:nvSpPr>
        <p:spPr>
          <a:xfrm>
            <a:off x="-1" y="120555"/>
            <a:ext cx="1752601" cy="914400"/>
          </a:xfrm>
          <a:prstGeom prst="irregularSeal2">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pg. 4</a:t>
            </a:r>
            <a:r>
              <a:rPr lang="en-US" dirty="0" smtClean="0"/>
              <a:t>.</a:t>
            </a:r>
            <a:endParaRPr lang="en-US" dirty="0"/>
          </a:p>
        </p:txBody>
      </p:sp>
      <p:pic>
        <p:nvPicPr>
          <p:cNvPr id="5" name="Picture 4"/>
          <p:cNvPicPr>
            <a:picLocks noChangeAspect="1"/>
          </p:cNvPicPr>
          <p:nvPr/>
        </p:nvPicPr>
        <p:blipFill>
          <a:blip r:embed="rId3"/>
          <a:stretch>
            <a:fillRect/>
          </a:stretch>
        </p:blipFill>
        <p:spPr>
          <a:xfrm>
            <a:off x="457200" y="1167882"/>
            <a:ext cx="8345216" cy="5133715"/>
          </a:xfrm>
          <a:prstGeom prst="rect">
            <a:avLst/>
          </a:prstGeom>
        </p:spPr>
      </p:pic>
      <p:sp>
        <p:nvSpPr>
          <p:cNvPr id="7" name="Rectangle 6"/>
          <p:cNvSpPr/>
          <p:nvPr/>
        </p:nvSpPr>
        <p:spPr>
          <a:xfrm>
            <a:off x="3666807" y="1167882"/>
            <a:ext cx="2191385" cy="253365"/>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marL="0" marR="0" algn="ctr">
              <a:spcBef>
                <a:spcPts val="0"/>
              </a:spcBef>
              <a:spcAft>
                <a:spcPts val="0"/>
              </a:spcAft>
            </a:pPr>
            <a:r>
              <a:rPr lang="en-US" sz="1200" b="1">
                <a:solidFill>
                  <a:srgbClr val="000000"/>
                </a:solidFill>
                <a:effectLst/>
                <a:ea typeface="Calibri" panose="020F0502020204030204" pitchFamily="34" charset="0"/>
                <a:cs typeface="Times New Roman" panose="02020603050405020304" pitchFamily="18" charset="0"/>
              </a:rPr>
              <a:t>Quintile Diagnostic Example</a:t>
            </a:r>
            <a:endParaRPr lang="en-US" sz="1200">
              <a:effectLst/>
              <a:latin typeface="Cambria" panose="02040503050406030204" pitchFamily="18" charset="0"/>
              <a:ea typeface="Calibri" panose="020F0502020204030204" pitchFamily="34" charset="0"/>
              <a:cs typeface="Times New Roman" panose="02020603050405020304" pitchFamily="18" charset="0"/>
            </a:endParaRPr>
          </a:p>
        </p:txBody>
      </p:sp>
      <p:pic>
        <p:nvPicPr>
          <p:cNvPr id="8" name="Picture 7">
            <a:hlinkClick r:id="rId4"/>
          </p:cNvPr>
          <p:cNvPicPr/>
          <p:nvPr/>
        </p:nvPicPr>
        <p:blipFill>
          <a:blip r:embed="rId5" cstate="email">
            <a:extLst>
              <a:ext uri="{28A0092B-C50C-407E-A947-70E740481C1C}">
                <a14:useLocalDpi xmlns:a14="http://schemas.microsoft.com/office/drawing/2010/main"/>
              </a:ext>
            </a:extLst>
          </a:blip>
          <a:stretch>
            <a:fillRect/>
          </a:stretch>
        </p:blipFill>
        <p:spPr>
          <a:xfrm>
            <a:off x="8010173" y="5791200"/>
            <a:ext cx="905227" cy="892247"/>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76878414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9875" y="304800"/>
            <a:ext cx="8229600" cy="806451"/>
          </a:xfrm>
        </p:spPr>
        <p:txBody>
          <a:bodyPr>
            <a:normAutofit fontScale="90000"/>
          </a:bodyPr>
          <a:lstStyle/>
          <a:p>
            <a:r>
              <a:rPr lang="en-US" b="1" dirty="0" smtClean="0"/>
              <a:t>How Can I Use the Quintile Diagnostic Report in </a:t>
            </a:r>
            <a:r>
              <a:rPr lang="en-US" b="1" dirty="0"/>
              <a:t>M</a:t>
            </a:r>
            <a:r>
              <a:rPr lang="en-US" b="1" dirty="0" smtClean="0"/>
              <a:t>y </a:t>
            </a:r>
            <a:r>
              <a:rPr lang="en-US" b="1" dirty="0"/>
              <a:t>R</a:t>
            </a:r>
            <a:r>
              <a:rPr lang="en-US" b="1" dirty="0" smtClean="0"/>
              <a:t>ole?</a:t>
            </a:r>
            <a:endParaRPr lang="en-US" b="1" dirty="0"/>
          </a:p>
        </p:txBody>
      </p:sp>
      <p:sp>
        <p:nvSpPr>
          <p:cNvPr id="3" name="Content Placeholder 2"/>
          <p:cNvSpPr>
            <a:spLocks noGrp="1"/>
          </p:cNvSpPr>
          <p:nvPr>
            <p:ph idx="1"/>
          </p:nvPr>
        </p:nvSpPr>
        <p:spPr>
          <a:xfrm>
            <a:off x="373675" y="4191000"/>
            <a:ext cx="8382000" cy="2438400"/>
          </a:xfrm>
        </p:spPr>
        <p:txBody>
          <a:bodyPr>
            <a:normAutofit lnSpcReduction="10000"/>
          </a:bodyPr>
          <a:lstStyle/>
          <a:p>
            <a:endParaRPr lang="en-US" sz="1600" dirty="0"/>
          </a:p>
          <a:p>
            <a:r>
              <a:rPr lang="en-US" sz="2800" dirty="0"/>
              <a:t>PVAAS reports help administrators and teachers to answer the question, </a:t>
            </a:r>
            <a:r>
              <a:rPr lang="en-US" sz="2800" i="1" dirty="0"/>
              <a:t>“Is our instructional program working for all students</a:t>
            </a:r>
            <a:r>
              <a:rPr lang="en-US" sz="2800" i="1" dirty="0" smtClean="0"/>
              <a:t>?”</a:t>
            </a:r>
          </a:p>
          <a:p>
            <a:pPr lvl="1"/>
            <a:r>
              <a:rPr lang="en-US" sz="2400" dirty="0" smtClean="0"/>
              <a:t>What patterns exist across various types of learners?</a:t>
            </a:r>
          </a:p>
          <a:p>
            <a:pPr lvl="1"/>
            <a:r>
              <a:rPr lang="en-US" sz="2400" dirty="0" smtClean="0"/>
              <a:t>How can the Digging Deeper Questions guide your actions?</a:t>
            </a:r>
            <a:endParaRPr lang="en-US" sz="2400" dirty="0"/>
          </a:p>
        </p:txBody>
      </p:sp>
      <p:pic>
        <p:nvPicPr>
          <p:cNvPr id="4" name="Pictur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286000" y="1600200"/>
            <a:ext cx="4441371" cy="2590800"/>
          </a:xfrm>
          <a:prstGeom prst="rect">
            <a:avLst/>
          </a:prstGeom>
        </p:spPr>
      </p:pic>
    </p:spTree>
    <p:extLst>
      <p:ext uri="{BB962C8B-B14F-4D97-AF65-F5344CB8AC3E}">
        <p14:creationId xmlns:p14="http://schemas.microsoft.com/office/powerpoint/2010/main" val="164316039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t>Your Roles and Data Usage</a:t>
            </a:r>
            <a:endParaRPr lang="en-US" sz="4000" b="1" dirty="0"/>
          </a:p>
        </p:txBody>
      </p:sp>
      <p:sp>
        <p:nvSpPr>
          <p:cNvPr id="3" name="Content Placeholder 2"/>
          <p:cNvSpPr>
            <a:spLocks noGrp="1"/>
          </p:cNvSpPr>
          <p:nvPr>
            <p:ph idx="1"/>
          </p:nvPr>
        </p:nvSpPr>
        <p:spPr>
          <a:xfrm>
            <a:off x="457200" y="1828800"/>
            <a:ext cx="8382000" cy="4525963"/>
          </a:xfrm>
        </p:spPr>
        <p:txBody>
          <a:bodyPr>
            <a:normAutofit fontScale="92500" lnSpcReduction="10000"/>
          </a:bodyPr>
          <a:lstStyle/>
          <a:p>
            <a:pPr marL="0" lvl="0" indent="0">
              <a:buNone/>
            </a:pPr>
            <a:r>
              <a:rPr lang="en-US" sz="3500" dirty="0" smtClean="0"/>
              <a:t>Discuss, in small groups (2-3 per group):</a:t>
            </a:r>
          </a:p>
          <a:p>
            <a:r>
              <a:rPr lang="en-US" dirty="0"/>
              <a:t>W</a:t>
            </a:r>
            <a:r>
              <a:rPr lang="en-US" dirty="0" smtClean="0"/>
              <a:t>hat role does the use of data play in the work you do everyday?</a:t>
            </a:r>
          </a:p>
          <a:p>
            <a:pPr lvl="1"/>
            <a:r>
              <a:rPr lang="en-US" dirty="0" smtClean="0"/>
              <a:t>Which data sources?</a:t>
            </a:r>
          </a:p>
          <a:p>
            <a:pPr lvl="1"/>
            <a:r>
              <a:rPr lang="en-US" dirty="0" smtClean="0"/>
              <a:t>For what purposes?</a:t>
            </a:r>
          </a:p>
          <a:p>
            <a:r>
              <a:rPr lang="en-US" dirty="0" smtClean="0"/>
              <a:t>Have you used PVAAS?</a:t>
            </a:r>
          </a:p>
          <a:p>
            <a:pPr lvl="1"/>
            <a:r>
              <a:rPr lang="en-US" dirty="0" smtClean="0"/>
              <a:t>If yes, which reports?</a:t>
            </a:r>
          </a:p>
          <a:p>
            <a:pPr lvl="1"/>
            <a:r>
              <a:rPr lang="en-US" dirty="0" smtClean="0"/>
              <a:t>How have you used PVAAS?</a:t>
            </a:r>
          </a:p>
          <a:p>
            <a:r>
              <a:rPr lang="en-US" dirty="0" smtClean="0"/>
              <a:t>Be prepared to report out!</a:t>
            </a:r>
          </a:p>
          <a:p>
            <a:endParaRPr lang="en-US" sz="3600" dirty="0" smtClean="0"/>
          </a:p>
          <a:p>
            <a:endParaRPr lang="en-US" sz="3600" dirty="0" smtClean="0"/>
          </a:p>
          <a:p>
            <a:endParaRPr lang="en-US" dirty="0"/>
          </a:p>
        </p:txBody>
      </p:sp>
      <p:pic>
        <p:nvPicPr>
          <p:cNvPr id="4" name="Picture 4" descr="C:\Users\Evidence To Action 1\AppData\Local\Microsoft\Windows\Temporary Internet Files\Content.IE5\RJT9UNKO\table[1].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562600" y="3352800"/>
            <a:ext cx="2819400" cy="2029968"/>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hlinkClick r:id="rId4"/>
          </p:cNvPr>
          <p:cNvPicPr/>
          <p:nvPr/>
        </p:nvPicPr>
        <p:blipFill>
          <a:blip r:embed="rId5" cstate="email">
            <a:extLst>
              <a:ext uri="{28A0092B-C50C-407E-A947-70E740481C1C}">
                <a14:useLocalDpi xmlns:a14="http://schemas.microsoft.com/office/drawing/2010/main"/>
              </a:ext>
            </a:extLst>
          </a:blip>
          <a:stretch>
            <a:fillRect/>
          </a:stretch>
        </p:blipFill>
        <p:spPr>
          <a:xfrm>
            <a:off x="7772399" y="5562600"/>
            <a:ext cx="981427" cy="1044647"/>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12949719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76200"/>
            <a:ext cx="7481751" cy="1143000"/>
          </a:xfrm>
        </p:spPr>
        <p:txBody>
          <a:bodyPr>
            <a:normAutofit fontScale="90000"/>
          </a:bodyPr>
          <a:lstStyle/>
          <a:p>
            <a:r>
              <a:rPr lang="en-US" dirty="0" smtClean="0"/>
              <a:t>WHY: The</a:t>
            </a:r>
            <a:br>
              <a:rPr lang="en-US" dirty="0" smtClean="0"/>
            </a:br>
            <a:r>
              <a:rPr lang="en-US" dirty="0" smtClean="0"/>
              <a:t>Reason for </a:t>
            </a:r>
            <a:r>
              <a:rPr lang="en-US" u="sng" dirty="0" smtClean="0"/>
              <a:t>School-Wide</a:t>
            </a:r>
            <a:r>
              <a:rPr lang="en-US" dirty="0" smtClean="0"/>
              <a:t> Results?</a:t>
            </a:r>
            <a:endParaRPr lang="en-US" dirty="0"/>
          </a:p>
        </p:txBody>
      </p:sp>
      <p:pic>
        <p:nvPicPr>
          <p:cNvPr id="2050" name="Picture 2" descr="C:\Users\kristen_lewald\AppData\Local\Microsoft\Windows\Temporary Internet Files\Content.IE5\CJHHXZOO\book[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0"/>
            <a:ext cx="1078202" cy="12954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3861486" y="1752600"/>
            <a:ext cx="5257800" cy="4524315"/>
          </a:xfrm>
          <a:prstGeom prst="rect">
            <a:avLst/>
          </a:prstGeom>
          <a:noFill/>
        </p:spPr>
        <p:txBody>
          <a:bodyPr wrap="square" rtlCol="0">
            <a:spAutoFit/>
          </a:bodyPr>
          <a:lstStyle/>
          <a:p>
            <a:pPr algn="ctr"/>
            <a:r>
              <a:rPr lang="en-US" sz="3600" dirty="0" smtClean="0"/>
              <a:t>NOW, </a:t>
            </a:r>
            <a:r>
              <a:rPr lang="en-US" sz="3600" dirty="0"/>
              <a:t>w</a:t>
            </a:r>
            <a:r>
              <a:rPr lang="en-US" sz="3600" dirty="0" smtClean="0"/>
              <a:t>hat questions could you ask to dig deeper? Where is your entry point to dig deeper? </a:t>
            </a:r>
          </a:p>
          <a:p>
            <a:pPr marL="342900" indent="-342900" algn="ctr">
              <a:buFont typeface="Arial" panose="020B0604020202020204" pitchFamily="34" charset="0"/>
              <a:buChar char="•"/>
            </a:pPr>
            <a:r>
              <a:rPr lang="en-US" sz="3600" dirty="0" smtClean="0"/>
              <a:t>Curriculum</a:t>
            </a:r>
          </a:p>
          <a:p>
            <a:pPr marL="342900" indent="-342900" algn="ctr">
              <a:buFont typeface="Arial" panose="020B0604020202020204" pitchFamily="34" charset="0"/>
              <a:buChar char="•"/>
            </a:pPr>
            <a:r>
              <a:rPr lang="en-US" sz="3600" dirty="0" smtClean="0"/>
              <a:t>Assessment</a:t>
            </a:r>
          </a:p>
          <a:p>
            <a:pPr marL="342900" indent="-342900" algn="ctr">
              <a:buFont typeface="Arial" panose="020B0604020202020204" pitchFamily="34" charset="0"/>
              <a:buChar char="•"/>
            </a:pPr>
            <a:r>
              <a:rPr lang="en-US" sz="3600" dirty="0" smtClean="0"/>
              <a:t>Instruction</a:t>
            </a:r>
          </a:p>
          <a:p>
            <a:pPr marL="342900" indent="-342900" algn="ctr">
              <a:buFont typeface="Arial" panose="020B0604020202020204" pitchFamily="34" charset="0"/>
              <a:buChar char="•"/>
            </a:pPr>
            <a:r>
              <a:rPr lang="en-US" sz="3600" dirty="0" smtClean="0"/>
              <a:t>Organization</a:t>
            </a: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9102" y="2209800"/>
            <a:ext cx="2985015" cy="3878578"/>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6" name="Picture 5">
            <a:hlinkClick r:id="rId5"/>
          </p:cNvPr>
          <p:cNvPicPr/>
          <p:nvPr/>
        </p:nvPicPr>
        <p:blipFill>
          <a:blip r:embed="rId6" cstate="print">
            <a:extLst>
              <a:ext uri="{28A0092B-C50C-407E-A947-70E740481C1C}">
                <a14:useLocalDpi xmlns:a14="http://schemas.microsoft.com/office/drawing/2010/main" val="0"/>
              </a:ext>
            </a:extLst>
          </a:blip>
          <a:stretch>
            <a:fillRect/>
          </a:stretch>
        </p:blipFill>
        <p:spPr>
          <a:xfrm>
            <a:off x="8010173" y="5791200"/>
            <a:ext cx="905227" cy="892247"/>
          </a:xfrm>
          <a:prstGeom prst="rect">
            <a:avLst/>
          </a:prstGeom>
          <a:ln>
            <a:noFill/>
          </a:ln>
          <a:effectLst>
            <a:outerShdw blurRad="292100" dist="139700" dir="2700000" algn="tl" rotWithShape="0">
              <a:srgbClr val="333333">
                <a:alpha val="65000"/>
              </a:srgbClr>
            </a:outerShdw>
          </a:effectLst>
        </p:spPr>
      </p:pic>
      <p:sp>
        <p:nvSpPr>
          <p:cNvPr id="7" name="TextBox 6"/>
          <p:cNvSpPr txBox="1"/>
          <p:nvPr/>
        </p:nvSpPr>
        <p:spPr>
          <a:xfrm>
            <a:off x="8686800" y="5817191"/>
            <a:ext cx="301686" cy="369332"/>
          </a:xfrm>
          <a:prstGeom prst="rect">
            <a:avLst/>
          </a:prstGeom>
          <a:noFill/>
        </p:spPr>
        <p:txBody>
          <a:bodyPr wrap="none" rtlCol="0">
            <a:spAutoFit/>
          </a:bodyPr>
          <a:lstStyle/>
          <a:p>
            <a:r>
              <a:rPr lang="en-US" dirty="0" smtClean="0"/>
              <a:t>4</a:t>
            </a:r>
            <a:endParaRPr lang="en-US" dirty="0"/>
          </a:p>
        </p:txBody>
      </p:sp>
    </p:spTree>
    <p:extLst>
      <p:ext uri="{BB962C8B-B14F-4D97-AF65-F5344CB8AC3E}">
        <p14:creationId xmlns:p14="http://schemas.microsoft.com/office/powerpoint/2010/main" val="170700116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Activity </a:t>
            </a:r>
            <a:r>
              <a:rPr lang="en-US" b="1" dirty="0"/>
              <a:t>3</a:t>
            </a:r>
            <a:r>
              <a:rPr lang="en-US" b="1" dirty="0" smtClean="0"/>
              <a:t>: Let’s Talk About </a:t>
            </a:r>
            <a:br>
              <a:rPr lang="en-US" b="1" dirty="0" smtClean="0"/>
            </a:br>
            <a:r>
              <a:rPr lang="en-US" b="1" dirty="0" smtClean="0"/>
              <a:t>What It Means to Support the Core</a:t>
            </a:r>
            <a:endParaRPr lang="en-US" b="1" dirty="0"/>
          </a:p>
        </p:txBody>
      </p:sp>
      <p:sp>
        <p:nvSpPr>
          <p:cNvPr id="3" name="Content Placeholder 2"/>
          <p:cNvSpPr>
            <a:spLocks noGrp="1"/>
          </p:cNvSpPr>
          <p:nvPr>
            <p:ph idx="1"/>
          </p:nvPr>
        </p:nvSpPr>
        <p:spPr>
          <a:xfrm>
            <a:off x="533400" y="2156618"/>
            <a:ext cx="8229600" cy="3763963"/>
          </a:xfrm>
        </p:spPr>
        <p:txBody>
          <a:bodyPr>
            <a:normAutofit lnSpcReduction="10000"/>
          </a:bodyPr>
          <a:lstStyle/>
          <a:p>
            <a:pPr marL="0" lvl="0" indent="0">
              <a:buNone/>
            </a:pPr>
            <a:r>
              <a:rPr lang="en-US" dirty="0" smtClean="0"/>
              <a:t>Discuss, in small groups (2-3 per group):</a:t>
            </a:r>
          </a:p>
          <a:p>
            <a:r>
              <a:rPr lang="en-US" dirty="0"/>
              <a:t>W</a:t>
            </a:r>
            <a:r>
              <a:rPr lang="en-US" dirty="0" smtClean="0"/>
              <a:t>hat it means/looks like to use PVAAS to support the core academic programs in your district or school?</a:t>
            </a:r>
          </a:p>
          <a:p>
            <a:r>
              <a:rPr lang="en-US" dirty="0"/>
              <a:t>How might the CIAO questions support this work</a:t>
            </a:r>
            <a:r>
              <a:rPr lang="en-US" dirty="0" smtClean="0"/>
              <a:t>?</a:t>
            </a:r>
          </a:p>
          <a:p>
            <a:r>
              <a:rPr lang="en-US" b="1" dirty="0"/>
              <a:t>Be prepared to report out!</a:t>
            </a:r>
          </a:p>
          <a:p>
            <a:pPr marL="0" indent="0">
              <a:buNone/>
            </a:pPr>
            <a:endParaRPr lang="en-US" dirty="0"/>
          </a:p>
          <a:p>
            <a:pPr marL="0" indent="0">
              <a:buNone/>
            </a:pPr>
            <a:endParaRPr lang="en-US" dirty="0"/>
          </a:p>
        </p:txBody>
      </p:sp>
      <p:pic>
        <p:nvPicPr>
          <p:cNvPr id="2052" name="Picture 4" descr="C:\Users\Evidence To Action 1\AppData\Local\Microsoft\Windows\Temporary Internet Files\Content.IE5\RJT9UNKO\table[1].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096000" y="4859200"/>
            <a:ext cx="2057400" cy="1481328"/>
          </a:xfrm>
          <a:prstGeom prst="rect">
            <a:avLst/>
          </a:prstGeom>
          <a:noFill/>
          <a:extLst>
            <a:ext uri="{909E8E84-426E-40DD-AFC4-6F175D3DCCD1}">
              <a14:hiddenFill xmlns:a14="http://schemas.microsoft.com/office/drawing/2010/main">
                <a:solidFill>
                  <a:srgbClr val="FFFFFF"/>
                </a:solidFill>
              </a14:hiddenFill>
            </a:ext>
          </a:extLst>
        </p:spPr>
      </p:pic>
      <p:sp>
        <p:nvSpPr>
          <p:cNvPr id="5" name="Explosion 2 4"/>
          <p:cNvSpPr/>
          <p:nvPr/>
        </p:nvSpPr>
        <p:spPr>
          <a:xfrm>
            <a:off x="0" y="120555"/>
            <a:ext cx="1676400" cy="914400"/>
          </a:xfrm>
          <a:prstGeom prst="irregularSeal2">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pg. 5</a:t>
            </a:r>
            <a:r>
              <a:rPr lang="en-US" dirty="0" smtClean="0"/>
              <a:t>.</a:t>
            </a:r>
            <a:endParaRPr lang="en-US" dirty="0"/>
          </a:p>
        </p:txBody>
      </p:sp>
      <p:pic>
        <p:nvPicPr>
          <p:cNvPr id="6" name="Picture 5">
            <a:hlinkClick r:id="rId4"/>
          </p:cNvPr>
          <p:cNvPicPr/>
          <p:nvPr/>
        </p:nvPicPr>
        <p:blipFill>
          <a:blip r:embed="rId5" cstate="email">
            <a:extLst>
              <a:ext uri="{28A0092B-C50C-407E-A947-70E740481C1C}">
                <a14:useLocalDpi xmlns:a14="http://schemas.microsoft.com/office/drawing/2010/main"/>
              </a:ext>
            </a:extLst>
          </a:blip>
          <a:stretch>
            <a:fillRect/>
          </a:stretch>
        </p:blipFill>
        <p:spPr>
          <a:xfrm>
            <a:off x="8010173" y="5791200"/>
            <a:ext cx="905227" cy="892247"/>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64682641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a:xfrm flipH="1">
            <a:off x="1541364" y="185229"/>
            <a:ext cx="6061271" cy="1142685"/>
          </a:xfrm>
        </p:spPr>
        <p:txBody>
          <a:bodyPr/>
          <a:lstStyle/>
          <a:p>
            <a:pPr algn="ctr"/>
            <a:r>
              <a:rPr lang="en-US" dirty="0" smtClean="0"/>
              <a:t>turn to a partner for 1 MIN:</a:t>
            </a:r>
          </a:p>
          <a:p>
            <a:pPr algn="ctr"/>
            <a:r>
              <a:rPr lang="en-US" dirty="0" smtClean="0"/>
              <a:t>Key Point and Any questions on Value-Added or diagnostic Reporting</a:t>
            </a:r>
            <a:r>
              <a:rPr lang="en-US" dirty="0" smtClean="0"/>
              <a:t>?</a:t>
            </a:r>
            <a:endParaRPr lang="en-US" dirty="0" smtClean="0"/>
          </a:p>
        </p:txBody>
      </p:sp>
      <p:pic>
        <p:nvPicPr>
          <p:cNvPr id="4098" name="Picture 2" descr="C:\Users\kristen_lewald\AppData\Local\Microsoft\Windows\Temporary Internet Files\Content.IE5\M39VR4LQ\question-mark[1].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463800" y="1625600"/>
            <a:ext cx="4394200" cy="43942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hlinkClick r:id="rId4"/>
          </p:cNvPr>
          <p:cNvPicPr/>
          <p:nvPr/>
        </p:nvPicPr>
        <p:blipFill>
          <a:blip r:embed="rId5" cstate="email">
            <a:extLst>
              <a:ext uri="{28A0092B-C50C-407E-A947-70E740481C1C}">
                <a14:useLocalDpi xmlns:a14="http://schemas.microsoft.com/office/drawing/2010/main"/>
              </a:ext>
            </a:extLst>
          </a:blip>
          <a:stretch>
            <a:fillRect/>
          </a:stretch>
        </p:blipFill>
        <p:spPr>
          <a:xfrm>
            <a:off x="7772399" y="5562600"/>
            <a:ext cx="981427" cy="1044647"/>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57620025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3352375683"/>
              </p:ext>
            </p:extLst>
          </p:nvPr>
        </p:nvGraphicFramePr>
        <p:xfrm>
          <a:off x="228600" y="609599"/>
          <a:ext cx="8610600" cy="5722005"/>
        </p:xfrm>
        <a:graphic>
          <a:graphicData uri="http://schemas.openxmlformats.org/drawingml/2006/table">
            <a:tbl>
              <a:tblPr firstRow="1" bandRow="1">
                <a:tableStyleId>{7E9639D4-E3E2-4D34-9284-5A2195B3D0D7}</a:tableStyleId>
              </a:tblPr>
              <a:tblGrid>
                <a:gridCol w="1828800">
                  <a:extLst>
                    <a:ext uri="{9D8B030D-6E8A-4147-A177-3AD203B41FA5}">
                      <a16:colId xmlns:a16="http://schemas.microsoft.com/office/drawing/2014/main" val="20000"/>
                    </a:ext>
                  </a:extLst>
                </a:gridCol>
                <a:gridCol w="1676400">
                  <a:extLst>
                    <a:ext uri="{9D8B030D-6E8A-4147-A177-3AD203B41FA5}">
                      <a16:colId xmlns:a16="http://schemas.microsoft.com/office/drawing/2014/main" val="20001"/>
                    </a:ext>
                  </a:extLst>
                </a:gridCol>
                <a:gridCol w="2952750">
                  <a:extLst>
                    <a:ext uri="{9D8B030D-6E8A-4147-A177-3AD203B41FA5}">
                      <a16:colId xmlns:a16="http://schemas.microsoft.com/office/drawing/2014/main" val="20002"/>
                    </a:ext>
                  </a:extLst>
                </a:gridCol>
                <a:gridCol w="2152650">
                  <a:extLst>
                    <a:ext uri="{9D8B030D-6E8A-4147-A177-3AD203B41FA5}">
                      <a16:colId xmlns:a16="http://schemas.microsoft.com/office/drawing/2014/main" val="20003"/>
                    </a:ext>
                  </a:extLst>
                </a:gridCol>
              </a:tblGrid>
              <a:tr h="838201">
                <a:tc>
                  <a:txBody>
                    <a:bodyPr/>
                    <a:lstStyle/>
                    <a:p>
                      <a:pPr algn="ctr"/>
                      <a:r>
                        <a:rPr lang="en-US" dirty="0" smtClean="0">
                          <a:solidFill>
                            <a:schemeClr val="tx1"/>
                          </a:solidFill>
                        </a:rPr>
                        <a:t>Coaches Role: </a:t>
                      </a:r>
                    </a:p>
                    <a:p>
                      <a:pPr algn="ctr"/>
                      <a:r>
                        <a:rPr lang="en-US" dirty="0" smtClean="0">
                          <a:solidFill>
                            <a:schemeClr val="tx1"/>
                          </a:solidFill>
                        </a:rPr>
                        <a:t>What is My Work?</a:t>
                      </a: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aseline="0" dirty="0" smtClean="0">
                          <a:solidFill>
                            <a:schemeClr val="tx1"/>
                          </a:solidFill>
                        </a:rPr>
                        <a:t>Reports</a:t>
                      </a:r>
                      <a:endParaRPr lang="en-US" dirty="0" smtClean="0">
                        <a:solidFill>
                          <a:schemeClr val="tx1"/>
                        </a:solidFill>
                      </a:endParaRP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solidFill>
                            <a:schemeClr val="tx1"/>
                          </a:solidFill>
                        </a:rPr>
                        <a:t>Purpose</a:t>
                      </a:r>
                      <a:r>
                        <a:rPr lang="en-US" baseline="0" dirty="0" smtClean="0">
                          <a:solidFill>
                            <a:schemeClr val="tx1"/>
                          </a:solidFill>
                        </a:rPr>
                        <a:t> of Report?</a:t>
                      </a:r>
                    </a:p>
                    <a:p>
                      <a:pPr marL="0" marR="0" indent="0" algn="ctr" defTabSz="914400" rtl="0" eaLnBrk="1" fontAlgn="auto" latinLnBrk="0" hangingPunct="1">
                        <a:lnSpc>
                          <a:spcPct val="100000"/>
                        </a:lnSpc>
                        <a:spcBef>
                          <a:spcPts val="0"/>
                        </a:spcBef>
                        <a:spcAft>
                          <a:spcPts val="0"/>
                        </a:spcAft>
                        <a:buClrTx/>
                        <a:buSzTx/>
                        <a:buFontTx/>
                        <a:buNone/>
                        <a:tabLst/>
                        <a:defRPr/>
                      </a:pPr>
                      <a:r>
                        <a:rPr lang="en-US" baseline="0" dirty="0" smtClean="0">
                          <a:solidFill>
                            <a:schemeClr val="tx1"/>
                          </a:solidFill>
                        </a:rPr>
                        <a:t>What Does It Tell Me? </a:t>
                      </a:r>
                      <a:endParaRPr lang="en-US" dirty="0" smtClean="0">
                        <a:solidFill>
                          <a:schemeClr val="tx1"/>
                        </a:solidFill>
                      </a:endParaRP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c>
                  <a:txBody>
                    <a:bodyPr/>
                    <a:lstStyle/>
                    <a:p>
                      <a:pPr algn="ctr"/>
                      <a:r>
                        <a:rPr lang="en-US" sz="1800" b="1" kern="1200" dirty="0" smtClean="0">
                          <a:solidFill>
                            <a:schemeClr val="tx1"/>
                          </a:solidFill>
                          <a:effectLst/>
                          <a:latin typeface="+mn-lt"/>
                          <a:ea typeface="+mn-ea"/>
                          <a:cs typeface="+mn-cs"/>
                        </a:rPr>
                        <a:t>How Might I Use It? </a:t>
                      </a:r>
                    </a:p>
                    <a:p>
                      <a:pPr algn="ctr"/>
                      <a:r>
                        <a:rPr lang="en-US" sz="1800" b="1" kern="1200" dirty="0" smtClean="0">
                          <a:solidFill>
                            <a:schemeClr val="tx1"/>
                          </a:solidFill>
                          <a:effectLst/>
                          <a:latin typeface="+mn-lt"/>
                          <a:ea typeface="+mn-ea"/>
                          <a:cs typeface="+mn-cs"/>
                        </a:rPr>
                        <a:t>(What Questions Can I Answer?)</a:t>
                      </a:r>
                      <a:endParaRPr lang="en-US" dirty="0" smtClean="0">
                        <a:solidFill>
                          <a:schemeClr val="tx1"/>
                        </a:solidFill>
                      </a:endParaRP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extLst>
                  <a:ext uri="{0D108BD9-81ED-4DB2-BD59-A6C34878D82A}">
                    <a16:rowId xmlns:a16="http://schemas.microsoft.com/office/drawing/2014/main" val="10000"/>
                  </a:ext>
                </a:extLst>
              </a:tr>
              <a:tr h="961521">
                <a:tc rowSpan="2">
                  <a:txBody>
                    <a:bodyPr/>
                    <a:lstStyle/>
                    <a:p>
                      <a:r>
                        <a:rPr lang="en-US" b="0" dirty="0" smtClean="0">
                          <a:solidFill>
                            <a:schemeClr val="tx1"/>
                          </a:solidFill>
                        </a:rPr>
                        <a:t>Support</a:t>
                      </a:r>
                      <a:r>
                        <a:rPr lang="en-US" b="0" baseline="0" dirty="0" smtClean="0">
                          <a:solidFill>
                            <a:schemeClr val="tx1"/>
                          </a:solidFill>
                        </a:rPr>
                        <a:t> Core Programs (Tier 1)</a:t>
                      </a:r>
                    </a:p>
                    <a:p>
                      <a:pPr marL="0" marR="0" indent="0" algn="l" defTabSz="914400" rtl="0" eaLnBrk="1" fontAlgn="auto" latinLnBrk="0" hangingPunct="1">
                        <a:lnSpc>
                          <a:spcPct val="100000"/>
                        </a:lnSpc>
                        <a:spcBef>
                          <a:spcPts val="0"/>
                        </a:spcBef>
                        <a:spcAft>
                          <a:spcPts val="0"/>
                        </a:spcAft>
                        <a:buClrTx/>
                        <a:buSzTx/>
                        <a:buFontTx/>
                        <a:buNone/>
                        <a:tabLst/>
                        <a:defRPr/>
                      </a:pPr>
                      <a:r>
                        <a:rPr lang="en-US" b="0" dirty="0" smtClean="0">
                          <a:solidFill>
                            <a:schemeClr val="tx1"/>
                          </a:solidFill>
                        </a:rPr>
                        <a:t>System-level supports </a:t>
                      </a: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solidFill>
                            <a:schemeClr val="tx1"/>
                          </a:solidFill>
                        </a:rPr>
                        <a:t>1. Value Added Report</a:t>
                      </a:r>
                      <a:endParaRPr lang="en-US" dirty="0">
                        <a:solidFill>
                          <a:schemeClr val="tx1"/>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solidFill>
                          <a:schemeClr val="tx1"/>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solidFill>
                          <a:schemeClr val="tx1"/>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961521">
                <a:tc vMerge="1">
                  <a:txBody>
                    <a:bodyPr/>
                    <a:lstStyle/>
                    <a:p>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tx1"/>
                          </a:solidFill>
                        </a:rPr>
                        <a:t>2. Quintile</a:t>
                      </a:r>
                      <a:r>
                        <a:rPr lang="en-US" baseline="0" dirty="0" smtClean="0">
                          <a:solidFill>
                            <a:schemeClr val="tx1"/>
                          </a:solidFill>
                        </a:rPr>
                        <a:t> Diagnostic Report</a:t>
                      </a:r>
                      <a:endParaRPr lang="en-US" dirty="0" smtClean="0">
                        <a:solidFill>
                          <a:schemeClr val="tx1"/>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endParaRPr lang="en-US" dirty="0">
                        <a:solidFill>
                          <a:schemeClr val="tx1"/>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endParaRPr lang="en-US" dirty="0">
                        <a:solidFill>
                          <a:schemeClr val="tx1"/>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961521">
                <a:tc rowSpan="3">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0" dirty="0" smtClean="0">
                          <a:solidFill>
                            <a:schemeClr val="tx1"/>
                          </a:solidFill>
                        </a:rPr>
                        <a:t>Support to Individual Teachers</a:t>
                      </a: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r>
                        <a:rPr lang="en-US" dirty="0" smtClean="0">
                          <a:solidFill>
                            <a:schemeClr val="tx1"/>
                          </a:solidFill>
                        </a:rPr>
                        <a:t>1. Teacher Value Added</a:t>
                      </a:r>
                      <a:endParaRPr lang="en-US" dirty="0">
                        <a:solidFill>
                          <a:schemeClr val="tx1"/>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solidFill>
                          <a:schemeClr val="tx1"/>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solidFill>
                          <a:schemeClr val="tx1"/>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961521">
                <a:tc vMerge="1">
                  <a:txBody>
                    <a:bodyPr/>
                    <a:lstStyle/>
                    <a:p>
                      <a:endParaRPr lang="en-US"/>
                    </a:p>
                  </a:txBody>
                  <a:tcPr/>
                </a:tc>
                <a:tc>
                  <a:txBody>
                    <a:bodyPr/>
                    <a:lstStyle/>
                    <a:p>
                      <a:r>
                        <a:rPr lang="en-US" dirty="0" smtClean="0">
                          <a:solidFill>
                            <a:schemeClr val="tx1"/>
                          </a:solidFill>
                        </a:rPr>
                        <a:t>2. Diagnostic (Teacher)</a:t>
                      </a:r>
                      <a:endParaRPr lang="en-US" dirty="0">
                        <a:solidFill>
                          <a:schemeClr val="tx1"/>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solidFill>
                          <a:schemeClr val="tx1"/>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solidFill>
                          <a:schemeClr val="tx1"/>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961521">
                <a:tc vMerge="1">
                  <a:txBody>
                    <a:bodyPr/>
                    <a:lstStyle/>
                    <a:p>
                      <a:endParaRPr lang="en-US"/>
                    </a:p>
                  </a:txBody>
                  <a:tcPr/>
                </a:tc>
                <a:tc>
                  <a:txBody>
                    <a:bodyPr/>
                    <a:lstStyle/>
                    <a:p>
                      <a:r>
                        <a:rPr lang="en-US" dirty="0" smtClean="0">
                          <a:solidFill>
                            <a:schemeClr val="tx1"/>
                          </a:solidFill>
                        </a:rPr>
                        <a:t>3.Custom</a:t>
                      </a:r>
                      <a:r>
                        <a:rPr lang="en-US" baseline="0" dirty="0" smtClean="0">
                          <a:solidFill>
                            <a:schemeClr val="tx1"/>
                          </a:solidFill>
                        </a:rPr>
                        <a:t> Student Report</a:t>
                      </a:r>
                      <a:endParaRPr lang="en-US" dirty="0">
                        <a:solidFill>
                          <a:schemeClr val="tx1"/>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endParaRPr lang="en-US" dirty="0">
                        <a:solidFill>
                          <a:schemeClr val="tx1"/>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endParaRPr lang="en-US" dirty="0">
                        <a:solidFill>
                          <a:schemeClr val="tx1"/>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sp>
        <p:nvSpPr>
          <p:cNvPr id="5" name="Title 1"/>
          <p:cNvSpPr txBox="1">
            <a:spLocks/>
          </p:cNvSpPr>
          <p:nvPr/>
        </p:nvSpPr>
        <p:spPr>
          <a:xfrm>
            <a:off x="457200" y="152400"/>
            <a:ext cx="8229600" cy="114300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1800" b="1" dirty="0" smtClean="0"/>
              <a:t>Integrating “Coach” Roles &amp; Responsibilities with PVAAS Reports</a:t>
            </a:r>
            <a:endParaRPr lang="en-US" sz="1800" b="1" dirty="0"/>
          </a:p>
        </p:txBody>
      </p:sp>
      <p:sp>
        <p:nvSpPr>
          <p:cNvPr id="6" name="Right Brace 5"/>
          <p:cNvSpPr/>
          <p:nvPr/>
        </p:nvSpPr>
        <p:spPr>
          <a:xfrm>
            <a:off x="4000500" y="3733800"/>
            <a:ext cx="533400" cy="2209800"/>
          </a:xfrm>
          <a:prstGeom prst="rightBrace">
            <a:avLst/>
          </a:prstGeom>
          <a:ln w="444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Left Arrow 6"/>
          <p:cNvSpPr/>
          <p:nvPr/>
        </p:nvSpPr>
        <p:spPr>
          <a:xfrm>
            <a:off x="4762500" y="4419600"/>
            <a:ext cx="1371600" cy="762000"/>
          </a:xfrm>
          <a:prstGeom prst="leftArrow">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6264198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PVAAS teacher Specific Reporting</a:t>
            </a:r>
            <a:endParaRPr lang="en-US" dirty="0"/>
          </a:p>
        </p:txBody>
      </p:sp>
      <p:sp>
        <p:nvSpPr>
          <p:cNvPr id="3" name="Text Placeholder 2"/>
          <p:cNvSpPr>
            <a:spLocks noGrp="1"/>
          </p:cNvSpPr>
          <p:nvPr>
            <p:ph type="body" idx="1"/>
          </p:nvPr>
        </p:nvSpPr>
        <p:spPr/>
        <p:txBody>
          <a:bodyPr/>
          <a:lstStyle/>
          <a:p>
            <a:r>
              <a:rPr lang="en-US" dirty="0" smtClean="0"/>
              <a:t>Looking Back: Last Year’s Students</a:t>
            </a:r>
            <a:endParaRPr lang="en-US" dirty="0"/>
          </a:p>
        </p:txBody>
      </p:sp>
      <p:sp>
        <p:nvSpPr>
          <p:cNvPr id="4" name="TextBox 3"/>
          <p:cNvSpPr txBox="1"/>
          <p:nvPr/>
        </p:nvSpPr>
        <p:spPr>
          <a:xfrm>
            <a:off x="25400" y="6488668"/>
            <a:ext cx="277640" cy="307777"/>
          </a:xfrm>
          <a:prstGeom prst="rect">
            <a:avLst/>
          </a:prstGeom>
          <a:noFill/>
        </p:spPr>
        <p:txBody>
          <a:bodyPr wrap="none" rtlCol="0">
            <a:spAutoFit/>
          </a:bodyPr>
          <a:lstStyle/>
          <a:p>
            <a:r>
              <a:rPr lang="en-US" sz="1400" dirty="0" smtClean="0"/>
              <a:t>K</a:t>
            </a:r>
            <a:endParaRPr lang="en-US" sz="1400" dirty="0"/>
          </a:p>
        </p:txBody>
      </p:sp>
    </p:spTree>
    <p:extLst>
      <p:ext uri="{BB962C8B-B14F-4D97-AF65-F5344CB8AC3E}">
        <p14:creationId xmlns:p14="http://schemas.microsoft.com/office/powerpoint/2010/main" val="40478147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19820" y="203514"/>
            <a:ext cx="2515438" cy="748795"/>
          </a:xfrm>
        </p:spPr>
        <p:txBody>
          <a:bodyPr>
            <a:noAutofit/>
          </a:bodyPr>
          <a:lstStyle/>
          <a:p>
            <a:r>
              <a:rPr lang="en-US" sz="3600" dirty="0" smtClean="0"/>
              <a:t>Layered Reporting</a:t>
            </a:r>
            <a:endParaRPr lang="en-US" sz="3600" dirty="0"/>
          </a:p>
        </p:txBody>
      </p:sp>
      <p:sp>
        <p:nvSpPr>
          <p:cNvPr id="5" name="Text Placeholder 4"/>
          <p:cNvSpPr>
            <a:spLocks noGrp="1"/>
          </p:cNvSpPr>
          <p:nvPr>
            <p:ph type="body" sz="quarter" idx="11"/>
          </p:nvPr>
        </p:nvSpPr>
        <p:spPr/>
        <p:txBody>
          <a:bodyPr/>
          <a:lstStyle/>
          <a:p>
            <a:r>
              <a:rPr lang="en-US" dirty="0" smtClean="0"/>
              <a:t>How can we use </a:t>
            </a:r>
            <a:r>
              <a:rPr lang="en-US" dirty="0"/>
              <a:t>P</a:t>
            </a:r>
            <a:r>
              <a:rPr lang="en-US" dirty="0" smtClean="0"/>
              <a:t>VAAS?</a:t>
            </a:r>
            <a:endParaRPr lang="en-US" dirty="0"/>
          </a:p>
        </p:txBody>
      </p:sp>
      <p:graphicFrame>
        <p:nvGraphicFramePr>
          <p:cNvPr id="10" name="Diagram 9"/>
          <p:cNvGraphicFramePr/>
          <p:nvPr>
            <p:extLst>
              <p:ext uri="{D42A27DB-BD31-4B8C-83A1-F6EECF244321}">
                <p14:modId xmlns:p14="http://schemas.microsoft.com/office/powerpoint/2010/main" val="1994743521"/>
              </p:ext>
            </p:extLst>
          </p:nvPr>
        </p:nvGraphicFramePr>
        <p:xfrm>
          <a:off x="921230" y="1271926"/>
          <a:ext cx="4520111" cy="47869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Left Arrow 11"/>
          <p:cNvSpPr/>
          <p:nvPr/>
        </p:nvSpPr>
        <p:spPr>
          <a:xfrm>
            <a:off x="3789984" y="3287251"/>
            <a:ext cx="4194450" cy="912847"/>
          </a:xfrm>
          <a:prstGeom prst="leftArrow">
            <a:avLst/>
          </a:prstGeom>
          <a:solidFill>
            <a:schemeClr val="accent6">
              <a:lumMod val="20000"/>
              <a:lumOff val="80000"/>
            </a:schemeClr>
          </a:solidFill>
          <a:ln>
            <a:solidFill>
              <a:schemeClr val="accent6">
                <a:lumMod val="75000"/>
              </a:schemeClr>
            </a:solidFill>
          </a:ln>
          <a:effectLst>
            <a:outerShdw blurRad="50800" dist="38100" dir="2700000" algn="tl" rotWithShape="0">
              <a:prstClr val="black">
                <a:alpha val="40000"/>
              </a:prstClr>
            </a:outerShdw>
          </a:effectLst>
        </p:spPr>
        <p:style>
          <a:lnRef idx="2">
            <a:schemeClr val="accent4"/>
          </a:lnRef>
          <a:fillRef idx="1">
            <a:schemeClr val="lt1"/>
          </a:fillRef>
          <a:effectRef idx="0">
            <a:schemeClr val="accent4"/>
          </a:effectRef>
          <a:fontRef idx="minor">
            <a:schemeClr val="dk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r>
              <a:rPr lang="en-US" sz="1600" b="1" dirty="0" smtClean="0">
                <a:solidFill>
                  <a:schemeClr val="tx1"/>
                </a:solidFill>
              </a:rPr>
              <a:t>What does growth look like for teachers’ groups of students?</a:t>
            </a:r>
            <a:endParaRPr lang="en-US" sz="1600" b="1" dirty="0">
              <a:solidFill>
                <a:schemeClr val="tx1"/>
              </a:solidFill>
            </a:endParaRPr>
          </a:p>
        </p:txBody>
      </p:sp>
    </p:spTree>
    <p:extLst>
      <p:ext uri="{BB962C8B-B14F-4D97-AF65-F5344CB8AC3E}">
        <p14:creationId xmlns:p14="http://schemas.microsoft.com/office/powerpoint/2010/main" val="309687197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b="1" dirty="0" smtClean="0"/>
              <a:t>Getting Started with </a:t>
            </a:r>
            <a:br>
              <a:rPr lang="en-US" b="1" dirty="0" smtClean="0"/>
            </a:br>
            <a:r>
              <a:rPr lang="en-US" b="1" dirty="0" smtClean="0"/>
              <a:t>Teacher Specific Reports</a:t>
            </a:r>
            <a:endParaRPr lang="en-US" b="1" dirty="0"/>
          </a:p>
        </p:txBody>
      </p:sp>
      <p:sp>
        <p:nvSpPr>
          <p:cNvPr id="5" name="Content Placeholder 4"/>
          <p:cNvSpPr>
            <a:spLocks noGrp="1"/>
          </p:cNvSpPr>
          <p:nvPr>
            <p:ph idx="1"/>
          </p:nvPr>
        </p:nvSpPr>
        <p:spPr>
          <a:xfrm>
            <a:off x="457200" y="1752600"/>
            <a:ext cx="8229600" cy="4876800"/>
          </a:xfrm>
        </p:spPr>
        <p:txBody>
          <a:bodyPr>
            <a:normAutofit/>
          </a:bodyPr>
          <a:lstStyle/>
          <a:p>
            <a:pPr marL="0" indent="0">
              <a:buNone/>
            </a:pPr>
            <a:r>
              <a:rPr lang="en-US" dirty="0" smtClean="0"/>
              <a:t>The Basics - What do you need to know?</a:t>
            </a:r>
          </a:p>
          <a:p>
            <a:pPr lvl="1"/>
            <a:r>
              <a:rPr lang="en-US" dirty="0" smtClean="0">
                <a:solidFill>
                  <a:srgbClr val="C00000"/>
                </a:solidFill>
              </a:rPr>
              <a:t>Know the colors to use the colors!</a:t>
            </a:r>
          </a:p>
          <a:p>
            <a:pPr lvl="1"/>
            <a:r>
              <a:rPr lang="en-US" dirty="0" smtClean="0">
                <a:solidFill>
                  <a:srgbClr val="C00000"/>
                </a:solidFill>
              </a:rPr>
              <a:t>Anyone in session getting one this year?</a:t>
            </a:r>
          </a:p>
          <a:p>
            <a:pPr lvl="1"/>
            <a:r>
              <a:rPr lang="en-US" dirty="0" smtClean="0">
                <a:solidFill>
                  <a:srgbClr val="C00000"/>
                </a:solidFill>
              </a:rPr>
              <a:t>You may not have access to the reporting as they are confidential data, BUT you are in a role to impact understanding and use of the information</a:t>
            </a:r>
          </a:p>
          <a:p>
            <a:pPr lvl="1"/>
            <a:r>
              <a:rPr lang="en-US" dirty="0">
                <a:solidFill>
                  <a:srgbClr val="C00000"/>
                </a:solidFill>
              </a:rPr>
              <a:t>T</a:t>
            </a:r>
            <a:r>
              <a:rPr lang="en-US" dirty="0" smtClean="0">
                <a:solidFill>
                  <a:srgbClr val="C00000"/>
                </a:solidFill>
              </a:rPr>
              <a:t>alk about the results </a:t>
            </a:r>
            <a:r>
              <a:rPr lang="en-US" dirty="0">
                <a:solidFill>
                  <a:srgbClr val="C00000"/>
                </a:solidFill>
              </a:rPr>
              <a:t>now </a:t>
            </a:r>
            <a:r>
              <a:rPr lang="en-US" dirty="0" smtClean="0">
                <a:solidFill>
                  <a:srgbClr val="C00000"/>
                </a:solidFill>
              </a:rPr>
              <a:t>before a </a:t>
            </a:r>
            <a:r>
              <a:rPr lang="en-US" dirty="0">
                <a:solidFill>
                  <a:srgbClr val="C00000"/>
                </a:solidFill>
              </a:rPr>
              <a:t>3 year rolling </a:t>
            </a:r>
            <a:r>
              <a:rPr lang="en-US" dirty="0" smtClean="0">
                <a:solidFill>
                  <a:srgbClr val="C00000"/>
                </a:solidFill>
              </a:rPr>
              <a:t>average is available </a:t>
            </a:r>
            <a:r>
              <a:rPr lang="en-US" dirty="0">
                <a:solidFill>
                  <a:srgbClr val="C00000"/>
                </a:solidFill>
              </a:rPr>
              <a:t>as it is data on the growth of students.</a:t>
            </a:r>
          </a:p>
          <a:p>
            <a:pPr lvl="1"/>
            <a:endParaRPr lang="en-US" dirty="0" smtClean="0">
              <a:solidFill>
                <a:srgbClr val="C00000"/>
              </a:solidFill>
            </a:endParaRPr>
          </a:p>
        </p:txBody>
      </p:sp>
    </p:spTree>
    <p:extLst>
      <p:ext uri="{BB962C8B-B14F-4D97-AF65-F5344CB8AC3E}">
        <p14:creationId xmlns:p14="http://schemas.microsoft.com/office/powerpoint/2010/main" val="257184964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Teacher Specific Reports:</a:t>
            </a:r>
            <a:br>
              <a:rPr lang="en-US" b="1" dirty="0" smtClean="0"/>
            </a:br>
            <a:r>
              <a:rPr lang="en-US" b="1" dirty="0" smtClean="0"/>
              <a:t>What Does the Teacher See?</a:t>
            </a:r>
            <a:endParaRPr lang="en-US" b="1" dirty="0"/>
          </a:p>
        </p:txBody>
      </p:sp>
      <p:sp>
        <p:nvSpPr>
          <p:cNvPr id="3" name="Content Placeholder 2"/>
          <p:cNvSpPr>
            <a:spLocks noGrp="1"/>
          </p:cNvSpPr>
          <p:nvPr>
            <p:ph idx="1"/>
          </p:nvPr>
        </p:nvSpPr>
        <p:spPr>
          <a:xfrm>
            <a:off x="304800" y="1905000"/>
            <a:ext cx="8229600" cy="1143000"/>
          </a:xfrm>
        </p:spPr>
        <p:txBody>
          <a:bodyPr>
            <a:normAutofit fontScale="92500"/>
          </a:bodyPr>
          <a:lstStyle/>
          <a:p>
            <a:pPr marL="457200" lvl="1" indent="0">
              <a:buNone/>
            </a:pPr>
            <a:r>
              <a:rPr lang="en-US" dirty="0" smtClean="0"/>
              <a:t>Teachers who receive PVAAS Teacher Specific reports will see a “Teacher Reports” option on the Reports tab</a:t>
            </a:r>
          </a:p>
        </p:txBody>
      </p:sp>
      <p:pic>
        <p:nvPicPr>
          <p:cNvPr id="6" name="Picture 5"/>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066800" y="2971800"/>
            <a:ext cx="7010400" cy="3443968"/>
          </a:xfrm>
          <a:prstGeom prst="rect">
            <a:avLst/>
          </a:prstGeom>
          <a:ln>
            <a:solidFill>
              <a:schemeClr val="tx2"/>
            </a:solidFill>
          </a:ln>
        </p:spPr>
      </p:pic>
      <p:sp>
        <p:nvSpPr>
          <p:cNvPr id="7" name="Left Arrow 6"/>
          <p:cNvSpPr/>
          <p:nvPr/>
        </p:nvSpPr>
        <p:spPr>
          <a:xfrm>
            <a:off x="4724400" y="5761629"/>
            <a:ext cx="789136" cy="381000"/>
          </a:xfrm>
          <a:prstGeom prst="leftArrow">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3581399" y="5715000"/>
            <a:ext cx="1047625" cy="394099"/>
          </a:xfrm>
          <a:prstGeom prst="rect">
            <a:avLst/>
          </a:prstGeom>
          <a:noFill/>
          <a:ln w="38100"/>
          <a:effectLst>
            <a:outerShdw blurRad="50800" dist="38100" dir="2700000" algn="tl"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152196592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Teacher Specific Reports: </a:t>
            </a:r>
            <a:br>
              <a:rPr lang="en-US" b="1" dirty="0" smtClean="0"/>
            </a:br>
            <a:r>
              <a:rPr lang="en-US" b="1" dirty="0" smtClean="0"/>
              <a:t>What Does the Teacher See?</a:t>
            </a:r>
            <a:endParaRPr lang="en-US" b="1" dirty="0"/>
          </a:p>
        </p:txBody>
      </p:sp>
      <p:pic>
        <p:nvPicPr>
          <p:cNvPr id="12290"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930878" y="2218478"/>
            <a:ext cx="7430347" cy="3962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Box 11"/>
          <p:cNvSpPr txBox="1"/>
          <p:nvPr/>
        </p:nvSpPr>
        <p:spPr>
          <a:xfrm>
            <a:off x="3200400" y="2033812"/>
            <a:ext cx="2891304" cy="369332"/>
          </a:xfrm>
          <a:prstGeom prst="rect">
            <a:avLst/>
          </a:prstGeom>
          <a:solidFill>
            <a:srgbClr val="FFFF00"/>
          </a:solidFill>
          <a:ln>
            <a:solidFill>
              <a:schemeClr val="tx1"/>
            </a:solidFill>
          </a:ln>
        </p:spPr>
        <p:txBody>
          <a:bodyPr wrap="none" rtlCol="0">
            <a:spAutoFit/>
          </a:bodyPr>
          <a:lstStyle/>
          <a:p>
            <a:r>
              <a:rPr lang="en-US" b="1" dirty="0" smtClean="0"/>
              <a:t>Teacher Value Added Report</a:t>
            </a:r>
            <a:endParaRPr lang="en-US" b="1" dirty="0"/>
          </a:p>
        </p:txBody>
      </p:sp>
      <p:sp>
        <p:nvSpPr>
          <p:cNvPr id="3" name="Rounded Rectangular Callout 2"/>
          <p:cNvSpPr/>
          <p:nvPr/>
        </p:nvSpPr>
        <p:spPr>
          <a:xfrm>
            <a:off x="7772400" y="1143000"/>
            <a:ext cx="1143000" cy="1447800"/>
          </a:xfrm>
          <a:prstGeom prst="wedgeRoundRectCallou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chemeClr val="bg1"/>
                </a:solidFill>
              </a:rPr>
              <a:t>Same Colors</a:t>
            </a:r>
            <a:endParaRPr lang="en-US" sz="2400" b="1" dirty="0">
              <a:solidFill>
                <a:schemeClr val="bg1"/>
              </a:solidFill>
            </a:endParaRPr>
          </a:p>
        </p:txBody>
      </p:sp>
      <p:sp>
        <p:nvSpPr>
          <p:cNvPr id="4" name="Left Arrow Callout 3"/>
          <p:cNvSpPr/>
          <p:nvPr/>
        </p:nvSpPr>
        <p:spPr>
          <a:xfrm>
            <a:off x="8229600" y="3547639"/>
            <a:ext cx="843394" cy="948161"/>
          </a:xfrm>
          <a:prstGeom prst="leftArrowCallou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t>State-</a:t>
            </a:r>
          </a:p>
          <a:p>
            <a:pPr algn="ctr"/>
            <a:r>
              <a:rPr lang="en-US" sz="1200" b="1" dirty="0"/>
              <a:t>Y</a:t>
            </a:r>
            <a:r>
              <a:rPr lang="en-US" sz="1200" b="1" dirty="0" smtClean="0"/>
              <a:t>ou</a:t>
            </a:r>
            <a:endParaRPr lang="en-US" sz="1200" b="1" dirty="0"/>
          </a:p>
        </p:txBody>
      </p:sp>
    </p:spTree>
    <p:extLst>
      <p:ext uri="{BB962C8B-B14F-4D97-AF65-F5344CB8AC3E}">
        <p14:creationId xmlns:p14="http://schemas.microsoft.com/office/powerpoint/2010/main" val="323619374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828566" y="2218478"/>
            <a:ext cx="7634970" cy="3743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normAutofit fontScale="90000"/>
          </a:bodyPr>
          <a:lstStyle/>
          <a:p>
            <a:r>
              <a:rPr lang="en-US" b="1" dirty="0" smtClean="0"/>
              <a:t>Teacher Specific Reports: </a:t>
            </a:r>
            <a:br>
              <a:rPr lang="en-US" b="1" dirty="0" smtClean="0"/>
            </a:br>
            <a:r>
              <a:rPr lang="en-US" b="1" dirty="0" smtClean="0"/>
              <a:t>What Does the Teacher See?</a:t>
            </a:r>
            <a:endParaRPr lang="en-US" b="1" dirty="0"/>
          </a:p>
        </p:txBody>
      </p:sp>
      <p:sp>
        <p:nvSpPr>
          <p:cNvPr id="12" name="TextBox 11"/>
          <p:cNvSpPr txBox="1"/>
          <p:nvPr/>
        </p:nvSpPr>
        <p:spPr>
          <a:xfrm>
            <a:off x="3705505" y="2033812"/>
            <a:ext cx="1881092" cy="369332"/>
          </a:xfrm>
          <a:prstGeom prst="rect">
            <a:avLst/>
          </a:prstGeom>
          <a:solidFill>
            <a:srgbClr val="FFFF00"/>
          </a:solidFill>
          <a:ln>
            <a:solidFill>
              <a:schemeClr val="tx1"/>
            </a:solidFill>
          </a:ln>
        </p:spPr>
        <p:txBody>
          <a:bodyPr wrap="none" rtlCol="0">
            <a:spAutoFit/>
          </a:bodyPr>
          <a:lstStyle/>
          <a:p>
            <a:r>
              <a:rPr lang="en-US" b="1" dirty="0" smtClean="0"/>
              <a:t>Diagnostic Report</a:t>
            </a:r>
            <a:endParaRPr lang="en-US" b="1" dirty="0"/>
          </a:p>
        </p:txBody>
      </p:sp>
      <p:sp>
        <p:nvSpPr>
          <p:cNvPr id="5" name="Rounded Rectangular Callout 4"/>
          <p:cNvSpPr/>
          <p:nvPr/>
        </p:nvSpPr>
        <p:spPr>
          <a:xfrm>
            <a:off x="7790481" y="1143000"/>
            <a:ext cx="1143000" cy="1447800"/>
          </a:xfrm>
          <a:prstGeom prst="wedgeRoundRectCallou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chemeClr val="bg1"/>
                </a:solidFill>
              </a:rPr>
              <a:t>Same Bars</a:t>
            </a:r>
            <a:endParaRPr lang="en-US" sz="2400" b="1" dirty="0">
              <a:solidFill>
                <a:schemeClr val="bg1"/>
              </a:solidFill>
            </a:endParaRPr>
          </a:p>
        </p:txBody>
      </p:sp>
    </p:spTree>
    <p:extLst>
      <p:ext uri="{BB962C8B-B14F-4D97-AF65-F5344CB8AC3E}">
        <p14:creationId xmlns:p14="http://schemas.microsoft.com/office/powerpoint/2010/main" val="348993692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b="1" dirty="0" smtClean="0"/>
              <a:t>Focusing the Work</a:t>
            </a:r>
            <a:endParaRPr lang="en-US" sz="4000" b="1" dirty="0"/>
          </a:p>
        </p:txBody>
      </p:sp>
      <p:sp>
        <p:nvSpPr>
          <p:cNvPr id="3" name="Content Placeholder 2"/>
          <p:cNvSpPr>
            <a:spLocks noGrp="1"/>
          </p:cNvSpPr>
          <p:nvPr>
            <p:ph idx="1"/>
          </p:nvPr>
        </p:nvSpPr>
        <p:spPr>
          <a:xfrm>
            <a:off x="457200" y="1967920"/>
            <a:ext cx="8229600" cy="4525963"/>
          </a:xfrm>
        </p:spPr>
        <p:txBody>
          <a:bodyPr/>
          <a:lstStyle/>
          <a:p>
            <a:r>
              <a:rPr lang="en-US" dirty="0" smtClean="0"/>
              <a:t>What are all the possible reasons you hear from your fellow teachers as to why students are not making expected achievement and/or growth?</a:t>
            </a:r>
            <a:endParaRPr lang="en-US" sz="2000" dirty="0"/>
          </a:p>
          <a:p>
            <a:r>
              <a:rPr lang="en-US" dirty="0" smtClean="0"/>
              <a:t>Do Individually/1:1</a:t>
            </a:r>
          </a:p>
          <a:p>
            <a:r>
              <a:rPr lang="en-US" dirty="0" smtClean="0"/>
              <a:t>Place </a:t>
            </a:r>
            <a:r>
              <a:rPr lang="en-US" b="1" u="sng" dirty="0" smtClean="0">
                <a:solidFill>
                  <a:srgbClr val="FF0000"/>
                </a:solidFill>
              </a:rPr>
              <a:t>one</a:t>
            </a:r>
            <a:r>
              <a:rPr lang="en-US" dirty="0" smtClean="0"/>
              <a:t> reason per Post- it!</a:t>
            </a:r>
            <a:endParaRPr lang="en-US" dirty="0"/>
          </a:p>
        </p:txBody>
      </p:sp>
      <p:pic>
        <p:nvPicPr>
          <p:cNvPr id="6" name="Picture 3" descr="C:\Users\Evidence To Action 1\AppData\Local\Microsoft\Windows\Temporary Internet Files\Content.IE5\2ZL8JWZ0\post-it-note-451x400[1].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572000" y="5105400"/>
            <a:ext cx="1651862" cy="1465066"/>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3" descr="C:\Users\Evidence To Action 1\AppData\Local\Microsoft\Windows\Temporary Internet Files\Content.IE5\2ZL8JWZ0\post-it-note-451x400[1].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981200" y="5197725"/>
            <a:ext cx="1752600" cy="162199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3" descr="C:\Users\Evidence To Action 1\AppData\Local\Microsoft\Windows\Temporary Internet Files\Content.IE5\2ZL8JWZ0\post-it-note-451x400[1].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553200" y="3858152"/>
            <a:ext cx="1752600" cy="162199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a:hlinkClick r:id="rId5"/>
          </p:cNvPr>
          <p:cNvPicPr/>
          <p:nvPr/>
        </p:nvPicPr>
        <p:blipFill>
          <a:blip r:embed="rId6" cstate="email">
            <a:extLst>
              <a:ext uri="{28A0092B-C50C-407E-A947-70E740481C1C}">
                <a14:useLocalDpi xmlns:a14="http://schemas.microsoft.com/office/drawing/2010/main"/>
              </a:ext>
            </a:extLst>
          </a:blip>
          <a:stretch>
            <a:fillRect/>
          </a:stretch>
        </p:blipFill>
        <p:spPr>
          <a:xfrm>
            <a:off x="7687015" y="5410200"/>
            <a:ext cx="1066812" cy="1197047"/>
          </a:xfrm>
          <a:prstGeom prst="rect">
            <a:avLst/>
          </a:prstGeom>
          <a:ln>
            <a:noFill/>
          </a:ln>
          <a:effectLst>
            <a:outerShdw blurRad="292100" dist="139700" dir="2700000" algn="tl" rotWithShape="0">
              <a:srgbClr val="333333">
                <a:alpha val="65000"/>
              </a:srgbClr>
            </a:outerShdw>
          </a:effectLst>
        </p:spPr>
      </p:pic>
      <p:sp>
        <p:nvSpPr>
          <p:cNvPr id="4" name="TextBox 3"/>
          <p:cNvSpPr txBox="1"/>
          <p:nvPr/>
        </p:nvSpPr>
        <p:spPr>
          <a:xfrm>
            <a:off x="8220421" y="198055"/>
            <a:ext cx="762000" cy="523220"/>
          </a:xfrm>
          <a:prstGeom prst="rect">
            <a:avLst/>
          </a:prstGeom>
          <a:solidFill>
            <a:srgbClr val="FFFF00"/>
          </a:solidFill>
        </p:spPr>
        <p:txBody>
          <a:bodyPr wrap="square" rtlCol="0">
            <a:spAutoFit/>
          </a:bodyPr>
          <a:lstStyle/>
          <a:p>
            <a:pPr algn="ctr"/>
            <a:r>
              <a:rPr lang="en-US" sz="2800" b="1" dirty="0"/>
              <a:t>1:1</a:t>
            </a:r>
            <a:endParaRPr lang="en-US" sz="2800" dirty="0"/>
          </a:p>
        </p:txBody>
      </p:sp>
    </p:spTree>
    <p:extLst>
      <p:ext uri="{BB962C8B-B14F-4D97-AF65-F5344CB8AC3E}">
        <p14:creationId xmlns:p14="http://schemas.microsoft.com/office/powerpoint/2010/main" val="338883998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In Summary: School v. </a:t>
            </a:r>
            <a:r>
              <a:rPr lang="en-US" b="1" dirty="0"/>
              <a:t>T</a:t>
            </a:r>
            <a:r>
              <a:rPr lang="en-US" b="1" dirty="0" smtClean="0"/>
              <a:t>eacher</a:t>
            </a:r>
            <a:br>
              <a:rPr lang="en-US" b="1" dirty="0" smtClean="0"/>
            </a:br>
            <a:r>
              <a:rPr lang="en-US" b="1" dirty="0" smtClean="0"/>
              <a:t>What’s the Same? What’s Different?</a:t>
            </a:r>
            <a:endParaRPr lang="en-US" b="1" dirty="0"/>
          </a:p>
        </p:txBody>
      </p:sp>
      <p:sp>
        <p:nvSpPr>
          <p:cNvPr id="3" name="Content Placeholder 2"/>
          <p:cNvSpPr>
            <a:spLocks noGrp="1"/>
          </p:cNvSpPr>
          <p:nvPr>
            <p:ph idx="1"/>
          </p:nvPr>
        </p:nvSpPr>
        <p:spPr>
          <a:xfrm>
            <a:off x="457200" y="1905000"/>
            <a:ext cx="8229600" cy="4525963"/>
          </a:xfrm>
        </p:spPr>
        <p:txBody>
          <a:bodyPr>
            <a:normAutofit fontScale="92500" lnSpcReduction="10000"/>
          </a:bodyPr>
          <a:lstStyle/>
          <a:p>
            <a:pPr marL="0" indent="0">
              <a:buNone/>
            </a:pPr>
            <a:r>
              <a:rPr lang="en-US" sz="2800" dirty="0" smtClean="0"/>
              <a:t>SIMILARITIES</a:t>
            </a:r>
          </a:p>
          <a:p>
            <a:r>
              <a:rPr lang="en-US" sz="2800" dirty="0" smtClean="0"/>
              <a:t>Value-Added colors and interpretation are the </a:t>
            </a:r>
            <a:r>
              <a:rPr lang="en-US" sz="2800" u="sng" dirty="0" smtClean="0"/>
              <a:t>same</a:t>
            </a:r>
            <a:r>
              <a:rPr lang="en-US" sz="2800" dirty="0" smtClean="0"/>
              <a:t>!</a:t>
            </a:r>
          </a:p>
          <a:p>
            <a:r>
              <a:rPr lang="en-US" sz="2800" dirty="0" smtClean="0"/>
              <a:t>Bars and whiskers on Diagnostic have the </a:t>
            </a:r>
            <a:r>
              <a:rPr lang="en-US" sz="2800" u="sng" dirty="0" smtClean="0"/>
              <a:t>same</a:t>
            </a:r>
            <a:r>
              <a:rPr lang="en-US" sz="2800" dirty="0" smtClean="0"/>
              <a:t> meaning!</a:t>
            </a:r>
          </a:p>
          <a:p>
            <a:r>
              <a:rPr lang="en-US" sz="2800" dirty="0" smtClean="0"/>
              <a:t>Understand one, understand all!</a:t>
            </a:r>
          </a:p>
          <a:p>
            <a:endParaRPr lang="en-US" sz="2800" dirty="0" smtClean="0"/>
          </a:p>
          <a:p>
            <a:pPr marL="0" indent="0">
              <a:buNone/>
            </a:pPr>
            <a:r>
              <a:rPr lang="en-US" sz="2800" dirty="0" smtClean="0"/>
              <a:t>DIFFERENCES with Teacher Reporting</a:t>
            </a:r>
            <a:endParaRPr lang="en-US" sz="2800" dirty="0"/>
          </a:p>
          <a:p>
            <a:r>
              <a:rPr lang="en-US" sz="2800" dirty="0" smtClean="0"/>
              <a:t>Gold bar represents only one year of prior students rather than up to three years.</a:t>
            </a:r>
          </a:p>
          <a:p>
            <a:r>
              <a:rPr lang="en-US" sz="2800" dirty="0" smtClean="0"/>
              <a:t>Diagnostic has only 3 groups of students rather than 5 groups.</a:t>
            </a:r>
          </a:p>
          <a:p>
            <a:pPr marL="0" indent="0">
              <a:buNone/>
            </a:pPr>
            <a:endParaRPr lang="en-US" dirty="0"/>
          </a:p>
        </p:txBody>
      </p:sp>
    </p:spTree>
    <p:extLst>
      <p:ext uri="{BB962C8B-B14F-4D97-AF65-F5344CB8AC3E}">
        <p14:creationId xmlns:p14="http://schemas.microsoft.com/office/powerpoint/2010/main" val="42954299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b="1" dirty="0" smtClean="0"/>
              <a:t>Available to Teachers:</a:t>
            </a:r>
            <a:br>
              <a:rPr lang="en-US" b="1" dirty="0" smtClean="0"/>
            </a:br>
            <a:r>
              <a:rPr lang="en-US" b="1" dirty="0" smtClean="0"/>
              <a:t>A Process for Self-Reflection</a:t>
            </a:r>
            <a:endParaRPr lang="en-US" b="1" dirty="0"/>
          </a:p>
        </p:txBody>
      </p:sp>
      <p:sp>
        <p:nvSpPr>
          <p:cNvPr id="3" name="TextBox 2"/>
          <p:cNvSpPr txBox="1"/>
          <p:nvPr/>
        </p:nvSpPr>
        <p:spPr>
          <a:xfrm>
            <a:off x="323850" y="1342935"/>
            <a:ext cx="2556918" cy="400110"/>
          </a:xfrm>
          <a:prstGeom prst="rect">
            <a:avLst/>
          </a:prstGeom>
          <a:noFill/>
        </p:spPr>
        <p:txBody>
          <a:bodyPr wrap="none" rtlCol="0">
            <a:spAutoFit/>
          </a:bodyPr>
          <a:lstStyle/>
          <a:p>
            <a:r>
              <a:rPr lang="en-US" sz="2000" b="1" dirty="0" smtClean="0">
                <a:hlinkClick r:id="rId3"/>
              </a:rPr>
              <a:t>https://pvaas.sas.com</a:t>
            </a:r>
            <a:endParaRPr lang="en-US" sz="2000" b="1" dirty="0" smtClean="0"/>
          </a:p>
        </p:txBody>
      </p:sp>
      <p:grpSp>
        <p:nvGrpSpPr>
          <p:cNvPr id="9" name="Group 8"/>
          <p:cNvGrpSpPr/>
          <p:nvPr/>
        </p:nvGrpSpPr>
        <p:grpSpPr>
          <a:xfrm>
            <a:off x="237580" y="1905000"/>
            <a:ext cx="7666789" cy="4846074"/>
            <a:chOff x="237580" y="1905000"/>
            <a:chExt cx="7666789" cy="4846074"/>
          </a:xfrm>
        </p:grpSpPr>
        <p:pic>
          <p:nvPicPr>
            <p:cNvPr id="4" name="Picture 3"/>
            <p:cNvPicPr>
              <a:picLocks noChangeAspect="1"/>
            </p:cNvPicPr>
            <p:nvPr/>
          </p:nvPicPr>
          <p:blipFill>
            <a:blip r:embed="rId4"/>
            <a:stretch>
              <a:fillRect/>
            </a:stretch>
          </p:blipFill>
          <p:spPr>
            <a:xfrm>
              <a:off x="237580" y="1905000"/>
              <a:ext cx="7666789" cy="2362200"/>
            </a:xfrm>
            <a:prstGeom prst="rect">
              <a:avLst/>
            </a:prstGeom>
          </p:spPr>
        </p:pic>
        <p:pic>
          <p:nvPicPr>
            <p:cNvPr id="5" name="Picture 4"/>
            <p:cNvPicPr>
              <a:picLocks noChangeAspect="1"/>
            </p:cNvPicPr>
            <p:nvPr/>
          </p:nvPicPr>
          <p:blipFill rotWithShape="1">
            <a:blip r:embed="rId5" cstate="email">
              <a:extLst>
                <a:ext uri="{28A0092B-C50C-407E-A947-70E740481C1C}">
                  <a14:useLocalDpi xmlns:a14="http://schemas.microsoft.com/office/drawing/2010/main"/>
                </a:ext>
              </a:extLst>
            </a:blip>
            <a:srcRect b="-79"/>
            <a:stretch/>
          </p:blipFill>
          <p:spPr>
            <a:xfrm>
              <a:off x="5181600" y="3612126"/>
              <a:ext cx="2421259" cy="3138948"/>
            </a:xfrm>
            <a:prstGeom prst="rect">
              <a:avLst/>
            </a:prstGeom>
            <a:ln>
              <a:solidFill>
                <a:schemeClr val="tx2"/>
              </a:solidFill>
            </a:ln>
            <a:effectLst>
              <a:outerShdw blurRad="292100" dist="139700" dir="2700000" algn="tl" rotWithShape="0">
                <a:srgbClr val="333333">
                  <a:alpha val="65000"/>
                </a:srgbClr>
              </a:outerShdw>
            </a:effectLst>
          </p:spPr>
        </p:pic>
        <p:sp>
          <p:nvSpPr>
            <p:cNvPr id="6" name="Rectangle 5"/>
            <p:cNvSpPr/>
            <p:nvPr/>
          </p:nvSpPr>
          <p:spPr>
            <a:xfrm>
              <a:off x="457200" y="2438400"/>
              <a:ext cx="5410200" cy="457200"/>
            </a:xfrm>
            <a:prstGeom prst="rect">
              <a:avLst/>
            </a:prstGeom>
            <a:noFill/>
            <a:ln w="38100">
              <a:solidFill>
                <a:srgbClr val="FF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Arrow Connector 7"/>
            <p:cNvCxnSpPr/>
            <p:nvPr/>
          </p:nvCxnSpPr>
          <p:spPr>
            <a:xfrm>
              <a:off x="5638800" y="2895600"/>
              <a:ext cx="381000" cy="60960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52299199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838200"/>
            <a:ext cx="8382000" cy="1162050"/>
          </a:xfrm>
        </p:spPr>
        <p:txBody>
          <a:bodyPr>
            <a:noAutofit/>
          </a:bodyPr>
          <a:lstStyle/>
          <a:p>
            <a:pPr algn="ctr"/>
            <a:r>
              <a:rPr lang="en-US" sz="4000" dirty="0" smtClean="0"/>
              <a:t>Remember this New Resource:</a:t>
            </a:r>
            <a:br>
              <a:rPr lang="en-US" sz="4000" dirty="0" smtClean="0"/>
            </a:br>
            <a:r>
              <a:rPr lang="en-US" sz="4000" dirty="0" smtClean="0"/>
              <a:t>Digging Deeper with</a:t>
            </a:r>
            <a:br>
              <a:rPr lang="en-US" sz="4000" dirty="0" smtClean="0"/>
            </a:br>
            <a:r>
              <a:rPr lang="en-US" sz="4000" dirty="0" smtClean="0"/>
              <a:t>Content Specific Questions</a:t>
            </a:r>
            <a:endParaRPr lang="en-US" sz="4000" dirty="0"/>
          </a:p>
        </p:txBody>
      </p:sp>
      <p:sp>
        <p:nvSpPr>
          <p:cNvPr id="3" name="Rectangle 2"/>
          <p:cNvSpPr/>
          <p:nvPr/>
        </p:nvSpPr>
        <p:spPr>
          <a:xfrm>
            <a:off x="533400" y="6172200"/>
            <a:ext cx="8610600" cy="523220"/>
          </a:xfrm>
          <a:prstGeom prst="rect">
            <a:avLst/>
          </a:prstGeom>
        </p:spPr>
        <p:txBody>
          <a:bodyPr wrap="square">
            <a:spAutoFit/>
          </a:bodyPr>
          <a:lstStyle/>
          <a:p>
            <a:pPr algn="ctr"/>
            <a:r>
              <a:rPr lang="en-US" sz="2800" b="1" dirty="0">
                <a:solidFill>
                  <a:srgbClr val="C00000"/>
                </a:solidFill>
              </a:rPr>
              <a:t>Helping to Get at the “</a:t>
            </a:r>
            <a:r>
              <a:rPr lang="en-US" sz="2800" b="1" dirty="0" smtClean="0">
                <a:solidFill>
                  <a:srgbClr val="C00000"/>
                </a:solidFill>
              </a:rPr>
              <a:t>Whys” for </a:t>
            </a:r>
            <a:r>
              <a:rPr lang="en-US" sz="2800" b="1" u="sng" dirty="0" smtClean="0">
                <a:solidFill>
                  <a:srgbClr val="C00000"/>
                </a:solidFill>
              </a:rPr>
              <a:t>Teacher</a:t>
            </a:r>
            <a:r>
              <a:rPr lang="en-US" sz="2800" b="1" dirty="0" smtClean="0">
                <a:solidFill>
                  <a:srgbClr val="C00000"/>
                </a:solidFill>
              </a:rPr>
              <a:t> Level</a:t>
            </a:r>
            <a:endParaRPr lang="en-US" sz="2800" dirty="0">
              <a:solidFill>
                <a:srgbClr val="C00000"/>
              </a:solidFill>
            </a:endParaRPr>
          </a:p>
        </p:txBody>
      </p:sp>
      <p:pic>
        <p:nvPicPr>
          <p:cNvPr id="3074" name="Picture 2" descr="C:\Users\kristen_lewald\AppData\Local\Microsoft\Windows\Temporary Internet Files\Content.IE5\CJHHXZOO\book[1].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3348" y="-304800"/>
            <a:ext cx="1522167" cy="182880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124200" y="2076400"/>
            <a:ext cx="3001264" cy="384380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34476741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600" dirty="0" smtClean="0"/>
              <a:t>Turn to a Partner/Trio:</a:t>
            </a:r>
            <a:endParaRPr lang="en-US" sz="3600" dirty="0"/>
          </a:p>
        </p:txBody>
      </p:sp>
      <p:sp>
        <p:nvSpPr>
          <p:cNvPr id="3" name="Content Placeholder 2"/>
          <p:cNvSpPr>
            <a:spLocks noGrp="1"/>
          </p:cNvSpPr>
          <p:nvPr>
            <p:ph idx="1"/>
          </p:nvPr>
        </p:nvSpPr>
        <p:spPr>
          <a:xfrm>
            <a:off x="4800600" y="442913"/>
            <a:ext cx="3352800" cy="5746750"/>
          </a:xfrm>
          <a:solidFill>
            <a:srgbClr val="FFFF00"/>
          </a:solidFill>
        </p:spPr>
        <p:txBody>
          <a:bodyPr>
            <a:normAutofit/>
          </a:bodyPr>
          <a:lstStyle/>
          <a:p>
            <a:pPr marL="0" indent="0" algn="ctr">
              <a:buNone/>
            </a:pPr>
            <a:r>
              <a:rPr lang="en-US" sz="4000" dirty="0" smtClean="0"/>
              <a:t>How can you in your role support the use of PVAAS Teacher Specific Reporting in your school?</a:t>
            </a:r>
            <a:endParaRPr lang="en-US" sz="4000" dirty="0"/>
          </a:p>
        </p:txBody>
      </p:sp>
      <p:sp>
        <p:nvSpPr>
          <p:cNvPr id="4" name="Text Placeholder 3"/>
          <p:cNvSpPr>
            <a:spLocks noGrp="1"/>
          </p:cNvSpPr>
          <p:nvPr>
            <p:ph type="body" sz="half" idx="2"/>
          </p:nvPr>
        </p:nvSpPr>
        <p:spPr/>
        <p:txBody>
          <a:bodyPr>
            <a:normAutofit/>
          </a:bodyPr>
          <a:lstStyle/>
          <a:p>
            <a:pPr algn="ctr"/>
            <a:r>
              <a:rPr lang="en-US" sz="3200" dirty="0" smtClean="0"/>
              <a:t>Review the Reflection Guide and the Teacher Specific Questions</a:t>
            </a:r>
            <a:endParaRPr lang="en-US" sz="3200" dirty="0"/>
          </a:p>
        </p:txBody>
      </p:sp>
      <p:pic>
        <p:nvPicPr>
          <p:cNvPr id="6" name="Picture 5">
            <a:hlinkClick r:id="rId3"/>
          </p:cNvPr>
          <p:cNvPicPr/>
          <p:nvPr/>
        </p:nvPicPr>
        <p:blipFill>
          <a:blip r:embed="rId4" cstate="email">
            <a:extLst>
              <a:ext uri="{28A0092B-C50C-407E-A947-70E740481C1C}">
                <a14:useLocalDpi xmlns:a14="http://schemas.microsoft.com/office/drawing/2010/main"/>
              </a:ext>
            </a:extLst>
          </a:blip>
          <a:stretch>
            <a:fillRect/>
          </a:stretch>
        </p:blipFill>
        <p:spPr>
          <a:xfrm>
            <a:off x="7848600" y="5410200"/>
            <a:ext cx="1066812" cy="1197047"/>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7759202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b="1" dirty="0" smtClean="0"/>
              <a:t>Debrief: What Could You Do?</a:t>
            </a:r>
            <a:br>
              <a:rPr lang="en-US" sz="4000" b="1" dirty="0" smtClean="0"/>
            </a:br>
            <a:r>
              <a:rPr lang="en-US" sz="4000" b="1" dirty="0" smtClean="0"/>
              <a:t>Any you did not discuss?</a:t>
            </a:r>
            <a:endParaRPr lang="en-US" sz="4000" b="1" dirty="0"/>
          </a:p>
        </p:txBody>
      </p:sp>
      <p:sp>
        <p:nvSpPr>
          <p:cNvPr id="3" name="Content Placeholder 2"/>
          <p:cNvSpPr>
            <a:spLocks noGrp="1"/>
          </p:cNvSpPr>
          <p:nvPr>
            <p:ph idx="1"/>
          </p:nvPr>
        </p:nvSpPr>
        <p:spPr>
          <a:xfrm>
            <a:off x="304800" y="1371600"/>
            <a:ext cx="8839200" cy="5315803"/>
          </a:xfrm>
        </p:spPr>
        <p:txBody>
          <a:bodyPr>
            <a:noAutofit/>
          </a:bodyPr>
          <a:lstStyle/>
          <a:p>
            <a:r>
              <a:rPr lang="en-US" sz="2600" dirty="0" smtClean="0"/>
              <a:t>Encourage teachers to analyze their PVAAS Teacher-Specific Reports EACH year</a:t>
            </a:r>
          </a:p>
          <a:p>
            <a:r>
              <a:rPr lang="en-US" sz="2600" dirty="0" smtClean="0"/>
              <a:t>Help teachers understand the colors, and the difference between achievement and growth</a:t>
            </a:r>
          </a:p>
          <a:p>
            <a:r>
              <a:rPr lang="en-US" sz="2600" dirty="0" smtClean="0"/>
              <a:t>Work with your principal, “Do we need work school-wide and/or on individual support?”</a:t>
            </a:r>
          </a:p>
          <a:p>
            <a:r>
              <a:rPr lang="en-US" sz="2600" dirty="0" smtClean="0"/>
              <a:t>Help teachers find and use the PVAAS resources </a:t>
            </a:r>
          </a:p>
          <a:p>
            <a:r>
              <a:rPr lang="en-US" sz="2600" dirty="0" smtClean="0"/>
              <a:t>Encourage teachers to have conversations with their principals</a:t>
            </a:r>
          </a:p>
          <a:p>
            <a:r>
              <a:rPr lang="en-US" sz="2600" dirty="0" smtClean="0"/>
              <a:t>Ask general, yet probing questions</a:t>
            </a:r>
          </a:p>
          <a:p>
            <a:r>
              <a:rPr lang="en-US" sz="2600" dirty="0" smtClean="0"/>
              <a:t>Clarify misunderstandings</a:t>
            </a:r>
          </a:p>
          <a:p>
            <a:r>
              <a:rPr lang="en-US" sz="2600" dirty="0" smtClean="0"/>
              <a:t>Other thoughts?</a:t>
            </a:r>
          </a:p>
        </p:txBody>
      </p:sp>
    </p:spTree>
    <p:extLst>
      <p:ext uri="{BB962C8B-B14F-4D97-AF65-F5344CB8AC3E}">
        <p14:creationId xmlns:p14="http://schemas.microsoft.com/office/powerpoint/2010/main" val="176275438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PVAAS Student Projections</a:t>
            </a:r>
            <a:endParaRPr lang="en-US" dirty="0"/>
          </a:p>
        </p:txBody>
      </p:sp>
      <p:sp>
        <p:nvSpPr>
          <p:cNvPr id="3" name="Text Placeholder 2"/>
          <p:cNvSpPr>
            <a:spLocks noGrp="1"/>
          </p:cNvSpPr>
          <p:nvPr>
            <p:ph type="body" idx="1"/>
          </p:nvPr>
        </p:nvSpPr>
        <p:spPr/>
        <p:txBody>
          <a:bodyPr/>
          <a:lstStyle/>
          <a:p>
            <a:r>
              <a:rPr lang="en-US" dirty="0" smtClean="0"/>
              <a:t>Looking Ahead</a:t>
            </a:r>
            <a:endParaRPr lang="en-US" dirty="0"/>
          </a:p>
        </p:txBody>
      </p:sp>
    </p:spTree>
    <p:extLst>
      <p:ext uri="{BB962C8B-B14F-4D97-AF65-F5344CB8AC3E}">
        <p14:creationId xmlns:p14="http://schemas.microsoft.com/office/powerpoint/2010/main" val="26125317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19820" y="203514"/>
            <a:ext cx="2515438" cy="748795"/>
          </a:xfrm>
        </p:spPr>
        <p:txBody>
          <a:bodyPr>
            <a:noAutofit/>
          </a:bodyPr>
          <a:lstStyle/>
          <a:p>
            <a:r>
              <a:rPr lang="en-US" sz="3600" dirty="0" smtClean="0"/>
              <a:t>Layered Reporting</a:t>
            </a:r>
            <a:endParaRPr lang="en-US" sz="3600" dirty="0"/>
          </a:p>
        </p:txBody>
      </p:sp>
      <p:sp>
        <p:nvSpPr>
          <p:cNvPr id="5" name="Text Placeholder 4"/>
          <p:cNvSpPr>
            <a:spLocks noGrp="1"/>
          </p:cNvSpPr>
          <p:nvPr>
            <p:ph type="body" sz="quarter" idx="11"/>
          </p:nvPr>
        </p:nvSpPr>
        <p:spPr/>
        <p:txBody>
          <a:bodyPr/>
          <a:lstStyle/>
          <a:p>
            <a:r>
              <a:rPr lang="en-US" dirty="0" smtClean="0"/>
              <a:t>How can we use </a:t>
            </a:r>
            <a:r>
              <a:rPr lang="en-US" dirty="0"/>
              <a:t>P</a:t>
            </a:r>
            <a:r>
              <a:rPr lang="en-US" dirty="0" smtClean="0"/>
              <a:t>VAAS?</a:t>
            </a:r>
            <a:endParaRPr lang="en-US" dirty="0"/>
          </a:p>
        </p:txBody>
      </p:sp>
      <p:graphicFrame>
        <p:nvGraphicFramePr>
          <p:cNvPr id="10" name="Diagram 9"/>
          <p:cNvGraphicFramePr/>
          <p:nvPr>
            <p:extLst>
              <p:ext uri="{D42A27DB-BD31-4B8C-83A1-F6EECF244321}">
                <p14:modId xmlns:p14="http://schemas.microsoft.com/office/powerpoint/2010/main" val="986191763"/>
              </p:ext>
            </p:extLst>
          </p:nvPr>
        </p:nvGraphicFramePr>
        <p:xfrm>
          <a:off x="921230" y="1271926"/>
          <a:ext cx="4520111" cy="47869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5" name="Left Arrow 14"/>
          <p:cNvSpPr/>
          <p:nvPr/>
        </p:nvSpPr>
        <p:spPr>
          <a:xfrm>
            <a:off x="3789983" y="4640176"/>
            <a:ext cx="4194451" cy="778933"/>
          </a:xfrm>
          <a:prstGeom prst="leftArrow">
            <a:avLst/>
          </a:prstGeom>
          <a:solidFill>
            <a:schemeClr val="accent6">
              <a:lumMod val="20000"/>
              <a:lumOff val="80000"/>
            </a:schemeClr>
          </a:solidFill>
          <a:ln>
            <a:solidFill>
              <a:schemeClr val="accent6">
                <a:lumMod val="75000"/>
              </a:schemeClr>
            </a:solidFill>
          </a:ln>
          <a:effectLst>
            <a:outerShdw blurRad="50800" dist="38100" dir="2700000" algn="tl" rotWithShape="0">
              <a:prstClr val="black">
                <a:alpha val="40000"/>
              </a:prstClr>
            </a:outerShdw>
          </a:effectLst>
        </p:spPr>
        <p:style>
          <a:lnRef idx="2">
            <a:schemeClr val="accent4"/>
          </a:lnRef>
          <a:fillRef idx="1">
            <a:schemeClr val="lt1"/>
          </a:fillRef>
          <a:effectRef idx="0">
            <a:schemeClr val="accent4"/>
          </a:effectRef>
          <a:fontRef idx="minor">
            <a:schemeClr val="dk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r>
              <a:rPr lang="en-US" sz="1600" b="1" dirty="0" smtClean="0">
                <a:solidFill>
                  <a:schemeClr val="tx1"/>
                </a:solidFill>
              </a:rPr>
              <a:t>Where are this year’s students headed?</a:t>
            </a:r>
            <a:endParaRPr lang="en-US" sz="1600" b="1" dirty="0">
              <a:solidFill>
                <a:schemeClr val="tx1"/>
              </a:solidFill>
            </a:endParaRPr>
          </a:p>
        </p:txBody>
      </p:sp>
    </p:spTree>
    <p:extLst>
      <p:ext uri="{BB962C8B-B14F-4D97-AF65-F5344CB8AC3E}">
        <p14:creationId xmlns:p14="http://schemas.microsoft.com/office/powerpoint/2010/main" val="337920867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Autofit/>
          </a:bodyPr>
          <a:lstStyle/>
          <a:p>
            <a:r>
              <a:rPr lang="en-US" sz="4000" b="1" dirty="0" smtClean="0"/>
              <a:t>Integrating “Coach” Roles &amp; Responsibilities with PVAAS Reports</a:t>
            </a:r>
            <a:endParaRPr lang="en-US" sz="4000" b="1" dirty="0"/>
          </a:p>
        </p:txBody>
      </p:sp>
      <p:graphicFrame>
        <p:nvGraphicFramePr>
          <p:cNvPr id="6" name="Table 5"/>
          <p:cNvGraphicFramePr>
            <a:graphicFrameLocks noGrp="1"/>
          </p:cNvGraphicFramePr>
          <p:nvPr>
            <p:extLst/>
          </p:nvPr>
        </p:nvGraphicFramePr>
        <p:xfrm>
          <a:off x="304800" y="1524000"/>
          <a:ext cx="8686800" cy="5181600"/>
        </p:xfrm>
        <a:graphic>
          <a:graphicData uri="http://schemas.openxmlformats.org/drawingml/2006/table">
            <a:tbl>
              <a:tblPr firstRow="1" bandRow="1">
                <a:tableStyleId>{5C22544A-7EE6-4342-B048-85BDC9FD1C3A}</a:tableStyleId>
              </a:tblPr>
              <a:tblGrid>
                <a:gridCol w="2604781">
                  <a:extLst>
                    <a:ext uri="{9D8B030D-6E8A-4147-A177-3AD203B41FA5}">
                      <a16:colId xmlns:a16="http://schemas.microsoft.com/office/drawing/2014/main" val="20000"/>
                    </a:ext>
                  </a:extLst>
                </a:gridCol>
                <a:gridCol w="1946246">
                  <a:extLst>
                    <a:ext uri="{9D8B030D-6E8A-4147-A177-3AD203B41FA5}">
                      <a16:colId xmlns:a16="http://schemas.microsoft.com/office/drawing/2014/main" val="20001"/>
                    </a:ext>
                  </a:extLst>
                </a:gridCol>
                <a:gridCol w="2189527">
                  <a:extLst>
                    <a:ext uri="{9D8B030D-6E8A-4147-A177-3AD203B41FA5}">
                      <a16:colId xmlns:a16="http://schemas.microsoft.com/office/drawing/2014/main" val="20002"/>
                    </a:ext>
                  </a:extLst>
                </a:gridCol>
                <a:gridCol w="1946246">
                  <a:extLst>
                    <a:ext uri="{9D8B030D-6E8A-4147-A177-3AD203B41FA5}">
                      <a16:colId xmlns:a16="http://schemas.microsoft.com/office/drawing/2014/main" val="20003"/>
                    </a:ext>
                  </a:extLst>
                </a:gridCol>
              </a:tblGrid>
              <a:tr h="1188720">
                <a:tc>
                  <a:txBody>
                    <a:bodyPr/>
                    <a:lstStyle/>
                    <a:p>
                      <a:r>
                        <a:rPr lang="en-US" dirty="0" smtClean="0"/>
                        <a:t>Coaches Role: </a:t>
                      </a:r>
                    </a:p>
                    <a:p>
                      <a:r>
                        <a:rPr lang="en-US" dirty="0" smtClean="0"/>
                        <a:t> What is My Work?</a:t>
                      </a:r>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aseline="0" dirty="0" smtClean="0"/>
                        <a:t>Reports</a:t>
                      </a:r>
                      <a:endParaRPr lang="en-US" dirty="0" smtClean="0"/>
                    </a:p>
                  </a:txBody>
                  <a:tcPr anchor="b"/>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Purpose</a:t>
                      </a:r>
                      <a:r>
                        <a:rPr lang="en-US" baseline="0" dirty="0" smtClean="0"/>
                        <a:t> of Report?</a:t>
                      </a:r>
                    </a:p>
                    <a:p>
                      <a:pPr marL="0" marR="0" indent="0" algn="ctr" defTabSz="914400" rtl="0" eaLnBrk="1" fontAlgn="auto" latinLnBrk="0" hangingPunct="1">
                        <a:lnSpc>
                          <a:spcPct val="100000"/>
                        </a:lnSpc>
                        <a:spcBef>
                          <a:spcPts val="0"/>
                        </a:spcBef>
                        <a:spcAft>
                          <a:spcPts val="0"/>
                        </a:spcAft>
                        <a:buClrTx/>
                        <a:buSzTx/>
                        <a:buFontTx/>
                        <a:buNone/>
                        <a:tabLst/>
                        <a:defRPr/>
                      </a:pPr>
                      <a:r>
                        <a:rPr lang="en-US" baseline="0" dirty="0" smtClean="0"/>
                        <a:t>What Does It Tell Me? </a:t>
                      </a:r>
                      <a:endParaRPr lang="en-US" dirty="0" smtClean="0"/>
                    </a:p>
                  </a:txBody>
                  <a:tcPr anchor="b"/>
                </a:tc>
                <a:tc>
                  <a:txBody>
                    <a:bodyPr/>
                    <a:lstStyle/>
                    <a:p>
                      <a:pPr algn="ctr"/>
                      <a:r>
                        <a:rPr lang="en-US" sz="1800" b="1" kern="1200" dirty="0" smtClean="0">
                          <a:solidFill>
                            <a:schemeClr val="bg1"/>
                          </a:solidFill>
                          <a:effectLst/>
                          <a:latin typeface="+mn-lt"/>
                          <a:ea typeface="+mn-ea"/>
                          <a:cs typeface="+mn-cs"/>
                        </a:rPr>
                        <a:t>How Might I Use It? </a:t>
                      </a:r>
                    </a:p>
                    <a:p>
                      <a:pPr algn="ctr"/>
                      <a:r>
                        <a:rPr lang="en-US" sz="1800" b="1" kern="1200" dirty="0" smtClean="0">
                          <a:solidFill>
                            <a:schemeClr val="bg1"/>
                          </a:solidFill>
                          <a:effectLst/>
                          <a:latin typeface="+mn-lt"/>
                          <a:ea typeface="+mn-ea"/>
                          <a:cs typeface="+mn-cs"/>
                        </a:rPr>
                        <a:t>(What Questions Can I Answer?)</a:t>
                      </a:r>
                      <a:endParaRPr lang="en-US" dirty="0" smtClean="0">
                        <a:solidFill>
                          <a:sysClr val="windowText" lastClr="000000"/>
                        </a:solidFill>
                      </a:endParaRPr>
                    </a:p>
                  </a:txBody>
                  <a:tcPr anchor="b"/>
                </a:tc>
                <a:extLst>
                  <a:ext uri="{0D108BD9-81ED-4DB2-BD59-A6C34878D82A}">
                    <a16:rowId xmlns:a16="http://schemas.microsoft.com/office/drawing/2014/main" val="10000"/>
                  </a:ext>
                </a:extLst>
              </a:tr>
              <a:tr h="868680">
                <a:tc rowSpan="2">
                  <a:txBody>
                    <a:bodyPr/>
                    <a:lstStyle/>
                    <a:p>
                      <a:r>
                        <a:rPr lang="en-US" b="0" dirty="0" smtClean="0"/>
                        <a:t>Support</a:t>
                      </a:r>
                      <a:r>
                        <a:rPr lang="en-US" b="0" baseline="0" dirty="0" smtClean="0"/>
                        <a:t> Core Programs (Tier 1)</a:t>
                      </a:r>
                    </a:p>
                    <a:p>
                      <a:pPr marL="0" marR="0" indent="0" algn="l" defTabSz="914400" rtl="0" eaLnBrk="1" fontAlgn="auto" latinLnBrk="0" hangingPunct="1">
                        <a:lnSpc>
                          <a:spcPct val="100000"/>
                        </a:lnSpc>
                        <a:spcBef>
                          <a:spcPts val="0"/>
                        </a:spcBef>
                        <a:spcAft>
                          <a:spcPts val="0"/>
                        </a:spcAft>
                        <a:buClrTx/>
                        <a:buSzTx/>
                        <a:buFontTx/>
                        <a:buNone/>
                        <a:tabLst/>
                        <a:defRPr/>
                      </a:pPr>
                      <a:r>
                        <a:rPr lang="en-US" b="0" dirty="0" smtClean="0"/>
                        <a:t>System-level supports </a:t>
                      </a:r>
                      <a:endParaRPr lang="en-US" b="0" dirty="0"/>
                    </a:p>
                  </a:txBody>
                  <a:tcPr/>
                </a:tc>
                <a:tc>
                  <a:txBody>
                    <a:bodyPr/>
                    <a:lstStyle/>
                    <a:p>
                      <a:pPr marL="0" indent="0">
                        <a:buNone/>
                      </a:pPr>
                      <a:r>
                        <a:rPr lang="en-US" b="0" dirty="0" smtClean="0"/>
                        <a:t>Value Added Report</a:t>
                      </a:r>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1"/>
                  </a:ext>
                </a:extLst>
              </a:tr>
              <a:tr h="914400">
                <a:tc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b="1"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0" dirty="0" smtClean="0"/>
                        <a:t>Quintile Diagnostic Report</a:t>
                      </a:r>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2"/>
                  </a:ext>
                </a:extLst>
              </a:tr>
              <a:tr h="762000">
                <a:tc>
                  <a:txBody>
                    <a:bodyPr/>
                    <a:lstStyle/>
                    <a:p>
                      <a:r>
                        <a:rPr lang="en-US" b="1" dirty="0" smtClean="0"/>
                        <a:t>Support to Individual Teachers</a:t>
                      </a:r>
                      <a:endParaRPr lang="en-US" b="1" dirty="0"/>
                    </a:p>
                  </a:txBody>
                  <a:tcPr/>
                </a:tc>
                <a:tc>
                  <a:txBody>
                    <a:bodyPr/>
                    <a:lstStyle/>
                    <a:p>
                      <a:r>
                        <a:rPr lang="en-US" b="0" dirty="0" smtClean="0"/>
                        <a:t>Teacher Value Added</a:t>
                      </a:r>
                      <a:endParaRPr lang="en-US" b="0"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3"/>
                  </a:ext>
                </a:extLst>
              </a:tr>
              <a:tr h="762000">
                <a:tc>
                  <a:txBody>
                    <a:bodyPr/>
                    <a:lstStyle/>
                    <a:p>
                      <a:endParaRPr lang="en-US" b="0" dirty="0"/>
                    </a:p>
                  </a:txBody>
                  <a:tcPr/>
                </a:tc>
                <a:tc>
                  <a:txBody>
                    <a:bodyPr/>
                    <a:lstStyle/>
                    <a:p>
                      <a:r>
                        <a:rPr lang="en-US" b="0" dirty="0" smtClean="0"/>
                        <a:t>Diagnostic (Teacher)</a:t>
                      </a:r>
                      <a:endParaRPr lang="en-US" b="0"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4"/>
                  </a:ext>
                </a:extLst>
              </a:tr>
              <a:tr h="685800">
                <a:tc>
                  <a:txBody>
                    <a:bodyPr/>
                    <a:lstStyle/>
                    <a:p>
                      <a:endParaRPr lang="en-US" b="0" dirty="0"/>
                    </a:p>
                  </a:txBody>
                  <a:tcPr/>
                </a:tc>
                <a:tc>
                  <a:txBody>
                    <a:bodyPr/>
                    <a:lstStyle/>
                    <a:p>
                      <a:r>
                        <a:rPr lang="en-US" b="1" dirty="0" smtClean="0"/>
                        <a:t>Custom Student Report</a:t>
                      </a:r>
                      <a:endParaRPr lang="en-US" b="1"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5"/>
                  </a:ext>
                </a:extLst>
              </a:tr>
            </a:tbl>
          </a:graphicData>
        </a:graphic>
      </p:graphicFrame>
      <p:sp>
        <p:nvSpPr>
          <p:cNvPr id="5" name="Left Arrow 4"/>
          <p:cNvSpPr/>
          <p:nvPr/>
        </p:nvSpPr>
        <p:spPr>
          <a:xfrm>
            <a:off x="4724400" y="6019800"/>
            <a:ext cx="978408" cy="484632"/>
          </a:xfrm>
          <a:prstGeom prst="leftArrow">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Explosion 2 2"/>
          <p:cNvSpPr/>
          <p:nvPr/>
        </p:nvSpPr>
        <p:spPr>
          <a:xfrm>
            <a:off x="0" y="0"/>
            <a:ext cx="1524000" cy="990600"/>
          </a:xfrm>
          <a:prstGeom prst="irregularSeal2">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pg. 2</a:t>
            </a:r>
            <a:endParaRPr lang="en-US" dirty="0">
              <a:solidFill>
                <a:schemeClr val="tx1"/>
              </a:solidFill>
            </a:endParaRPr>
          </a:p>
        </p:txBody>
      </p:sp>
    </p:spTree>
    <p:extLst>
      <p:ext uri="{BB962C8B-B14F-4D97-AF65-F5344CB8AC3E}">
        <p14:creationId xmlns:p14="http://schemas.microsoft.com/office/powerpoint/2010/main" val="314213331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PVAAS Student Projections?</a:t>
            </a:r>
            <a:endParaRPr lang="en-US" b="1" dirty="0"/>
          </a:p>
        </p:txBody>
      </p:sp>
      <p:sp>
        <p:nvSpPr>
          <p:cNvPr id="3" name="Content Placeholder 2"/>
          <p:cNvSpPr>
            <a:spLocks noGrp="1"/>
          </p:cNvSpPr>
          <p:nvPr>
            <p:ph idx="1"/>
          </p:nvPr>
        </p:nvSpPr>
        <p:spPr/>
        <p:txBody>
          <a:bodyPr/>
          <a:lstStyle/>
          <a:p>
            <a:pPr marL="0" indent="0" algn="ctr">
              <a:buNone/>
            </a:pPr>
            <a:r>
              <a:rPr lang="en-US" dirty="0" smtClean="0"/>
              <a:t>If you have used PVAAS Student Projections, raise your hand.</a:t>
            </a:r>
            <a:endParaRPr lang="en-US" dirty="0"/>
          </a:p>
        </p:txBody>
      </p:sp>
      <p:pic>
        <p:nvPicPr>
          <p:cNvPr id="6" name="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362200" y="3140596"/>
            <a:ext cx="4419600" cy="3149079"/>
          </a:xfrm>
          <a:prstGeom prst="rect">
            <a:avLst/>
          </a:prstGeom>
        </p:spPr>
      </p:pic>
      <p:sp>
        <p:nvSpPr>
          <p:cNvPr id="4" name="Explosion 2 3"/>
          <p:cNvSpPr/>
          <p:nvPr/>
        </p:nvSpPr>
        <p:spPr>
          <a:xfrm>
            <a:off x="6457122" y="4678692"/>
            <a:ext cx="2686878" cy="1752600"/>
          </a:xfrm>
          <a:prstGeom prst="irregularSeal2">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n w="0"/>
                <a:solidFill>
                  <a:schemeClr val="tx1"/>
                </a:solidFill>
                <a:effectLst>
                  <a:outerShdw blurRad="38100" dist="19050" dir="2700000" algn="tl" rotWithShape="0">
                    <a:schemeClr val="dk1">
                      <a:alpha val="40000"/>
                    </a:schemeClr>
                  </a:outerShdw>
                </a:effectLst>
              </a:rPr>
              <a:t>Look around the room!</a:t>
            </a:r>
            <a:endParaRPr lang="en-US"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62094865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TextBox 3"/>
          <p:cNvSpPr txBox="1">
            <a:spLocks noChangeArrowheads="1"/>
          </p:cNvSpPr>
          <p:nvPr/>
        </p:nvSpPr>
        <p:spPr bwMode="auto">
          <a:xfrm>
            <a:off x="4195763" y="1871663"/>
            <a:ext cx="4675187" cy="295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a:solidFill>
                  <a:srgbClr val="292929"/>
                </a:solidFill>
                <a:latin typeface="Arial" charset="0"/>
                <a:ea typeface="ＭＳ Ｐゴシック" pitchFamily="34" charset="-128"/>
              </a:defRPr>
            </a:lvl1pPr>
            <a:lvl2pPr marL="742950" indent="-285750" eaLnBrk="0" hangingPunct="0">
              <a:defRPr sz="1400">
                <a:solidFill>
                  <a:srgbClr val="292929"/>
                </a:solidFill>
                <a:latin typeface="Arial" charset="0"/>
                <a:ea typeface="ＭＳ Ｐゴシック" pitchFamily="34" charset="-128"/>
              </a:defRPr>
            </a:lvl2pPr>
            <a:lvl3pPr marL="1143000" indent="-228600" eaLnBrk="0" hangingPunct="0">
              <a:defRPr sz="1400">
                <a:solidFill>
                  <a:srgbClr val="292929"/>
                </a:solidFill>
                <a:latin typeface="Arial" charset="0"/>
                <a:ea typeface="ＭＳ Ｐゴシック" pitchFamily="34" charset="-128"/>
              </a:defRPr>
            </a:lvl3pPr>
            <a:lvl4pPr marL="1600200" indent="-228600" eaLnBrk="0" hangingPunct="0">
              <a:defRPr sz="1400">
                <a:solidFill>
                  <a:srgbClr val="292929"/>
                </a:solidFill>
                <a:latin typeface="Arial" charset="0"/>
                <a:ea typeface="ＭＳ Ｐゴシック" pitchFamily="34" charset="-128"/>
              </a:defRPr>
            </a:lvl4pPr>
            <a:lvl5pPr marL="2057400" indent="-228600" eaLnBrk="0" hangingPunct="0">
              <a:defRPr sz="1400">
                <a:solidFill>
                  <a:srgbClr val="292929"/>
                </a:solidFill>
                <a:latin typeface="Arial" charset="0"/>
                <a:ea typeface="ＭＳ Ｐゴシック" pitchFamily="34" charset="-128"/>
              </a:defRPr>
            </a:lvl5pPr>
            <a:lvl6pPr marL="2514600" indent="-228600" eaLnBrk="0" fontAlgn="base" hangingPunct="0">
              <a:spcBef>
                <a:spcPct val="0"/>
              </a:spcBef>
              <a:spcAft>
                <a:spcPct val="0"/>
              </a:spcAft>
              <a:defRPr sz="1400">
                <a:solidFill>
                  <a:srgbClr val="292929"/>
                </a:solidFill>
                <a:latin typeface="Arial" charset="0"/>
                <a:ea typeface="ＭＳ Ｐゴシック" pitchFamily="34" charset="-128"/>
              </a:defRPr>
            </a:lvl6pPr>
            <a:lvl7pPr marL="2971800" indent="-228600" eaLnBrk="0" fontAlgn="base" hangingPunct="0">
              <a:spcBef>
                <a:spcPct val="0"/>
              </a:spcBef>
              <a:spcAft>
                <a:spcPct val="0"/>
              </a:spcAft>
              <a:defRPr sz="1400">
                <a:solidFill>
                  <a:srgbClr val="292929"/>
                </a:solidFill>
                <a:latin typeface="Arial" charset="0"/>
                <a:ea typeface="ＭＳ Ｐゴシック" pitchFamily="34" charset="-128"/>
              </a:defRPr>
            </a:lvl7pPr>
            <a:lvl8pPr marL="3429000" indent="-228600" eaLnBrk="0" fontAlgn="base" hangingPunct="0">
              <a:spcBef>
                <a:spcPct val="0"/>
              </a:spcBef>
              <a:spcAft>
                <a:spcPct val="0"/>
              </a:spcAft>
              <a:defRPr sz="1400">
                <a:solidFill>
                  <a:srgbClr val="292929"/>
                </a:solidFill>
                <a:latin typeface="Arial" charset="0"/>
                <a:ea typeface="ＭＳ Ｐゴシック" pitchFamily="34" charset="-128"/>
              </a:defRPr>
            </a:lvl8pPr>
            <a:lvl9pPr marL="3886200" indent="-228600" eaLnBrk="0" fontAlgn="base" hangingPunct="0">
              <a:spcBef>
                <a:spcPct val="0"/>
              </a:spcBef>
              <a:spcAft>
                <a:spcPct val="0"/>
              </a:spcAft>
              <a:defRPr sz="1400">
                <a:solidFill>
                  <a:srgbClr val="292929"/>
                </a:solidFill>
                <a:latin typeface="Arial" charset="0"/>
                <a:ea typeface="ＭＳ Ｐゴシック" pitchFamily="34" charset="-128"/>
              </a:defRPr>
            </a:lvl9pPr>
          </a:lstStyle>
          <a:p>
            <a:pPr eaLnBrk="1" hangingPunct="1"/>
            <a:r>
              <a:rPr lang="en-US" altLang="en-US" sz="2400">
                <a:solidFill>
                  <a:srgbClr val="C00000"/>
                </a:solidFill>
              </a:rPr>
              <a:t>Given a student’s testing history, across subjects…</a:t>
            </a:r>
          </a:p>
          <a:p>
            <a:pPr eaLnBrk="1" hangingPunct="1"/>
            <a:endParaRPr lang="en-US" altLang="en-US" sz="1800">
              <a:solidFill>
                <a:srgbClr val="C00000"/>
              </a:solidFill>
            </a:endParaRPr>
          </a:p>
          <a:p>
            <a:pPr eaLnBrk="1" hangingPunct="1"/>
            <a:r>
              <a:rPr lang="en-US" altLang="en-US" sz="2400">
                <a:solidFill>
                  <a:srgbClr val="C00000"/>
                </a:solidFill>
              </a:rPr>
              <a:t>…what is the student likely to score on an upcoming test, assuming the student has the kind of schooling experience this school has provided in the past?</a:t>
            </a:r>
          </a:p>
        </p:txBody>
      </p:sp>
      <p:pic>
        <p:nvPicPr>
          <p:cNvPr id="72707" name="Picture 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481013" y="2292350"/>
            <a:ext cx="3352800" cy="2112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2708" name="Title 1"/>
          <p:cNvSpPr>
            <a:spLocks noGrp="1"/>
          </p:cNvSpPr>
          <p:nvPr>
            <p:ph type="title"/>
          </p:nvPr>
        </p:nvSpPr>
        <p:spPr>
          <a:xfrm>
            <a:off x="457200" y="277813"/>
            <a:ext cx="8229600" cy="1139825"/>
          </a:xfrm>
        </p:spPr>
        <p:txBody>
          <a:bodyPr/>
          <a:lstStyle/>
          <a:p>
            <a:r>
              <a:rPr lang="en-US" altLang="en-US" sz="4000" b="1" dirty="0" smtClean="0">
                <a:ea typeface="ＭＳ Ｐゴシック" pitchFamily="34" charset="-128"/>
              </a:rPr>
              <a:t>What Are PVAAS Projections?</a:t>
            </a:r>
          </a:p>
        </p:txBody>
      </p:sp>
      <p:sp>
        <p:nvSpPr>
          <p:cNvPr id="2" name="TextBox 1"/>
          <p:cNvSpPr txBox="1"/>
          <p:nvPr/>
        </p:nvSpPr>
        <p:spPr>
          <a:xfrm>
            <a:off x="507517" y="5722203"/>
            <a:ext cx="8185150" cy="830997"/>
          </a:xfrm>
          <a:prstGeom prst="rect">
            <a:avLst/>
          </a:prstGeom>
          <a:solidFill>
            <a:srgbClr val="FFFF00"/>
          </a:solidFill>
        </p:spPr>
        <p:txBody>
          <a:bodyPr wrap="square" rtlCol="0">
            <a:spAutoFit/>
          </a:bodyPr>
          <a:lstStyle/>
          <a:p>
            <a:pPr algn="ctr"/>
            <a:r>
              <a:rPr lang="en-US" sz="2400" b="1" i="1" dirty="0" smtClean="0"/>
              <a:t>More reliable at projecting future performance, even 3 years into the future, than the most recent state assessment score.</a:t>
            </a:r>
            <a:endParaRPr lang="en-US" sz="2400" b="1" i="1" dirty="0"/>
          </a:p>
        </p:txBody>
      </p:sp>
    </p:spTree>
    <p:extLst>
      <p:ext uri="{BB962C8B-B14F-4D97-AF65-F5344CB8AC3E}">
        <p14:creationId xmlns:p14="http://schemas.microsoft.com/office/powerpoint/2010/main" val="332375988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t> Sorting The Reasons</a:t>
            </a:r>
            <a:endParaRPr lang="en-US" sz="4000" b="1"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002400077"/>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extBox 6"/>
          <p:cNvSpPr txBox="1"/>
          <p:nvPr/>
        </p:nvSpPr>
        <p:spPr>
          <a:xfrm>
            <a:off x="7924800" y="76200"/>
            <a:ext cx="1133821" cy="954107"/>
          </a:xfrm>
          <a:prstGeom prst="rect">
            <a:avLst/>
          </a:prstGeom>
          <a:solidFill>
            <a:srgbClr val="FFFF00"/>
          </a:solidFill>
        </p:spPr>
        <p:txBody>
          <a:bodyPr wrap="square" rtlCol="0">
            <a:spAutoFit/>
          </a:bodyPr>
          <a:lstStyle/>
          <a:p>
            <a:pPr algn="ctr"/>
            <a:r>
              <a:rPr lang="en-US" sz="2800" b="1" dirty="0" smtClean="0"/>
              <a:t>Table Team</a:t>
            </a:r>
            <a:endParaRPr lang="en-US" sz="2800" dirty="0"/>
          </a:p>
        </p:txBody>
      </p:sp>
      <p:pic>
        <p:nvPicPr>
          <p:cNvPr id="8" name="Picture 7">
            <a:hlinkClick r:id="rId8"/>
          </p:cNvPr>
          <p:cNvPicPr/>
          <p:nvPr/>
        </p:nvPicPr>
        <p:blipFill>
          <a:blip r:embed="rId9" cstate="email">
            <a:extLst>
              <a:ext uri="{28A0092B-C50C-407E-A947-70E740481C1C}">
                <a14:useLocalDpi xmlns:a14="http://schemas.microsoft.com/office/drawing/2010/main"/>
              </a:ext>
            </a:extLst>
          </a:blip>
          <a:stretch>
            <a:fillRect/>
          </a:stretch>
        </p:blipFill>
        <p:spPr>
          <a:xfrm>
            <a:off x="7772399" y="5562600"/>
            <a:ext cx="981427" cy="1044647"/>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00169656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TextBox 3"/>
          <p:cNvSpPr txBox="1">
            <a:spLocks noChangeArrowheads="1"/>
          </p:cNvSpPr>
          <p:nvPr/>
        </p:nvSpPr>
        <p:spPr bwMode="auto">
          <a:xfrm>
            <a:off x="4195763" y="1871663"/>
            <a:ext cx="4675187" cy="295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a:solidFill>
                  <a:srgbClr val="292929"/>
                </a:solidFill>
                <a:latin typeface="Arial" charset="0"/>
                <a:ea typeface="ＭＳ Ｐゴシック" pitchFamily="34" charset="-128"/>
              </a:defRPr>
            </a:lvl1pPr>
            <a:lvl2pPr marL="742950" indent="-285750" eaLnBrk="0" hangingPunct="0">
              <a:defRPr sz="1400">
                <a:solidFill>
                  <a:srgbClr val="292929"/>
                </a:solidFill>
                <a:latin typeface="Arial" charset="0"/>
                <a:ea typeface="ＭＳ Ｐゴシック" pitchFamily="34" charset="-128"/>
              </a:defRPr>
            </a:lvl2pPr>
            <a:lvl3pPr marL="1143000" indent="-228600" eaLnBrk="0" hangingPunct="0">
              <a:defRPr sz="1400">
                <a:solidFill>
                  <a:srgbClr val="292929"/>
                </a:solidFill>
                <a:latin typeface="Arial" charset="0"/>
                <a:ea typeface="ＭＳ Ｐゴシック" pitchFamily="34" charset="-128"/>
              </a:defRPr>
            </a:lvl3pPr>
            <a:lvl4pPr marL="1600200" indent="-228600" eaLnBrk="0" hangingPunct="0">
              <a:defRPr sz="1400">
                <a:solidFill>
                  <a:srgbClr val="292929"/>
                </a:solidFill>
                <a:latin typeface="Arial" charset="0"/>
                <a:ea typeface="ＭＳ Ｐゴシック" pitchFamily="34" charset="-128"/>
              </a:defRPr>
            </a:lvl4pPr>
            <a:lvl5pPr marL="2057400" indent="-228600" eaLnBrk="0" hangingPunct="0">
              <a:defRPr sz="1400">
                <a:solidFill>
                  <a:srgbClr val="292929"/>
                </a:solidFill>
                <a:latin typeface="Arial" charset="0"/>
                <a:ea typeface="ＭＳ Ｐゴシック" pitchFamily="34" charset="-128"/>
              </a:defRPr>
            </a:lvl5pPr>
            <a:lvl6pPr marL="2514600" indent="-228600" eaLnBrk="0" fontAlgn="base" hangingPunct="0">
              <a:spcBef>
                <a:spcPct val="0"/>
              </a:spcBef>
              <a:spcAft>
                <a:spcPct val="0"/>
              </a:spcAft>
              <a:defRPr sz="1400">
                <a:solidFill>
                  <a:srgbClr val="292929"/>
                </a:solidFill>
                <a:latin typeface="Arial" charset="0"/>
                <a:ea typeface="ＭＳ Ｐゴシック" pitchFamily="34" charset="-128"/>
              </a:defRPr>
            </a:lvl6pPr>
            <a:lvl7pPr marL="2971800" indent="-228600" eaLnBrk="0" fontAlgn="base" hangingPunct="0">
              <a:spcBef>
                <a:spcPct val="0"/>
              </a:spcBef>
              <a:spcAft>
                <a:spcPct val="0"/>
              </a:spcAft>
              <a:defRPr sz="1400">
                <a:solidFill>
                  <a:srgbClr val="292929"/>
                </a:solidFill>
                <a:latin typeface="Arial" charset="0"/>
                <a:ea typeface="ＭＳ Ｐゴシック" pitchFamily="34" charset="-128"/>
              </a:defRPr>
            </a:lvl7pPr>
            <a:lvl8pPr marL="3429000" indent="-228600" eaLnBrk="0" fontAlgn="base" hangingPunct="0">
              <a:spcBef>
                <a:spcPct val="0"/>
              </a:spcBef>
              <a:spcAft>
                <a:spcPct val="0"/>
              </a:spcAft>
              <a:defRPr sz="1400">
                <a:solidFill>
                  <a:srgbClr val="292929"/>
                </a:solidFill>
                <a:latin typeface="Arial" charset="0"/>
                <a:ea typeface="ＭＳ Ｐゴシック" pitchFamily="34" charset="-128"/>
              </a:defRPr>
            </a:lvl8pPr>
            <a:lvl9pPr marL="3886200" indent="-228600" eaLnBrk="0" fontAlgn="base" hangingPunct="0">
              <a:spcBef>
                <a:spcPct val="0"/>
              </a:spcBef>
              <a:spcAft>
                <a:spcPct val="0"/>
              </a:spcAft>
              <a:defRPr sz="1400">
                <a:solidFill>
                  <a:srgbClr val="292929"/>
                </a:solidFill>
                <a:latin typeface="Arial" charset="0"/>
                <a:ea typeface="ＭＳ Ｐゴシック" pitchFamily="34" charset="-128"/>
              </a:defRPr>
            </a:lvl9pPr>
          </a:lstStyle>
          <a:p>
            <a:pPr eaLnBrk="1" hangingPunct="1"/>
            <a:r>
              <a:rPr lang="en-US" altLang="en-US" sz="2400">
                <a:solidFill>
                  <a:srgbClr val="C00000"/>
                </a:solidFill>
              </a:rPr>
              <a:t>Given a student’s testing history, across subjects…</a:t>
            </a:r>
          </a:p>
          <a:p>
            <a:pPr eaLnBrk="1" hangingPunct="1"/>
            <a:endParaRPr lang="en-US" altLang="en-US" sz="1800">
              <a:solidFill>
                <a:srgbClr val="C00000"/>
              </a:solidFill>
            </a:endParaRPr>
          </a:p>
          <a:p>
            <a:pPr eaLnBrk="1" hangingPunct="1"/>
            <a:r>
              <a:rPr lang="en-US" altLang="en-US" sz="2400">
                <a:solidFill>
                  <a:srgbClr val="C00000"/>
                </a:solidFill>
              </a:rPr>
              <a:t>…what is the student likely to score on an upcoming test, assuming the student has the kind of schooling experience this school has provided in the past?</a:t>
            </a:r>
          </a:p>
        </p:txBody>
      </p:sp>
      <p:pic>
        <p:nvPicPr>
          <p:cNvPr id="72707"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81013" y="2292350"/>
            <a:ext cx="3352800" cy="2112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2708" name="Title 1"/>
          <p:cNvSpPr>
            <a:spLocks noGrp="1"/>
          </p:cNvSpPr>
          <p:nvPr>
            <p:ph type="title"/>
          </p:nvPr>
        </p:nvSpPr>
        <p:spPr>
          <a:xfrm>
            <a:off x="457200" y="277813"/>
            <a:ext cx="8229600" cy="1139825"/>
          </a:xfrm>
        </p:spPr>
        <p:txBody>
          <a:bodyPr/>
          <a:lstStyle/>
          <a:p>
            <a:r>
              <a:rPr lang="en-US" altLang="en-US" sz="4000" b="1" dirty="0" smtClean="0">
                <a:ea typeface="ＭＳ Ｐゴシック" pitchFamily="34" charset="-128"/>
              </a:rPr>
              <a:t>What Are PVAAS Projections?</a:t>
            </a:r>
          </a:p>
        </p:txBody>
      </p:sp>
      <p:sp>
        <p:nvSpPr>
          <p:cNvPr id="3" name="Rectangle 2"/>
          <p:cNvSpPr/>
          <p:nvPr/>
        </p:nvSpPr>
        <p:spPr>
          <a:xfrm>
            <a:off x="609600" y="5280025"/>
            <a:ext cx="8077200" cy="1077218"/>
          </a:xfrm>
          <a:prstGeom prst="rect">
            <a:avLst/>
          </a:prstGeom>
        </p:spPr>
        <p:txBody>
          <a:bodyPr wrap="square">
            <a:spAutoFit/>
          </a:bodyPr>
          <a:lstStyle/>
          <a:p>
            <a:pPr marL="109728" algn="ctr">
              <a:defRPr/>
            </a:pPr>
            <a:endParaRPr lang="en-US" sz="3200" b="1" dirty="0">
              <a:solidFill>
                <a:srgbClr val="0070C0"/>
              </a:solidFill>
            </a:endParaRPr>
          </a:p>
          <a:p>
            <a:pPr algn="ctr">
              <a:defRPr/>
            </a:pPr>
            <a:r>
              <a:rPr lang="en-US" sz="3200" b="1" i="1" dirty="0">
                <a:solidFill>
                  <a:srgbClr val="0070C0"/>
                </a:solidFill>
              </a:rPr>
              <a:t>You </a:t>
            </a:r>
            <a:r>
              <a:rPr lang="en-US" sz="3200" b="1" i="1" dirty="0" smtClean="0">
                <a:solidFill>
                  <a:srgbClr val="0070C0"/>
                </a:solidFill>
              </a:rPr>
              <a:t>have the </a:t>
            </a:r>
            <a:r>
              <a:rPr lang="en-US" sz="3200" b="1" i="1" dirty="0">
                <a:solidFill>
                  <a:srgbClr val="0070C0"/>
                </a:solidFill>
              </a:rPr>
              <a:t>power to change them!</a:t>
            </a:r>
          </a:p>
        </p:txBody>
      </p:sp>
    </p:spTree>
    <p:extLst>
      <p:ext uri="{BB962C8B-B14F-4D97-AF65-F5344CB8AC3E}">
        <p14:creationId xmlns:p14="http://schemas.microsoft.com/office/powerpoint/2010/main" val="220822215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8" name="Title 1"/>
          <p:cNvSpPr>
            <a:spLocks noGrp="1"/>
          </p:cNvSpPr>
          <p:nvPr>
            <p:ph type="title"/>
          </p:nvPr>
        </p:nvSpPr>
        <p:spPr>
          <a:xfrm>
            <a:off x="457200" y="277813"/>
            <a:ext cx="8229600" cy="1139825"/>
          </a:xfrm>
        </p:spPr>
        <p:txBody>
          <a:bodyPr/>
          <a:lstStyle/>
          <a:p>
            <a:r>
              <a:rPr lang="en-US" altLang="en-US" sz="4000" b="1" dirty="0" smtClean="0">
                <a:ea typeface="ＭＳ Ｐゴシック" pitchFamily="34" charset="-128"/>
              </a:rPr>
              <a:t>Essential Data: PVAAS Projections</a:t>
            </a:r>
          </a:p>
        </p:txBody>
      </p:sp>
      <p:sp>
        <p:nvSpPr>
          <p:cNvPr id="2" name="TextBox 1"/>
          <p:cNvSpPr txBox="1"/>
          <p:nvPr/>
        </p:nvSpPr>
        <p:spPr>
          <a:xfrm>
            <a:off x="967431" y="1676400"/>
            <a:ext cx="7209138" cy="4524315"/>
          </a:xfrm>
          <a:prstGeom prst="rect">
            <a:avLst/>
          </a:prstGeom>
          <a:solidFill>
            <a:srgbClr val="FFFF00"/>
          </a:solidFill>
        </p:spPr>
        <p:txBody>
          <a:bodyPr wrap="square" rtlCol="0">
            <a:spAutoFit/>
          </a:bodyPr>
          <a:lstStyle/>
          <a:p>
            <a:pPr algn="ctr"/>
            <a:r>
              <a:rPr lang="en-US" sz="4800" b="1" i="1" dirty="0" smtClean="0"/>
              <a:t>More reliable at projecting future performance, </a:t>
            </a:r>
          </a:p>
          <a:p>
            <a:pPr algn="ctr"/>
            <a:r>
              <a:rPr lang="en-US" sz="4800" b="1" i="1" dirty="0" smtClean="0"/>
              <a:t>even 3 years into the future, than the most recent state assessment score.</a:t>
            </a:r>
            <a:endParaRPr lang="en-US" sz="4800" b="1" i="1" dirty="0"/>
          </a:p>
        </p:txBody>
      </p:sp>
    </p:spTree>
    <p:extLst>
      <p:ext uri="{BB962C8B-B14F-4D97-AF65-F5344CB8AC3E}">
        <p14:creationId xmlns:p14="http://schemas.microsoft.com/office/powerpoint/2010/main" val="379784270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t>Available Projections</a:t>
            </a:r>
            <a:endParaRPr lang="en-US" sz="4000" b="1" dirty="0"/>
          </a:p>
        </p:txBody>
      </p:sp>
      <p:graphicFrame>
        <p:nvGraphicFramePr>
          <p:cNvPr id="7" name="Diagram 6"/>
          <p:cNvGraphicFramePr/>
          <p:nvPr>
            <p:extLst>
              <p:ext uri="{D42A27DB-BD31-4B8C-83A1-F6EECF244321}">
                <p14:modId xmlns:p14="http://schemas.microsoft.com/office/powerpoint/2010/main" val="1463763"/>
              </p:ext>
            </p:extLst>
          </p:nvPr>
        </p:nvGraphicFramePr>
        <p:xfrm>
          <a:off x="990600" y="1417638"/>
          <a:ext cx="7696200" cy="4927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8" name="Group 7"/>
          <p:cNvGrpSpPr/>
          <p:nvPr/>
        </p:nvGrpSpPr>
        <p:grpSpPr>
          <a:xfrm>
            <a:off x="66675" y="3505200"/>
            <a:ext cx="1228725" cy="2667000"/>
            <a:chOff x="66675" y="3505200"/>
            <a:chExt cx="1228725" cy="2667000"/>
          </a:xfrm>
        </p:grpSpPr>
        <p:sp>
          <p:nvSpPr>
            <p:cNvPr id="4" name="Explosion 2 3"/>
            <p:cNvSpPr/>
            <p:nvPr/>
          </p:nvSpPr>
          <p:spPr>
            <a:xfrm>
              <a:off x="76200" y="3505200"/>
              <a:ext cx="1219200" cy="685800"/>
            </a:xfrm>
            <a:prstGeom prst="irregularSeal2">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solidFill>
                    <a:schemeClr val="tx1">
                      <a:lumMod val="95000"/>
                      <a:lumOff val="5000"/>
                    </a:schemeClr>
                  </a:solidFill>
                </a:rPr>
                <a:t>NEW</a:t>
              </a:r>
              <a:endParaRPr lang="en-US" sz="1200" b="1" dirty="0">
                <a:solidFill>
                  <a:schemeClr val="tx1">
                    <a:lumMod val="95000"/>
                    <a:lumOff val="5000"/>
                  </a:schemeClr>
                </a:solidFill>
              </a:endParaRPr>
            </a:p>
          </p:txBody>
        </p:sp>
        <p:sp>
          <p:nvSpPr>
            <p:cNvPr id="6" name="Explosion 2 5"/>
            <p:cNvSpPr/>
            <p:nvPr/>
          </p:nvSpPr>
          <p:spPr>
            <a:xfrm>
              <a:off x="76200" y="4514850"/>
              <a:ext cx="1219200" cy="685800"/>
            </a:xfrm>
            <a:prstGeom prst="irregularSeal2">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solidFill>
                    <a:schemeClr val="tx1">
                      <a:lumMod val="95000"/>
                      <a:lumOff val="5000"/>
                    </a:schemeClr>
                  </a:solidFill>
                </a:rPr>
                <a:t>NEW</a:t>
              </a:r>
              <a:endParaRPr lang="en-US" sz="1200" b="1" dirty="0">
                <a:solidFill>
                  <a:schemeClr val="tx1">
                    <a:lumMod val="95000"/>
                    <a:lumOff val="5000"/>
                  </a:schemeClr>
                </a:solidFill>
              </a:endParaRPr>
            </a:p>
          </p:txBody>
        </p:sp>
        <p:sp>
          <p:nvSpPr>
            <p:cNvPr id="10" name="Explosion 2 9"/>
            <p:cNvSpPr/>
            <p:nvPr/>
          </p:nvSpPr>
          <p:spPr>
            <a:xfrm>
              <a:off x="66675" y="5486400"/>
              <a:ext cx="1219200" cy="685800"/>
            </a:xfrm>
            <a:prstGeom prst="irregularSeal2">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solidFill>
                    <a:schemeClr val="tx1">
                      <a:lumMod val="95000"/>
                      <a:lumOff val="5000"/>
                    </a:schemeClr>
                  </a:solidFill>
                </a:rPr>
                <a:t>NEW</a:t>
              </a:r>
              <a:endParaRPr lang="en-US" sz="1200" b="1" dirty="0">
                <a:solidFill>
                  <a:schemeClr val="tx1">
                    <a:lumMod val="95000"/>
                    <a:lumOff val="5000"/>
                  </a:schemeClr>
                </a:solidFill>
              </a:endParaRPr>
            </a:p>
          </p:txBody>
        </p:sp>
      </p:grpSp>
    </p:spTree>
    <p:extLst>
      <p:ext uri="{BB962C8B-B14F-4D97-AF65-F5344CB8AC3E}">
        <p14:creationId xmlns:p14="http://schemas.microsoft.com/office/powerpoint/2010/main" val="406058833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8769" y="228600"/>
            <a:ext cx="8641080" cy="1143000"/>
          </a:xfrm>
        </p:spPr>
        <p:txBody>
          <a:bodyPr>
            <a:normAutofit fontScale="90000"/>
          </a:bodyPr>
          <a:lstStyle/>
          <a:p>
            <a:r>
              <a:rPr lang="en-US" b="1" dirty="0"/>
              <a:t>Individual Student Projection Report</a:t>
            </a:r>
          </a:p>
        </p:txBody>
      </p:sp>
      <p:pic>
        <p:nvPicPr>
          <p:cNvPr id="9218"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785"/>
          <a:stretch/>
        </p:blipFill>
        <p:spPr bwMode="auto">
          <a:xfrm>
            <a:off x="533400" y="1219200"/>
            <a:ext cx="5454919" cy="5245576"/>
          </a:xfrm>
          <a:prstGeom prst="rect">
            <a:avLst/>
          </a:prstGeom>
          <a:noFill/>
          <a:ln w="9525">
            <a:solidFill>
              <a:schemeClr val="tx2"/>
            </a:solidFill>
            <a:miter lim="800000"/>
            <a:headEnd/>
            <a:tailEnd/>
          </a:ln>
          <a:extLst>
            <a:ext uri="{909E8E84-426E-40DD-AFC4-6F175D3DCCD1}">
              <a14:hiddenFill xmlns:a14="http://schemas.microsoft.com/office/drawing/2010/main">
                <a:solidFill>
                  <a:schemeClr val="accent1"/>
                </a:solidFill>
              </a14:hiddenFill>
            </a:ext>
          </a:extLst>
        </p:spPr>
      </p:pic>
      <p:sp>
        <p:nvSpPr>
          <p:cNvPr id="3" name="Rectangle 2"/>
          <p:cNvSpPr/>
          <p:nvPr/>
        </p:nvSpPr>
        <p:spPr>
          <a:xfrm>
            <a:off x="6052114" y="2400084"/>
            <a:ext cx="2847735" cy="3908762"/>
          </a:xfrm>
          <a:prstGeom prst="rect">
            <a:avLst/>
          </a:prstGeom>
          <a:solidFill>
            <a:schemeClr val="bg1"/>
          </a:solidFill>
          <a:ln>
            <a:noFill/>
          </a:ln>
        </p:spPr>
        <p:txBody>
          <a:bodyPr wrap="square">
            <a:spAutoFit/>
          </a:bodyPr>
          <a:lstStyle/>
          <a:p>
            <a:pPr algn="ctr"/>
            <a:r>
              <a:rPr lang="en-US" b="1" i="1" dirty="0" smtClean="0">
                <a:solidFill>
                  <a:schemeClr val="accent6">
                    <a:lumMod val="75000"/>
                  </a:schemeClr>
                </a:solidFill>
              </a:rPr>
              <a:t>Use PVAAS Student Projection data together with other student-level data!</a:t>
            </a:r>
            <a:endParaRPr lang="en-US" b="1" i="1" dirty="0">
              <a:solidFill>
                <a:schemeClr val="accent6">
                  <a:lumMod val="75000"/>
                </a:schemeClr>
              </a:solidFill>
            </a:endParaRPr>
          </a:p>
          <a:p>
            <a:pPr marL="857250" lvl="1" indent="-457200">
              <a:buFont typeface="Arial" panose="020B0604020202020204" pitchFamily="34" charset="0"/>
              <a:buChar char="•"/>
            </a:pPr>
            <a:r>
              <a:rPr lang="en-US" sz="1600" i="1" dirty="0" smtClean="0"/>
              <a:t>Benchmark </a:t>
            </a:r>
            <a:r>
              <a:rPr lang="en-US" sz="1600" i="1" dirty="0"/>
              <a:t>assessments</a:t>
            </a:r>
          </a:p>
          <a:p>
            <a:pPr marL="857250" lvl="1" indent="-457200">
              <a:buFont typeface="Arial" panose="020B0604020202020204" pitchFamily="34" charset="0"/>
              <a:buChar char="•"/>
            </a:pPr>
            <a:r>
              <a:rPr lang="en-US" sz="1600" i="1" dirty="0"/>
              <a:t>Diagnostic assessments</a:t>
            </a:r>
          </a:p>
          <a:p>
            <a:pPr marL="857250" lvl="1" indent="-457200">
              <a:buFont typeface="Arial" panose="020B0604020202020204" pitchFamily="34" charset="0"/>
              <a:buChar char="•"/>
            </a:pPr>
            <a:r>
              <a:rPr lang="en-US" sz="1600" i="1" dirty="0"/>
              <a:t>Common grade-level or course-specific assessments</a:t>
            </a:r>
          </a:p>
          <a:p>
            <a:pPr marL="857250" lvl="1" indent="-457200">
              <a:buFont typeface="Arial" panose="020B0604020202020204" pitchFamily="34" charset="0"/>
              <a:buChar char="•"/>
            </a:pPr>
            <a:r>
              <a:rPr lang="en-US" sz="1600" i="1" dirty="0"/>
              <a:t>Attendance</a:t>
            </a:r>
          </a:p>
          <a:p>
            <a:pPr marL="857250" lvl="1" indent="-457200">
              <a:buFont typeface="Arial" panose="020B0604020202020204" pitchFamily="34" charset="0"/>
              <a:buChar char="•"/>
            </a:pPr>
            <a:r>
              <a:rPr lang="en-US" sz="1600" i="1" dirty="0" smtClean="0"/>
              <a:t>Behavior</a:t>
            </a:r>
          </a:p>
          <a:p>
            <a:pPr marL="857250" lvl="1" indent="-457200">
              <a:buFont typeface="Arial" panose="020B0604020202020204" pitchFamily="34" charset="0"/>
              <a:buChar char="•"/>
            </a:pPr>
            <a:r>
              <a:rPr lang="en-US" sz="1600" i="1" dirty="0" smtClean="0"/>
              <a:t>Teacher Recommendations</a:t>
            </a:r>
            <a:endParaRPr lang="en-US" sz="1600" dirty="0"/>
          </a:p>
        </p:txBody>
      </p:sp>
      <p:grpSp>
        <p:nvGrpSpPr>
          <p:cNvPr id="11" name="Group 10"/>
          <p:cNvGrpSpPr/>
          <p:nvPr/>
        </p:nvGrpSpPr>
        <p:grpSpPr>
          <a:xfrm>
            <a:off x="4589515" y="1513553"/>
            <a:ext cx="1963685" cy="815975"/>
            <a:chOff x="4589515" y="1513553"/>
            <a:chExt cx="1963685" cy="815975"/>
          </a:xfrm>
        </p:grpSpPr>
        <p:sp>
          <p:nvSpPr>
            <p:cNvPr id="10" name="Rectangle 9"/>
            <p:cNvSpPr/>
            <p:nvPr/>
          </p:nvSpPr>
          <p:spPr>
            <a:xfrm>
              <a:off x="5410200" y="1513553"/>
              <a:ext cx="1143000" cy="815975"/>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Student’s Projection</a:t>
              </a:r>
              <a:endParaRPr lang="en-US" dirty="0">
                <a:solidFill>
                  <a:schemeClr val="tx1"/>
                </a:solidFill>
              </a:endParaRPr>
            </a:p>
          </p:txBody>
        </p:sp>
        <p:sp>
          <p:nvSpPr>
            <p:cNvPr id="8" name="Right Arrow 7"/>
            <p:cNvSpPr/>
            <p:nvPr/>
          </p:nvSpPr>
          <p:spPr>
            <a:xfrm rot="10800000">
              <a:off x="4589515" y="1594339"/>
              <a:ext cx="786195" cy="353577"/>
            </a:xfrm>
            <a:prstGeom prst="rightArrow">
              <a:avLst/>
            </a:prstGeom>
            <a:solidFill>
              <a:srgbClr val="FF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9" name="Rectangle 18"/>
          <p:cNvSpPr/>
          <p:nvPr/>
        </p:nvSpPr>
        <p:spPr>
          <a:xfrm>
            <a:off x="1980339" y="4783714"/>
            <a:ext cx="4007980" cy="591514"/>
          </a:xfrm>
          <a:prstGeom prst="rect">
            <a:avLst/>
          </a:prstGeom>
          <a:noFill/>
          <a:ln w="38100">
            <a:solidFill>
              <a:srgbClr val="FF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6797875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subTnLst>
                                    <p:set>
                                      <p:cBhvr override="childStyle">
                                        <p:cTn dur="1" fill="hold" display="0" masterRel="nextClick" afterEffect="1"/>
                                        <p:tgtEl>
                                          <p:spTgt spid="11"/>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Shape 316"/>
        <p:cNvGrpSpPr/>
        <p:nvPr/>
      </p:nvGrpSpPr>
      <p:grpSpPr>
        <a:xfrm>
          <a:off x="0" y="0"/>
          <a:ext cx="0" cy="0"/>
          <a:chOff x="0" y="0"/>
          <a:chExt cx="0" cy="0"/>
        </a:xfrm>
      </p:grpSpPr>
      <p:pic>
        <p:nvPicPr>
          <p:cNvPr id="2053" name="Picture 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217926" y="1492272"/>
            <a:ext cx="6773674" cy="45137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17" name="Shape 317"/>
          <p:cNvSpPr txBox="1">
            <a:spLocks noGrp="1"/>
          </p:cNvSpPr>
          <p:nvPr>
            <p:ph type="title"/>
          </p:nvPr>
        </p:nvSpPr>
        <p:spPr>
          <a:xfrm>
            <a:off x="457200" y="304800"/>
            <a:ext cx="8229600" cy="888520"/>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n-US" sz="3200" b="1" i="0" strike="noStrike" cap="none" baseline="0" dirty="0">
                <a:solidFill>
                  <a:schemeClr val="dk1"/>
                </a:solidFill>
                <a:latin typeface="+mj-lt"/>
                <a:ea typeface="Calibri"/>
                <a:cs typeface="Calibri"/>
                <a:sym typeface="Calibri"/>
              </a:rPr>
              <a:t>Custom </a:t>
            </a:r>
            <a:r>
              <a:rPr lang="en-US" sz="3200" b="1" i="1" strike="noStrike" cap="none" baseline="0" dirty="0">
                <a:solidFill>
                  <a:schemeClr val="dk1"/>
                </a:solidFill>
                <a:latin typeface="+mj-lt"/>
                <a:ea typeface="Calibri"/>
                <a:cs typeface="Calibri"/>
                <a:sym typeface="Calibri"/>
              </a:rPr>
              <a:t>Student</a:t>
            </a:r>
            <a:r>
              <a:rPr lang="en-US" sz="3200" b="1" i="0" strike="noStrike" cap="none" baseline="0" dirty="0">
                <a:solidFill>
                  <a:schemeClr val="dk1"/>
                </a:solidFill>
                <a:latin typeface="+mj-lt"/>
                <a:ea typeface="Calibri"/>
                <a:cs typeface="Calibri"/>
                <a:sym typeface="Calibri"/>
              </a:rPr>
              <a:t> </a:t>
            </a:r>
            <a:r>
              <a:rPr lang="en-US" sz="3200" b="1" i="0" strike="noStrike" cap="none" baseline="0" dirty="0" smtClean="0">
                <a:solidFill>
                  <a:schemeClr val="dk1"/>
                </a:solidFill>
                <a:latin typeface="+mj-lt"/>
                <a:ea typeface="Calibri"/>
                <a:cs typeface="Calibri"/>
                <a:sym typeface="Calibri"/>
              </a:rPr>
              <a:t>Report</a:t>
            </a:r>
            <a:r>
              <a:rPr lang="en-US" sz="3200" b="1" i="0" u="none" strike="noStrike" cap="none" baseline="0" dirty="0" smtClean="0">
                <a:solidFill>
                  <a:schemeClr val="dk1"/>
                </a:solidFill>
                <a:latin typeface="+mj-lt"/>
                <a:ea typeface="Calibri"/>
                <a:cs typeface="Calibri"/>
                <a:sym typeface="Calibri"/>
              </a:rPr>
              <a:t>:</a:t>
            </a:r>
            <a:r>
              <a:rPr lang="en-US" sz="3950" b="1" i="0" u="none" strike="noStrike" cap="none" baseline="0" dirty="0" smtClean="0">
                <a:solidFill>
                  <a:schemeClr val="dk1"/>
                </a:solidFill>
                <a:latin typeface="Calibri"/>
                <a:ea typeface="Calibri"/>
                <a:cs typeface="Calibri"/>
                <a:sym typeface="Calibri"/>
              </a:rPr>
              <a:t/>
            </a:r>
            <a:br>
              <a:rPr lang="en-US" sz="3950" b="1" i="0" u="none" strike="noStrike" cap="none" baseline="0" dirty="0" smtClean="0">
                <a:solidFill>
                  <a:schemeClr val="dk1"/>
                </a:solidFill>
                <a:latin typeface="Calibri"/>
                <a:ea typeface="Calibri"/>
                <a:cs typeface="Calibri"/>
                <a:sym typeface="Calibri"/>
              </a:rPr>
            </a:br>
            <a:r>
              <a:rPr lang="en-US" sz="2800" b="1" i="0" u="none" strike="noStrike" cap="none" baseline="0" dirty="0" smtClean="0">
                <a:solidFill>
                  <a:schemeClr val="dk1"/>
                </a:solidFill>
                <a:latin typeface="+mj-lt"/>
                <a:ea typeface="Calibri"/>
                <a:cs typeface="Calibri"/>
                <a:sym typeface="Calibri"/>
              </a:rPr>
              <a:t>A List of Student Projections</a:t>
            </a:r>
            <a:r>
              <a:rPr lang="en-US" sz="2800" b="1" i="0" u="none" strike="noStrike" cap="none" dirty="0" smtClean="0">
                <a:solidFill>
                  <a:schemeClr val="dk1"/>
                </a:solidFill>
                <a:latin typeface="+mj-lt"/>
                <a:ea typeface="Calibri"/>
                <a:cs typeface="Calibri"/>
                <a:sym typeface="Calibri"/>
              </a:rPr>
              <a:t> </a:t>
            </a:r>
            <a:r>
              <a:rPr lang="en-US" sz="2800" b="1" i="0" u="none" strike="noStrike" cap="none" baseline="0" dirty="0" smtClean="0">
                <a:solidFill>
                  <a:schemeClr val="dk1"/>
                </a:solidFill>
                <a:latin typeface="+mj-lt"/>
                <a:ea typeface="Calibri"/>
                <a:cs typeface="Calibri"/>
                <a:sym typeface="Calibri"/>
              </a:rPr>
              <a:t>for </a:t>
            </a:r>
            <a:r>
              <a:rPr lang="en-US" sz="2800" b="1" i="0" u="none" strike="noStrike" cap="none" baseline="0" dirty="0">
                <a:solidFill>
                  <a:schemeClr val="dk1"/>
                </a:solidFill>
                <a:latin typeface="+mj-lt"/>
                <a:ea typeface="Calibri"/>
                <a:cs typeface="Calibri"/>
                <a:sym typeface="Calibri"/>
              </a:rPr>
              <a:t>a Teacher’s </a:t>
            </a:r>
            <a:r>
              <a:rPr lang="en-US" sz="2800" b="1" i="0" u="none" strike="noStrike" cap="none" baseline="0" dirty="0" smtClean="0">
                <a:solidFill>
                  <a:schemeClr val="dk1"/>
                </a:solidFill>
                <a:latin typeface="+mj-lt"/>
                <a:ea typeface="Calibri"/>
                <a:cs typeface="Calibri"/>
                <a:sym typeface="Calibri"/>
              </a:rPr>
              <a:t>Students This Year</a:t>
            </a:r>
            <a:endParaRPr lang="en-US" sz="2800" b="1" i="0" u="none" strike="noStrike" cap="none" baseline="0" dirty="0">
              <a:solidFill>
                <a:schemeClr val="dk1"/>
              </a:solidFill>
              <a:latin typeface="+mj-lt"/>
              <a:ea typeface="Calibri"/>
              <a:cs typeface="Calibri"/>
              <a:sym typeface="Calibri"/>
            </a:endParaRPr>
          </a:p>
        </p:txBody>
      </p:sp>
      <p:sp>
        <p:nvSpPr>
          <p:cNvPr id="3" name="TextBox 2"/>
          <p:cNvSpPr txBox="1"/>
          <p:nvPr/>
        </p:nvSpPr>
        <p:spPr>
          <a:xfrm>
            <a:off x="1" y="1921925"/>
            <a:ext cx="2362200" cy="1938992"/>
          </a:xfrm>
          <a:prstGeom prst="rect">
            <a:avLst/>
          </a:prstGeom>
          <a:noFill/>
        </p:spPr>
        <p:txBody>
          <a:bodyPr wrap="square" rtlCol="0">
            <a:spAutoFit/>
          </a:bodyPr>
          <a:lstStyle/>
          <a:p>
            <a:r>
              <a:rPr lang="en-US" sz="2400" dirty="0" smtClean="0">
                <a:solidFill>
                  <a:srgbClr val="C00000"/>
                </a:solidFill>
                <a:latin typeface="Calibri" panose="020F0502020204030204" pitchFamily="34" charset="0"/>
              </a:rPr>
              <a:t>Create by:</a:t>
            </a:r>
          </a:p>
          <a:p>
            <a:pPr marL="285750" indent="-285750">
              <a:buFont typeface="Arial" panose="020B0604020202020204" pitchFamily="34" charset="0"/>
              <a:buChar char="•"/>
            </a:pPr>
            <a:r>
              <a:rPr lang="en-US" sz="2400" dirty="0" smtClean="0">
                <a:solidFill>
                  <a:srgbClr val="C00000"/>
                </a:solidFill>
                <a:latin typeface="Calibri" panose="020F0502020204030204" pitchFamily="34" charset="0"/>
              </a:rPr>
              <a:t>Subject/Grade</a:t>
            </a:r>
          </a:p>
          <a:p>
            <a:pPr marL="285750" indent="-285750">
              <a:buFont typeface="Arial" panose="020B0604020202020204" pitchFamily="34" charset="0"/>
              <a:buChar char="•"/>
            </a:pPr>
            <a:r>
              <a:rPr lang="en-US" sz="2400" dirty="0" smtClean="0">
                <a:solidFill>
                  <a:srgbClr val="C00000"/>
                </a:solidFill>
                <a:latin typeface="Calibri" panose="020F0502020204030204" pitchFamily="34" charset="0"/>
              </a:rPr>
              <a:t>Course</a:t>
            </a:r>
          </a:p>
          <a:p>
            <a:pPr marL="285750" indent="-285750">
              <a:buFont typeface="Arial" panose="020B0604020202020204" pitchFamily="34" charset="0"/>
              <a:buChar char="•"/>
            </a:pPr>
            <a:r>
              <a:rPr lang="en-US" sz="2400" dirty="0" smtClean="0">
                <a:solidFill>
                  <a:srgbClr val="C00000"/>
                </a:solidFill>
                <a:latin typeface="Calibri" panose="020F0502020204030204" pitchFamily="34" charset="0"/>
              </a:rPr>
              <a:t>Section/Period</a:t>
            </a:r>
          </a:p>
          <a:p>
            <a:pPr marL="285750" indent="-285750">
              <a:buFont typeface="Arial" panose="020B0604020202020204" pitchFamily="34" charset="0"/>
              <a:buChar char="•"/>
            </a:pPr>
            <a:r>
              <a:rPr lang="en-US" sz="2400" dirty="0" smtClean="0">
                <a:solidFill>
                  <a:srgbClr val="C00000"/>
                </a:solidFill>
                <a:latin typeface="Calibri" panose="020F0502020204030204" pitchFamily="34" charset="0"/>
              </a:rPr>
              <a:t>Subgroups</a:t>
            </a:r>
            <a:endParaRPr lang="en-US" sz="2400" dirty="0">
              <a:solidFill>
                <a:srgbClr val="C00000"/>
              </a:solidFill>
              <a:latin typeface="Calibri" panose="020F0502020204030204" pitchFamily="34" charset="0"/>
            </a:endParaRPr>
          </a:p>
        </p:txBody>
      </p:sp>
      <p:sp>
        <p:nvSpPr>
          <p:cNvPr id="320" name="Shape 320"/>
          <p:cNvSpPr/>
          <p:nvPr/>
        </p:nvSpPr>
        <p:spPr>
          <a:xfrm>
            <a:off x="6934200" y="1492272"/>
            <a:ext cx="2057400" cy="4513748"/>
          </a:xfrm>
          <a:prstGeom prst="rect">
            <a:avLst/>
          </a:prstGeom>
          <a:noFill/>
          <a:ln w="38100" cap="flat">
            <a:solidFill>
              <a:srgbClr val="C00000"/>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None/>
            </a:pPr>
            <a:endParaRPr sz="1800" b="0" i="0" u="none" strike="noStrike" cap="none" baseline="0">
              <a:solidFill>
                <a:srgbClr val="FFFFFF"/>
              </a:solidFill>
              <a:latin typeface="Calibri"/>
              <a:ea typeface="Calibri"/>
              <a:cs typeface="Calibri"/>
              <a:sym typeface="Calibri"/>
            </a:endParaRPr>
          </a:p>
        </p:txBody>
      </p:sp>
      <p:sp>
        <p:nvSpPr>
          <p:cNvPr id="5" name="Rectangle 4"/>
          <p:cNvSpPr/>
          <p:nvPr/>
        </p:nvSpPr>
        <p:spPr>
          <a:xfrm>
            <a:off x="10510" y="4038600"/>
            <a:ext cx="2580289" cy="1200329"/>
          </a:xfrm>
          <a:prstGeom prst="rect">
            <a:avLst/>
          </a:prstGeom>
        </p:spPr>
        <p:txBody>
          <a:bodyPr wrap="square">
            <a:spAutoFit/>
          </a:bodyPr>
          <a:lstStyle/>
          <a:p>
            <a:r>
              <a:rPr lang="en-US" sz="2400" dirty="0" smtClean="0">
                <a:solidFill>
                  <a:srgbClr val="C00000"/>
                </a:solidFill>
                <a:latin typeface="Calibri" panose="020F0502020204030204" pitchFamily="34" charset="0"/>
              </a:rPr>
              <a:t>Then, sort on Projected State Percentile!</a:t>
            </a:r>
            <a:endParaRPr lang="en-US" sz="2400" dirty="0">
              <a:solidFill>
                <a:srgbClr val="C00000"/>
              </a:solidFill>
              <a:latin typeface="Calibri" panose="020F0502020204030204" pitchFamily="34" charset="0"/>
            </a:endParaRPr>
          </a:p>
        </p:txBody>
      </p:sp>
      <p:sp>
        <p:nvSpPr>
          <p:cNvPr id="2" name="Down Arrow 1"/>
          <p:cNvSpPr/>
          <p:nvPr/>
        </p:nvSpPr>
        <p:spPr>
          <a:xfrm>
            <a:off x="7162800" y="1066800"/>
            <a:ext cx="228600" cy="381000"/>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Down Arrow 7"/>
          <p:cNvSpPr/>
          <p:nvPr/>
        </p:nvSpPr>
        <p:spPr>
          <a:xfrm>
            <a:off x="8153400" y="1066800"/>
            <a:ext cx="228600" cy="381000"/>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p:nvPr/>
        </p:nvCxnSpPr>
        <p:spPr>
          <a:xfrm>
            <a:off x="7620000" y="4495800"/>
            <a:ext cx="1219200"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7658100" y="5562600"/>
            <a:ext cx="1219200"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9169030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7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 name="Text Placeholder 7"/>
          <p:cNvSpPr>
            <a:spLocks noGrp="1"/>
          </p:cNvSpPr>
          <p:nvPr>
            <p:ph type="body" sz="quarter" idx="4294967295"/>
          </p:nvPr>
        </p:nvSpPr>
        <p:spPr>
          <a:xfrm flipH="1">
            <a:off x="152400" y="76200"/>
            <a:ext cx="8839200" cy="451405"/>
          </a:xfrm>
          <a:prstGeom prst="rect">
            <a:avLst/>
          </a:prstGeom>
        </p:spPr>
        <p:txBody>
          <a:bodyPr>
            <a:noAutofit/>
          </a:bodyPr>
          <a:lstStyle/>
          <a:p>
            <a:pPr marL="0" indent="0" algn="ctr">
              <a:buNone/>
            </a:pPr>
            <a:r>
              <a:rPr lang="en-US" sz="4000" b="1" dirty="0" smtClean="0"/>
              <a:t>How to Create a Custom Student Report and Assigning this Report to Users</a:t>
            </a:r>
            <a:endParaRPr lang="en-US" sz="4000" b="1" dirty="0"/>
          </a:p>
        </p:txBody>
      </p:sp>
      <p:sp>
        <p:nvSpPr>
          <p:cNvPr id="10" name="Content Placeholder 9"/>
          <p:cNvSpPr>
            <a:spLocks noGrp="1"/>
          </p:cNvSpPr>
          <p:nvPr>
            <p:ph sz="quarter" idx="4294967295"/>
          </p:nvPr>
        </p:nvSpPr>
        <p:spPr>
          <a:xfrm>
            <a:off x="457201" y="1890119"/>
            <a:ext cx="4041913" cy="3077765"/>
          </a:xfrm>
          <a:prstGeom prst="rect">
            <a:avLst/>
          </a:prstGeom>
        </p:spPr>
        <p:txBody>
          <a:bodyPr/>
          <a:lstStyle/>
          <a:p>
            <a:pPr marL="0" indent="0" algn="ctr">
              <a:buNone/>
            </a:pPr>
            <a:r>
              <a:rPr lang="en-US" sz="3200" dirty="0" smtClean="0">
                <a:latin typeface="Calibri" panose="020F0502020204030204" pitchFamily="34" charset="0"/>
              </a:rPr>
              <a:t>Directions can be found </a:t>
            </a:r>
            <a:r>
              <a:rPr lang="en-US" dirty="0" smtClean="0">
                <a:latin typeface="Calibri" panose="020F0502020204030204" pitchFamily="34" charset="0"/>
              </a:rPr>
              <a:t>in:</a:t>
            </a:r>
            <a:r>
              <a:rPr lang="en-US" sz="3200" dirty="0" smtClean="0">
                <a:latin typeface="Calibri" panose="020F0502020204030204" pitchFamily="34" charset="0"/>
              </a:rPr>
              <a:t> </a:t>
            </a:r>
          </a:p>
          <a:p>
            <a:pPr marL="0" indent="0" algn="ctr">
              <a:buNone/>
            </a:pPr>
            <a:r>
              <a:rPr lang="en-US" sz="3200" b="1" dirty="0" smtClean="0">
                <a:latin typeface="Calibri" panose="020F0502020204030204" pitchFamily="34" charset="0"/>
              </a:rPr>
              <a:t>Activity Booklet</a:t>
            </a:r>
          </a:p>
          <a:p>
            <a:pPr marL="0" indent="0" algn="ctr">
              <a:buNone/>
            </a:pPr>
            <a:r>
              <a:rPr lang="en-US" sz="3200" b="1" dirty="0" smtClean="0">
                <a:latin typeface="Calibri" panose="020F0502020204030204" pitchFamily="34" charset="0"/>
              </a:rPr>
              <a:t> Pages 6-8</a:t>
            </a:r>
            <a:endParaRPr lang="en-US" sz="3200" b="1" dirty="0">
              <a:latin typeface="Calibri" panose="020F0502020204030204" pitchFamily="34" charset="0"/>
            </a:endParaRPr>
          </a:p>
        </p:txBody>
      </p:sp>
      <p:pic>
        <p:nvPicPr>
          <p:cNvPr id="1026"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468091" y="1905000"/>
            <a:ext cx="4126402" cy="3076575"/>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5" name="Explosion 2 4"/>
          <p:cNvSpPr/>
          <p:nvPr/>
        </p:nvSpPr>
        <p:spPr>
          <a:xfrm>
            <a:off x="609600" y="4800600"/>
            <a:ext cx="2286000" cy="1555198"/>
          </a:xfrm>
          <a:prstGeom prst="irregularSeal2">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pgs. 6-8</a:t>
            </a:r>
            <a:endParaRPr lang="en-US" dirty="0">
              <a:solidFill>
                <a:schemeClr val="tx1"/>
              </a:solidFill>
            </a:endParaRPr>
          </a:p>
        </p:txBody>
      </p:sp>
    </p:spTree>
    <p:extLst>
      <p:ext uri="{BB962C8B-B14F-4D97-AF65-F5344CB8AC3E}">
        <p14:creationId xmlns:p14="http://schemas.microsoft.com/office/powerpoint/2010/main" val="234614800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 Feedback and Supports</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679950449"/>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19820" y="203514"/>
            <a:ext cx="2515438" cy="748795"/>
          </a:xfrm>
        </p:spPr>
        <p:txBody>
          <a:bodyPr>
            <a:noAutofit/>
          </a:bodyPr>
          <a:lstStyle/>
          <a:p>
            <a:r>
              <a:rPr lang="en-US" sz="3600" dirty="0" smtClean="0"/>
              <a:t>Layered Reporting</a:t>
            </a:r>
            <a:endParaRPr lang="en-US" sz="3600" dirty="0"/>
          </a:p>
        </p:txBody>
      </p:sp>
      <p:sp>
        <p:nvSpPr>
          <p:cNvPr id="5" name="Text Placeholder 4"/>
          <p:cNvSpPr>
            <a:spLocks noGrp="1"/>
          </p:cNvSpPr>
          <p:nvPr>
            <p:ph type="body" sz="quarter" idx="11"/>
          </p:nvPr>
        </p:nvSpPr>
        <p:spPr/>
        <p:txBody>
          <a:bodyPr/>
          <a:lstStyle/>
          <a:p>
            <a:r>
              <a:rPr lang="en-US" dirty="0" smtClean="0"/>
              <a:t>How can we use </a:t>
            </a:r>
            <a:r>
              <a:rPr lang="en-US" dirty="0"/>
              <a:t>P</a:t>
            </a:r>
            <a:r>
              <a:rPr lang="en-US" dirty="0" smtClean="0"/>
              <a:t>VAAS?</a:t>
            </a:r>
            <a:endParaRPr lang="en-US" dirty="0"/>
          </a:p>
        </p:txBody>
      </p:sp>
      <p:graphicFrame>
        <p:nvGraphicFramePr>
          <p:cNvPr id="10" name="Diagram 9"/>
          <p:cNvGraphicFramePr/>
          <p:nvPr>
            <p:extLst>
              <p:ext uri="{D42A27DB-BD31-4B8C-83A1-F6EECF244321}">
                <p14:modId xmlns:p14="http://schemas.microsoft.com/office/powerpoint/2010/main" val="2237124348"/>
              </p:ext>
            </p:extLst>
          </p:nvPr>
        </p:nvGraphicFramePr>
        <p:xfrm>
          <a:off x="921230" y="1271926"/>
          <a:ext cx="4520111" cy="47869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Left Arrow 10"/>
          <p:cNvSpPr/>
          <p:nvPr/>
        </p:nvSpPr>
        <p:spPr>
          <a:xfrm>
            <a:off x="4407090" y="1486892"/>
            <a:ext cx="4194450" cy="1735117"/>
          </a:xfrm>
          <a:prstGeom prst="leftArrow">
            <a:avLst/>
          </a:prstGeom>
          <a:solidFill>
            <a:schemeClr val="accent6">
              <a:lumMod val="20000"/>
              <a:lumOff val="80000"/>
            </a:schemeClr>
          </a:solidFill>
          <a:ln>
            <a:solidFill>
              <a:schemeClr val="accent6">
                <a:lumMod val="75000"/>
              </a:schemeClr>
            </a:solidFill>
          </a:ln>
          <a:effectLst>
            <a:outerShdw blurRad="50800" dist="38100" dir="2700000" algn="tl" rotWithShape="0">
              <a:prstClr val="black">
                <a:alpha val="40000"/>
              </a:prstClr>
            </a:outerShdw>
          </a:effectLst>
        </p:spPr>
        <p:style>
          <a:lnRef idx="2">
            <a:schemeClr val="accent4"/>
          </a:lnRef>
          <a:fillRef idx="1">
            <a:schemeClr val="lt1"/>
          </a:fillRef>
          <a:effectRef idx="0">
            <a:schemeClr val="accent4"/>
          </a:effectRef>
          <a:fontRef idx="minor">
            <a:schemeClr val="dk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r>
              <a:rPr lang="en-US" sz="2400" b="1" dirty="0" smtClean="0">
                <a:solidFill>
                  <a:schemeClr val="tx1"/>
                </a:solidFill>
              </a:rPr>
              <a:t>Supporting Core Programs</a:t>
            </a:r>
            <a:endParaRPr lang="en-US" sz="2400" b="1" dirty="0">
              <a:solidFill>
                <a:schemeClr val="tx1"/>
              </a:solidFill>
            </a:endParaRPr>
          </a:p>
        </p:txBody>
      </p:sp>
      <p:sp>
        <p:nvSpPr>
          <p:cNvPr id="12" name="Left Arrow 11"/>
          <p:cNvSpPr/>
          <p:nvPr/>
        </p:nvSpPr>
        <p:spPr>
          <a:xfrm>
            <a:off x="4419600" y="3581400"/>
            <a:ext cx="4194450" cy="1676401"/>
          </a:xfrm>
          <a:prstGeom prst="leftArrow">
            <a:avLst/>
          </a:prstGeom>
          <a:solidFill>
            <a:schemeClr val="accent6">
              <a:lumMod val="20000"/>
              <a:lumOff val="80000"/>
            </a:schemeClr>
          </a:solidFill>
          <a:ln>
            <a:solidFill>
              <a:schemeClr val="accent6">
                <a:lumMod val="75000"/>
              </a:schemeClr>
            </a:solidFill>
          </a:ln>
          <a:effectLst>
            <a:outerShdw blurRad="50800" dist="38100" dir="2700000" algn="tl" rotWithShape="0">
              <a:prstClr val="black">
                <a:alpha val="40000"/>
              </a:prstClr>
            </a:outerShdw>
          </a:effectLst>
        </p:spPr>
        <p:style>
          <a:lnRef idx="2">
            <a:schemeClr val="accent4"/>
          </a:lnRef>
          <a:fillRef idx="1">
            <a:schemeClr val="lt1"/>
          </a:fillRef>
          <a:effectRef idx="0">
            <a:schemeClr val="accent4"/>
          </a:effectRef>
          <a:fontRef idx="minor">
            <a:schemeClr val="dk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r>
              <a:rPr lang="en-US" sz="2400" b="1" dirty="0" smtClean="0">
                <a:solidFill>
                  <a:schemeClr val="tx1"/>
                </a:solidFill>
              </a:rPr>
              <a:t>Supporting Individual Teachers</a:t>
            </a:r>
            <a:endParaRPr lang="en-US" sz="2400" b="1" dirty="0">
              <a:solidFill>
                <a:schemeClr val="tx1"/>
              </a:solidFill>
            </a:endParaRPr>
          </a:p>
        </p:txBody>
      </p:sp>
      <p:sp>
        <p:nvSpPr>
          <p:cNvPr id="2" name="Right Brace 1"/>
          <p:cNvSpPr/>
          <p:nvPr/>
        </p:nvSpPr>
        <p:spPr>
          <a:xfrm>
            <a:off x="3733800" y="1486892"/>
            <a:ext cx="457200" cy="1735117"/>
          </a:xfrm>
          <a:prstGeom prst="rightBrace">
            <a:avLst/>
          </a:prstGeom>
          <a:ln w="508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Right Brace 12"/>
          <p:cNvSpPr/>
          <p:nvPr/>
        </p:nvSpPr>
        <p:spPr>
          <a:xfrm>
            <a:off x="3740624" y="3581400"/>
            <a:ext cx="457200" cy="1735117"/>
          </a:xfrm>
          <a:prstGeom prst="rightBrace">
            <a:avLst/>
          </a:prstGeom>
          <a:ln w="508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150349095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Big Ideas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Support Core/Content</a:t>
            </a:r>
          </a:p>
          <a:p>
            <a:r>
              <a:rPr lang="en-US" dirty="0" smtClean="0"/>
              <a:t>Supporting Your Teachers and Their Students</a:t>
            </a:r>
          </a:p>
          <a:p>
            <a:r>
              <a:rPr lang="en-US" dirty="0" smtClean="0"/>
              <a:t>School and Teacher Value-Added</a:t>
            </a:r>
          </a:p>
          <a:p>
            <a:pPr lvl="1"/>
            <a:r>
              <a:rPr lang="en-US" dirty="0" smtClean="0"/>
              <a:t>Use same colors, similar meaning</a:t>
            </a:r>
          </a:p>
          <a:p>
            <a:pPr lvl="1"/>
            <a:r>
              <a:rPr lang="en-US" dirty="0"/>
              <a:t>Use same </a:t>
            </a:r>
            <a:r>
              <a:rPr lang="en-US" dirty="0" smtClean="0"/>
              <a:t>bar graphs, </a:t>
            </a:r>
            <a:r>
              <a:rPr lang="en-US" dirty="0"/>
              <a:t>similar </a:t>
            </a:r>
            <a:r>
              <a:rPr lang="en-US" dirty="0" smtClean="0"/>
              <a:t>meaning</a:t>
            </a:r>
          </a:p>
          <a:p>
            <a:pPr lvl="1"/>
            <a:r>
              <a:rPr lang="en-US" dirty="0" smtClean="0"/>
              <a:t>Look for patterns and trends</a:t>
            </a:r>
          </a:p>
          <a:p>
            <a:pPr lvl="1"/>
            <a:r>
              <a:rPr lang="en-US" dirty="0" smtClean="0"/>
              <a:t>Layer your use of data</a:t>
            </a:r>
          </a:p>
          <a:p>
            <a:pPr lvl="1"/>
            <a:r>
              <a:rPr lang="en-US" dirty="0" smtClean="0"/>
              <a:t>Use Content Digging Deeper Questions to get to “root cause”</a:t>
            </a:r>
          </a:p>
          <a:p>
            <a:r>
              <a:rPr lang="en-US" dirty="0" smtClean="0"/>
              <a:t>Access Custom Student Reports for Teachers</a:t>
            </a:r>
          </a:p>
          <a:p>
            <a:pPr lvl="1"/>
            <a:r>
              <a:rPr lang="en-US" dirty="0" smtClean="0"/>
              <a:t>Reach out for support</a:t>
            </a:r>
            <a:endParaRPr lang="en-US" dirty="0"/>
          </a:p>
          <a:p>
            <a:pPr lvl="1"/>
            <a:endParaRPr lang="en-US" dirty="0" smtClean="0"/>
          </a:p>
        </p:txBody>
      </p:sp>
    </p:spTree>
    <p:extLst>
      <p:ext uri="{BB962C8B-B14F-4D97-AF65-F5344CB8AC3E}">
        <p14:creationId xmlns:p14="http://schemas.microsoft.com/office/powerpoint/2010/main" val="77383327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a:bodyPr>
          <a:lstStyle/>
          <a:p>
            <a:r>
              <a:rPr lang="en-US" sz="4000" b="1" dirty="0" smtClean="0"/>
              <a:t>What’s Next?</a:t>
            </a:r>
            <a:endParaRPr lang="en-US" sz="4000" b="1" dirty="0"/>
          </a:p>
        </p:txBody>
      </p:sp>
      <p:sp>
        <p:nvSpPr>
          <p:cNvPr id="3" name="Content Placeholder 2"/>
          <p:cNvSpPr>
            <a:spLocks noGrp="1"/>
          </p:cNvSpPr>
          <p:nvPr>
            <p:ph idx="1"/>
          </p:nvPr>
        </p:nvSpPr>
        <p:spPr>
          <a:xfrm>
            <a:off x="457200" y="1219200"/>
            <a:ext cx="8229600" cy="4525963"/>
          </a:xfrm>
        </p:spPr>
        <p:txBody>
          <a:bodyPr/>
          <a:lstStyle/>
          <a:p>
            <a:pPr marL="0" indent="0">
              <a:buNone/>
            </a:pPr>
            <a:r>
              <a:rPr lang="en-US" dirty="0" smtClean="0"/>
              <a:t>Follow-up webinars focused on:</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090653379"/>
              </p:ext>
            </p:extLst>
          </p:nvPr>
        </p:nvGraphicFramePr>
        <p:xfrm>
          <a:off x="228600" y="1905000"/>
          <a:ext cx="8686800" cy="4678680"/>
        </p:xfrm>
        <a:graphic>
          <a:graphicData uri="http://schemas.openxmlformats.org/drawingml/2006/table">
            <a:tbl>
              <a:tblPr firstRow="1" bandRow="1">
                <a:tableStyleId>{5C22544A-7EE6-4342-B048-85BDC9FD1C3A}</a:tableStyleId>
              </a:tblPr>
              <a:tblGrid>
                <a:gridCol w="2604781">
                  <a:extLst>
                    <a:ext uri="{9D8B030D-6E8A-4147-A177-3AD203B41FA5}">
                      <a16:colId xmlns:a16="http://schemas.microsoft.com/office/drawing/2014/main" val="20000"/>
                    </a:ext>
                  </a:extLst>
                </a:gridCol>
                <a:gridCol w="1946246">
                  <a:extLst>
                    <a:ext uri="{9D8B030D-6E8A-4147-A177-3AD203B41FA5}">
                      <a16:colId xmlns:a16="http://schemas.microsoft.com/office/drawing/2014/main" val="20001"/>
                    </a:ext>
                  </a:extLst>
                </a:gridCol>
                <a:gridCol w="2189527">
                  <a:extLst>
                    <a:ext uri="{9D8B030D-6E8A-4147-A177-3AD203B41FA5}">
                      <a16:colId xmlns:a16="http://schemas.microsoft.com/office/drawing/2014/main" val="20002"/>
                    </a:ext>
                  </a:extLst>
                </a:gridCol>
                <a:gridCol w="1946246">
                  <a:extLst>
                    <a:ext uri="{9D8B030D-6E8A-4147-A177-3AD203B41FA5}">
                      <a16:colId xmlns:a16="http://schemas.microsoft.com/office/drawing/2014/main" val="20003"/>
                    </a:ext>
                  </a:extLst>
                </a:gridCol>
              </a:tblGrid>
              <a:tr h="1188720">
                <a:tc>
                  <a:txBody>
                    <a:bodyPr/>
                    <a:lstStyle/>
                    <a:p>
                      <a:r>
                        <a:rPr lang="en-US" dirty="0" smtClean="0"/>
                        <a:t>Coaches Role: </a:t>
                      </a:r>
                    </a:p>
                    <a:p>
                      <a:r>
                        <a:rPr lang="en-US" dirty="0" smtClean="0"/>
                        <a:t> What is My Work?</a:t>
                      </a:r>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aseline="0" dirty="0" smtClean="0"/>
                        <a:t>Reports</a:t>
                      </a:r>
                      <a:endParaRPr lang="en-US" dirty="0" smtClean="0"/>
                    </a:p>
                  </a:txBody>
                  <a:tcPr anchor="b"/>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Purpose</a:t>
                      </a:r>
                      <a:r>
                        <a:rPr lang="en-US" baseline="0" dirty="0" smtClean="0"/>
                        <a:t> of Report?</a:t>
                      </a:r>
                    </a:p>
                    <a:p>
                      <a:pPr marL="0" marR="0" indent="0" algn="ctr" defTabSz="914400" rtl="0" eaLnBrk="1" fontAlgn="auto" latinLnBrk="0" hangingPunct="1">
                        <a:lnSpc>
                          <a:spcPct val="100000"/>
                        </a:lnSpc>
                        <a:spcBef>
                          <a:spcPts val="0"/>
                        </a:spcBef>
                        <a:spcAft>
                          <a:spcPts val="0"/>
                        </a:spcAft>
                        <a:buClrTx/>
                        <a:buSzTx/>
                        <a:buFontTx/>
                        <a:buNone/>
                        <a:tabLst/>
                        <a:defRPr/>
                      </a:pPr>
                      <a:r>
                        <a:rPr lang="en-US" baseline="0" dirty="0" smtClean="0"/>
                        <a:t>What Does It Tell Me? </a:t>
                      </a:r>
                      <a:endParaRPr lang="en-US" dirty="0" smtClean="0"/>
                    </a:p>
                  </a:txBody>
                  <a:tcPr anchor="b"/>
                </a:tc>
                <a:tc>
                  <a:txBody>
                    <a:bodyPr/>
                    <a:lstStyle/>
                    <a:p>
                      <a:pPr algn="ctr"/>
                      <a:r>
                        <a:rPr lang="en-US" sz="1800" b="1" kern="1200" dirty="0" smtClean="0">
                          <a:solidFill>
                            <a:schemeClr val="bg1"/>
                          </a:solidFill>
                          <a:effectLst/>
                          <a:latin typeface="+mn-lt"/>
                          <a:ea typeface="+mn-ea"/>
                          <a:cs typeface="+mn-cs"/>
                        </a:rPr>
                        <a:t>How Might I Use It? </a:t>
                      </a:r>
                    </a:p>
                    <a:p>
                      <a:pPr algn="ctr"/>
                      <a:r>
                        <a:rPr lang="en-US" sz="1800" b="1" kern="1200" dirty="0" smtClean="0">
                          <a:solidFill>
                            <a:schemeClr val="bg1"/>
                          </a:solidFill>
                          <a:effectLst/>
                          <a:latin typeface="+mn-lt"/>
                          <a:ea typeface="+mn-ea"/>
                          <a:cs typeface="+mn-cs"/>
                        </a:rPr>
                        <a:t>(What Questions Can I Answer?)</a:t>
                      </a:r>
                      <a:endParaRPr lang="en-US" dirty="0" smtClean="0">
                        <a:solidFill>
                          <a:sysClr val="windowText" lastClr="000000"/>
                        </a:solidFill>
                      </a:endParaRPr>
                    </a:p>
                  </a:txBody>
                  <a:tcPr anchor="b"/>
                </a:tc>
                <a:extLst>
                  <a:ext uri="{0D108BD9-81ED-4DB2-BD59-A6C34878D82A}">
                    <a16:rowId xmlns:a16="http://schemas.microsoft.com/office/drawing/2014/main" val="10000"/>
                  </a:ext>
                </a:extLst>
              </a:tr>
              <a:tr h="1069730">
                <a:tc>
                  <a:txBody>
                    <a:bodyPr/>
                    <a:lstStyle/>
                    <a:p>
                      <a:r>
                        <a:rPr lang="en-US" b="0" dirty="0" smtClean="0"/>
                        <a:t>Support</a:t>
                      </a:r>
                      <a:r>
                        <a:rPr lang="en-US" b="0" baseline="0" dirty="0" smtClean="0"/>
                        <a:t> Core Programs (Tier 1)</a:t>
                      </a:r>
                    </a:p>
                    <a:p>
                      <a:pPr marL="0" marR="0" indent="0" algn="l" defTabSz="914400" rtl="0" eaLnBrk="1" fontAlgn="auto" latinLnBrk="0" hangingPunct="1">
                        <a:lnSpc>
                          <a:spcPct val="100000"/>
                        </a:lnSpc>
                        <a:spcBef>
                          <a:spcPts val="0"/>
                        </a:spcBef>
                        <a:spcAft>
                          <a:spcPts val="0"/>
                        </a:spcAft>
                        <a:buClrTx/>
                        <a:buSzTx/>
                        <a:buFontTx/>
                        <a:buNone/>
                        <a:tabLst/>
                        <a:defRPr/>
                      </a:pPr>
                      <a:r>
                        <a:rPr lang="en-US" b="0" dirty="0" smtClean="0"/>
                        <a:t>System-level supports </a:t>
                      </a:r>
                      <a:endParaRPr lang="en-US" b="0"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1"/>
                  </a:ext>
                </a:extLst>
              </a:tr>
              <a:tr h="865750">
                <a:tc>
                  <a:txBody>
                    <a:bodyPr/>
                    <a:lstStyle/>
                    <a:p>
                      <a:r>
                        <a:rPr lang="en-US" b="1" dirty="0" smtClean="0"/>
                        <a:t>Support to Individual Teachers</a:t>
                      </a:r>
                      <a:endParaRPr lang="en-US" b="1"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2"/>
                  </a:ext>
                </a:extLst>
              </a:tr>
              <a:tr h="85578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Evaluate</a:t>
                      </a:r>
                      <a:r>
                        <a:rPr lang="en-US" b="1" baseline="0" dirty="0" smtClean="0"/>
                        <a:t> effectiveness of intervention(s)</a:t>
                      </a:r>
                      <a:endParaRPr lang="en-US" b="1"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b="1" dirty="0"/>
                    </a:p>
                  </a:txBody>
                  <a:tcPr/>
                </a:tc>
                <a:tc>
                  <a:txBody>
                    <a:bodyPr/>
                    <a:lstStyle/>
                    <a:p>
                      <a:endParaRPr lang="en-US" i="1"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3"/>
                  </a:ext>
                </a:extLst>
              </a:tr>
              <a:tr h="599049">
                <a:tc>
                  <a:txBody>
                    <a:bodyPr/>
                    <a:lstStyle/>
                    <a:p>
                      <a:r>
                        <a:rPr lang="en-US" b="1" dirty="0" smtClean="0"/>
                        <a:t>Identify</a:t>
                      </a:r>
                      <a:r>
                        <a:rPr lang="en-US" b="1" baseline="0" dirty="0" smtClean="0"/>
                        <a:t> students for intervention(s)</a:t>
                      </a:r>
                      <a:endParaRPr lang="en-US" b="1" dirty="0"/>
                    </a:p>
                  </a:txBody>
                  <a:tcPr/>
                </a:tc>
                <a:tc>
                  <a:txBody>
                    <a:bodyPr/>
                    <a:lstStyle/>
                    <a:p>
                      <a:endParaRPr lang="en-US" i="1" dirty="0"/>
                    </a:p>
                  </a:txBody>
                  <a:tcPr/>
                </a:tc>
                <a:tc>
                  <a:txBody>
                    <a:bodyPr/>
                    <a:lstStyle/>
                    <a:p>
                      <a:endParaRPr lang="en-US"/>
                    </a:p>
                  </a:txBody>
                  <a:tcPr/>
                </a:tc>
                <a:tc>
                  <a:txBody>
                    <a:bodyPr/>
                    <a:lstStyle/>
                    <a:p>
                      <a:endParaRPr lang="en-US" dirty="0"/>
                    </a:p>
                  </a:txBody>
                  <a:tcPr/>
                </a:tc>
                <a:extLst>
                  <a:ext uri="{0D108BD9-81ED-4DB2-BD59-A6C34878D82A}">
                    <a16:rowId xmlns:a16="http://schemas.microsoft.com/office/drawing/2014/main" val="10004"/>
                  </a:ext>
                </a:extLst>
              </a:tr>
            </a:tbl>
          </a:graphicData>
        </a:graphic>
      </p:graphicFrame>
      <p:sp>
        <p:nvSpPr>
          <p:cNvPr id="7" name="Right Brace 6"/>
          <p:cNvSpPr/>
          <p:nvPr/>
        </p:nvSpPr>
        <p:spPr>
          <a:xfrm>
            <a:off x="2736945" y="4495800"/>
            <a:ext cx="533400" cy="2133600"/>
          </a:xfrm>
          <a:prstGeom prst="rightBrace">
            <a:avLst>
              <a:gd name="adj1" fmla="val 0"/>
              <a:gd name="adj2" fmla="val 50000"/>
            </a:avLst>
          </a:prstGeom>
          <a:ln w="444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Left Arrow 7"/>
          <p:cNvSpPr/>
          <p:nvPr/>
        </p:nvSpPr>
        <p:spPr>
          <a:xfrm>
            <a:off x="3581400" y="4867402"/>
            <a:ext cx="3435096" cy="1390396"/>
          </a:xfrm>
          <a:prstGeom prst="leftArrow">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chemeClr val="tx1"/>
                </a:solidFill>
              </a:rPr>
              <a:t>Follow-Up Webinars</a:t>
            </a:r>
            <a:endParaRPr lang="en-US" sz="1200" dirty="0">
              <a:solidFill>
                <a:schemeClr val="tx1"/>
              </a:solidFill>
            </a:endParaRPr>
          </a:p>
        </p:txBody>
      </p:sp>
    </p:spTree>
    <p:extLst>
      <p:ext uri="{BB962C8B-B14F-4D97-AF65-F5344CB8AC3E}">
        <p14:creationId xmlns:p14="http://schemas.microsoft.com/office/powerpoint/2010/main" val="196052263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rmAutofit/>
          </a:bodyPr>
          <a:lstStyle/>
          <a:p>
            <a:r>
              <a:rPr lang="en-US" sz="4000" b="1" dirty="0" smtClean="0"/>
              <a:t>What We CAN Control = “</a:t>
            </a:r>
            <a:r>
              <a:rPr lang="en-US" sz="4000" b="1" i="1" dirty="0" smtClean="0"/>
              <a:t>CIAO”</a:t>
            </a:r>
            <a:r>
              <a:rPr lang="en-US" sz="4000" b="1" dirty="0" smtClean="0"/>
              <a:t>!</a:t>
            </a:r>
            <a:endParaRPr lang="en-US" sz="4000" b="1" dirty="0"/>
          </a:p>
        </p:txBody>
      </p:sp>
      <p:sp>
        <p:nvSpPr>
          <p:cNvPr id="3" name="Content Placeholder 2"/>
          <p:cNvSpPr>
            <a:spLocks noGrp="1"/>
          </p:cNvSpPr>
          <p:nvPr>
            <p:ph idx="1"/>
          </p:nvPr>
        </p:nvSpPr>
        <p:spPr/>
        <p:txBody>
          <a:bodyPr/>
          <a:lstStyle/>
          <a:p>
            <a:pPr marL="0" lvl="0" indent="0">
              <a:buNone/>
            </a:pPr>
            <a:endParaRPr lang="en-US" dirty="0"/>
          </a:p>
          <a:p>
            <a:pPr marL="0" indent="0">
              <a:buNone/>
            </a:pPr>
            <a:endParaRPr lang="en-US" dirty="0"/>
          </a:p>
        </p:txBody>
      </p:sp>
      <p:pic>
        <p:nvPicPr>
          <p:cNvPr id="1026" name="Picture 2" descr="C:\Users\Evidence To Action 1\AppData\Local\Microsoft\Windows\Temporary Internet Files\Content.IE5\2ZL8JWZ0\0511-0810-1200-4714_People_In_a_Gondola_clipart_image[1].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467600" y="1150676"/>
            <a:ext cx="1394753" cy="1251293"/>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6" name="Diagram 5"/>
          <p:cNvGraphicFramePr/>
          <p:nvPr>
            <p:extLst>
              <p:ext uri="{D42A27DB-BD31-4B8C-83A1-F6EECF244321}">
                <p14:modId xmlns:p14="http://schemas.microsoft.com/office/powerpoint/2010/main" val="3881291207"/>
              </p:ext>
            </p:extLst>
          </p:nvPr>
        </p:nvGraphicFramePr>
        <p:xfrm>
          <a:off x="1066800" y="1600200"/>
          <a:ext cx="6096000" cy="424012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75352978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066800"/>
          </a:xfrm>
        </p:spPr>
        <p:txBody>
          <a:bodyPr>
            <a:normAutofit/>
          </a:bodyPr>
          <a:lstStyle/>
          <a:p>
            <a:r>
              <a:rPr lang="en-US" sz="3600" dirty="0" smtClean="0"/>
              <a:t>3 Follow-up Webinars</a:t>
            </a:r>
            <a:br>
              <a:rPr lang="en-US" sz="3600" dirty="0" smtClean="0"/>
            </a:br>
            <a:r>
              <a:rPr lang="en-US" sz="2000" i="1" dirty="0" smtClean="0"/>
              <a:t>Now that we’ve finished Teachers Supporting Teachers, Part 1…</a:t>
            </a:r>
            <a:endParaRPr lang="en-US" sz="2000" dirty="0"/>
          </a:p>
        </p:txBody>
      </p:sp>
      <p:sp>
        <p:nvSpPr>
          <p:cNvPr id="3" name="Content Placeholder 2"/>
          <p:cNvSpPr>
            <a:spLocks noGrp="1"/>
          </p:cNvSpPr>
          <p:nvPr>
            <p:ph idx="1"/>
          </p:nvPr>
        </p:nvSpPr>
        <p:spPr>
          <a:xfrm>
            <a:off x="457200" y="1219200"/>
            <a:ext cx="8229600" cy="381000"/>
          </a:xfrm>
        </p:spPr>
        <p:txBody>
          <a:bodyPr>
            <a:noAutofit/>
          </a:bodyPr>
          <a:lstStyle/>
          <a:p>
            <a:pPr marL="0" indent="0">
              <a:buNone/>
            </a:pPr>
            <a:r>
              <a:rPr lang="en-US" sz="1800" dirty="0" smtClean="0"/>
              <a:t>Parts 2, 3, &amp; 4 will be offered via GoToWebinar. Each session will be offered twice:</a:t>
            </a:r>
          </a:p>
        </p:txBody>
      </p:sp>
      <p:graphicFrame>
        <p:nvGraphicFramePr>
          <p:cNvPr id="5" name="Diagram 4"/>
          <p:cNvGraphicFramePr/>
          <p:nvPr>
            <p:extLst>
              <p:ext uri="{D42A27DB-BD31-4B8C-83A1-F6EECF244321}">
                <p14:modId xmlns:p14="http://schemas.microsoft.com/office/powerpoint/2010/main" val="3583704711"/>
              </p:ext>
            </p:extLst>
          </p:nvPr>
        </p:nvGraphicFramePr>
        <p:xfrm>
          <a:off x="609600" y="1648558"/>
          <a:ext cx="7848600" cy="38774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Box 5"/>
          <p:cNvSpPr txBox="1"/>
          <p:nvPr/>
        </p:nvSpPr>
        <p:spPr>
          <a:xfrm>
            <a:off x="468923" y="5715000"/>
            <a:ext cx="8217877" cy="1231106"/>
          </a:xfrm>
          <a:prstGeom prst="rect">
            <a:avLst/>
          </a:prstGeom>
          <a:noFill/>
        </p:spPr>
        <p:txBody>
          <a:bodyPr wrap="square" rtlCol="0">
            <a:spAutoFit/>
          </a:bodyPr>
          <a:lstStyle/>
          <a:p>
            <a:pPr marL="0" lvl="1"/>
            <a:r>
              <a:rPr lang="en-US" sz="1400" i="1" dirty="0"/>
              <a:t>Links to join these sessions will be e-mailed to videoconference participants. All webinars will be recorded. Contact our team </a:t>
            </a:r>
            <a:r>
              <a:rPr lang="en-US" sz="1400" i="1" dirty="0" smtClean="0"/>
              <a:t>to </a:t>
            </a:r>
            <a:r>
              <a:rPr lang="en-US" sz="1400" i="1" dirty="0"/>
              <a:t>access a </a:t>
            </a:r>
            <a:r>
              <a:rPr lang="en-US" sz="1400" i="1" dirty="0" smtClean="0"/>
              <a:t>recording or if you have questions: </a:t>
            </a:r>
            <a:r>
              <a:rPr lang="en-US" sz="1400" i="1" dirty="0" smtClean="0">
                <a:hlinkClick r:id="rId8"/>
              </a:rPr>
              <a:t>pdepvaas@iu13.org</a:t>
            </a:r>
            <a:r>
              <a:rPr lang="en-US" sz="1400" i="1" dirty="0" smtClean="0"/>
              <a:t>. See the SY2015-16 Professional Development Opportunities booklet, on the PVAAS login page </a:t>
            </a:r>
            <a:r>
              <a:rPr lang="en-US" sz="1400" i="1" dirty="0" smtClean="0">
                <a:hlinkClick r:id="rId9"/>
              </a:rPr>
              <a:t>https://pvaas.sas.com</a:t>
            </a:r>
            <a:r>
              <a:rPr lang="en-US" sz="1400" i="1" dirty="0" smtClean="0"/>
              <a:t>, for more information. </a:t>
            </a:r>
            <a:endParaRPr lang="en-US" sz="1400" i="1" dirty="0"/>
          </a:p>
          <a:p>
            <a:endParaRPr lang="en-US" dirty="0"/>
          </a:p>
        </p:txBody>
      </p:sp>
    </p:spTree>
    <p:extLst>
      <p:ext uri="{BB962C8B-B14F-4D97-AF65-F5344CB8AC3E}">
        <p14:creationId xmlns:p14="http://schemas.microsoft.com/office/powerpoint/2010/main" val="178187719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Autofit/>
          </a:bodyPr>
          <a:lstStyle/>
          <a:p>
            <a:r>
              <a:rPr lang="en-US" sz="4000" b="1" dirty="0" smtClean="0"/>
              <a:t>Integrating “Coach” Roles &amp; Responsibilities with PVAAS Reports</a:t>
            </a:r>
            <a:endParaRPr lang="en-US" sz="4000" b="1" dirty="0"/>
          </a:p>
        </p:txBody>
      </p:sp>
      <p:pic>
        <p:nvPicPr>
          <p:cNvPr id="3" name="Picture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18176" y="1832052"/>
            <a:ext cx="8773424" cy="4568748"/>
          </a:xfrm>
          <a:prstGeom prst="rect">
            <a:avLst/>
          </a:prstGeom>
        </p:spPr>
      </p:pic>
      <p:sp>
        <p:nvSpPr>
          <p:cNvPr id="5" name="TextBox 4"/>
          <p:cNvSpPr txBox="1"/>
          <p:nvPr/>
        </p:nvSpPr>
        <p:spPr>
          <a:xfrm>
            <a:off x="4551218" y="3581400"/>
            <a:ext cx="3200400" cy="1815882"/>
          </a:xfrm>
          <a:prstGeom prst="rect">
            <a:avLst/>
          </a:prstGeom>
          <a:solidFill>
            <a:srgbClr val="00B050"/>
          </a:solidFill>
        </p:spPr>
        <p:txBody>
          <a:bodyPr wrap="square" rtlCol="0">
            <a:spAutoFit/>
          </a:bodyPr>
          <a:lstStyle/>
          <a:p>
            <a:pPr algn="ctr"/>
            <a:r>
              <a:rPr lang="en-US" sz="2800" b="1" dirty="0" smtClean="0"/>
              <a:t>“Takeaway”  -completed form- get one from IU Consultant!!!</a:t>
            </a:r>
            <a:endParaRPr lang="en-US" sz="2800" dirty="0"/>
          </a:p>
        </p:txBody>
      </p:sp>
    </p:spTree>
    <p:extLst>
      <p:ext uri="{BB962C8B-B14F-4D97-AF65-F5344CB8AC3E}">
        <p14:creationId xmlns:p14="http://schemas.microsoft.com/office/powerpoint/2010/main" val="127269987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noChangeArrowheads="1"/>
          </p:cNvSpPr>
          <p:nvPr>
            <p:ph type="title"/>
          </p:nvPr>
        </p:nvSpPr>
        <p:spPr>
          <a:xfrm>
            <a:off x="552449" y="1745913"/>
            <a:ext cx="8120063" cy="4321254"/>
          </a:xfrm>
        </p:spPr>
        <p:txBody>
          <a:bodyPr>
            <a:normAutofit/>
          </a:bodyPr>
          <a:lstStyle/>
          <a:p>
            <a:pPr eaLnBrk="1" hangingPunct="1"/>
            <a:r>
              <a:rPr lang="en-US" altLang="en-US" sz="3200" b="1" dirty="0" smtClean="0"/>
              <a:t>Questions?</a:t>
            </a:r>
            <a:br>
              <a:rPr lang="en-US" altLang="en-US" sz="3200" b="1" dirty="0" smtClean="0"/>
            </a:br>
            <a:r>
              <a:rPr lang="en-US" altLang="en-US" sz="3200" b="1" dirty="0" smtClean="0"/>
              <a:t>PVAAS Materials or </a:t>
            </a:r>
            <a:br>
              <a:rPr lang="en-US" altLang="en-US" sz="3200" b="1" dirty="0" smtClean="0"/>
            </a:br>
            <a:r>
              <a:rPr lang="en-US" altLang="en-US" sz="3200" b="1" dirty="0" smtClean="0"/>
              <a:t>Statewide Implementation</a:t>
            </a:r>
            <a:r>
              <a:rPr lang="en-US" altLang="en-US" sz="3600" b="1" dirty="0" smtClean="0"/>
              <a:t/>
            </a:r>
            <a:br>
              <a:rPr lang="en-US" altLang="en-US" sz="3600" b="1" dirty="0" smtClean="0"/>
            </a:br>
            <a:r>
              <a:rPr lang="en-US" altLang="en-US" sz="1800" b="1" dirty="0" smtClean="0"/>
              <a:t> </a:t>
            </a:r>
            <a:r>
              <a:rPr lang="en-US" altLang="en-US" sz="3600" b="1" dirty="0" smtClean="0"/>
              <a:t/>
            </a:r>
            <a:br>
              <a:rPr lang="en-US" altLang="en-US" sz="3600" b="1" dirty="0" smtClean="0"/>
            </a:br>
            <a:r>
              <a:rPr lang="en-US" altLang="en-US" sz="2800" b="1" u="sng" dirty="0" smtClean="0">
                <a:hlinkClick r:id="rId3"/>
              </a:rPr>
              <a:t>pdepvaas@iu13.org</a:t>
            </a:r>
            <a:r>
              <a:rPr lang="en-US" altLang="en-US" sz="2800" b="1" dirty="0" smtClean="0"/>
              <a:t> </a:t>
            </a:r>
            <a:r>
              <a:rPr lang="en-US" altLang="en-US" sz="2800" b="1" dirty="0" smtClean="0">
                <a:latin typeface="Calibri" panose="020F0502020204030204" pitchFamily="34" charset="0"/>
              </a:rPr>
              <a:t>● </a:t>
            </a:r>
            <a:r>
              <a:rPr lang="en-US" altLang="en-US" sz="2800" b="1" dirty="0" smtClean="0"/>
              <a:t>(717) 606-1911</a:t>
            </a:r>
            <a:r>
              <a:rPr lang="en-US" altLang="en-US" sz="2800" dirty="0" smtClean="0"/>
              <a:t/>
            </a:r>
            <a:br>
              <a:rPr lang="en-US" altLang="en-US" sz="2800" dirty="0" smtClean="0"/>
            </a:br>
            <a:r>
              <a:rPr lang="en-US" altLang="en-US" sz="2800" dirty="0" smtClean="0"/>
              <a:t/>
            </a:r>
            <a:br>
              <a:rPr lang="en-US" altLang="en-US" sz="2800" dirty="0" smtClean="0"/>
            </a:br>
            <a:r>
              <a:rPr lang="en-US" altLang="en-US" sz="2800" dirty="0" smtClean="0"/>
              <a:t/>
            </a:r>
            <a:br>
              <a:rPr lang="en-US" altLang="en-US" sz="2800" dirty="0" smtClean="0"/>
            </a:br>
            <a:r>
              <a:rPr lang="en-US" altLang="en-US" sz="3600" b="1" dirty="0" smtClean="0"/>
              <a:t>PVAAS Report Web Site</a:t>
            </a:r>
            <a:br>
              <a:rPr lang="en-US" altLang="en-US" sz="3600" b="1" dirty="0" smtClean="0"/>
            </a:br>
            <a:r>
              <a:rPr lang="en-US" altLang="en-US" sz="1100" b="1" dirty="0" smtClean="0"/>
              <a:t> </a:t>
            </a:r>
            <a:r>
              <a:rPr lang="en-US" altLang="en-US" sz="2800" b="1" dirty="0" smtClean="0"/>
              <a:t/>
            </a:r>
            <a:br>
              <a:rPr lang="en-US" altLang="en-US" sz="2800" b="1" dirty="0" smtClean="0"/>
            </a:br>
            <a:r>
              <a:rPr lang="en-US" altLang="en-US" sz="2800" b="1" dirty="0" smtClean="0"/>
              <a:t>https://pvaas.sas.com</a:t>
            </a:r>
            <a:endParaRPr lang="en-US" altLang="en-US" sz="2800" dirty="0" smtClean="0"/>
          </a:p>
        </p:txBody>
      </p:sp>
      <p:sp>
        <p:nvSpPr>
          <p:cNvPr id="4" name="Rectangle 3"/>
          <p:cNvSpPr/>
          <p:nvPr/>
        </p:nvSpPr>
        <p:spPr>
          <a:xfrm>
            <a:off x="1488280" y="563217"/>
            <a:ext cx="6248400" cy="923330"/>
          </a:xfrm>
          <a:prstGeom prst="rect">
            <a:avLst/>
          </a:prstGeom>
          <a:noFill/>
        </p:spPr>
        <p:txBody>
          <a:bodyPr wrap="square" lIns="91440" tIns="45720" rIns="91440" bIns="45720">
            <a:spAutoFit/>
          </a:bodyPr>
          <a:lstStyle/>
          <a:p>
            <a:pPr algn="ctr"/>
            <a:r>
              <a:rPr lang="en-US" sz="5400" b="1" dirty="0" smtClean="0">
                <a:ln w="0"/>
                <a:solidFill>
                  <a:schemeClr val="accent1">
                    <a:lumMod val="75000"/>
                  </a:schemeClr>
                </a:solidFill>
                <a:effectLst>
                  <a:reflection blurRad="6350" stA="53000" endA="300" endPos="35500" dir="5400000" sy="-90000" algn="bl" rotWithShape="0"/>
                </a:effectLst>
                <a:latin typeface="Bell MT" panose="02020503060305020303" pitchFamily="18" charset="0"/>
              </a:rPr>
              <a:t>Thank You!</a:t>
            </a:r>
            <a:endParaRPr lang="en-US" sz="5400" b="1" dirty="0">
              <a:ln w="0"/>
              <a:solidFill>
                <a:schemeClr val="accent1">
                  <a:lumMod val="75000"/>
                </a:schemeClr>
              </a:solidFill>
              <a:effectLst>
                <a:reflection blurRad="6350" stA="53000" endA="300" endPos="35500" dir="5400000" sy="-90000" algn="bl" rotWithShape="0"/>
              </a:effectLst>
              <a:latin typeface="Bell MT" panose="02020503060305020303" pitchFamily="18" charset="0"/>
            </a:endParaRPr>
          </a:p>
        </p:txBody>
      </p:sp>
      <p:sp>
        <p:nvSpPr>
          <p:cNvPr id="2" name="Right Arrow 1"/>
          <p:cNvSpPr/>
          <p:nvPr/>
        </p:nvSpPr>
        <p:spPr>
          <a:xfrm>
            <a:off x="577849" y="1828800"/>
            <a:ext cx="2286000" cy="533400"/>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3483319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p:nvPr/>
        </p:nvPicPr>
        <p:blipFill rotWithShape="1">
          <a:blip r:embed="rId3" cstate="email">
            <a:extLst>
              <a:ext uri="{28A0092B-C50C-407E-A947-70E740481C1C}">
                <a14:useLocalDpi xmlns:a14="http://schemas.microsoft.com/office/drawing/2010/main"/>
              </a:ext>
            </a:extLst>
          </a:blip>
          <a:srcRect/>
          <a:stretch/>
        </p:blipFill>
        <p:spPr>
          <a:xfrm>
            <a:off x="1600200" y="1981200"/>
            <a:ext cx="5895833" cy="2286000"/>
          </a:xfrm>
          <a:prstGeom prst="rect">
            <a:avLst/>
          </a:prstGeom>
        </p:spPr>
      </p:pic>
      <p:sp>
        <p:nvSpPr>
          <p:cNvPr id="2" name="TextBox 1"/>
          <p:cNvSpPr txBox="1"/>
          <p:nvPr/>
        </p:nvSpPr>
        <p:spPr>
          <a:xfrm>
            <a:off x="3352800" y="4648200"/>
            <a:ext cx="2767104" cy="830997"/>
          </a:xfrm>
          <a:prstGeom prst="rect">
            <a:avLst/>
          </a:prstGeom>
          <a:noFill/>
        </p:spPr>
        <p:txBody>
          <a:bodyPr wrap="none" rtlCol="0">
            <a:spAutoFit/>
          </a:bodyPr>
          <a:lstStyle/>
          <a:p>
            <a:r>
              <a:rPr lang="en-US" sz="4800" b="1" dirty="0" smtClean="0"/>
              <a:t>Examples:</a:t>
            </a:r>
            <a:endParaRPr lang="en-US" sz="4800" b="1" dirty="0"/>
          </a:p>
        </p:txBody>
      </p:sp>
    </p:spTree>
    <p:extLst>
      <p:ext uri="{BB962C8B-B14F-4D97-AF65-F5344CB8AC3E}">
        <p14:creationId xmlns:p14="http://schemas.microsoft.com/office/powerpoint/2010/main" val="57410317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381000"/>
            <a:ext cx="6096000" cy="685801"/>
          </a:xfrm>
        </p:spPr>
        <p:txBody>
          <a:bodyPr>
            <a:normAutofit fontScale="90000"/>
          </a:bodyPr>
          <a:lstStyle/>
          <a:p>
            <a:r>
              <a:rPr lang="en-US" sz="4000" b="1" dirty="0" smtClean="0"/>
              <a:t>Statewide Support</a:t>
            </a:r>
            <a:endParaRPr lang="en-US" sz="4000" b="1" dirty="0"/>
          </a:p>
        </p:txBody>
      </p:sp>
      <p:sp>
        <p:nvSpPr>
          <p:cNvPr id="3" name="Content Placeholder 2"/>
          <p:cNvSpPr>
            <a:spLocks noGrp="1"/>
          </p:cNvSpPr>
          <p:nvPr>
            <p:ph idx="1"/>
          </p:nvPr>
        </p:nvSpPr>
        <p:spPr>
          <a:xfrm>
            <a:off x="533400" y="1145262"/>
            <a:ext cx="8382000" cy="648873"/>
          </a:xfrm>
        </p:spPr>
        <p:txBody>
          <a:bodyPr>
            <a:normAutofit fontScale="92500" lnSpcReduction="20000"/>
          </a:bodyPr>
          <a:lstStyle/>
          <a:p>
            <a:pPr marL="0" indent="0">
              <a:buNone/>
            </a:pPr>
            <a:r>
              <a:rPr lang="en-US" sz="2400" b="1" dirty="0" smtClean="0"/>
              <a:t>Click </a:t>
            </a:r>
            <a:r>
              <a:rPr lang="en-US" sz="2400" b="1" dirty="0"/>
              <a:t> the “Contact Us” link at the top right of the PVAAS site (</a:t>
            </a:r>
            <a:r>
              <a:rPr lang="en-US" sz="2400" b="1" u="sng" dirty="0">
                <a:hlinkClick r:id="rId3"/>
              </a:rPr>
              <a:t>https://pvaas.sas.com</a:t>
            </a:r>
            <a:r>
              <a:rPr lang="en-US" sz="2400" b="1" dirty="0"/>
              <a:t>) for easy access to additional support! </a:t>
            </a:r>
            <a:r>
              <a:rPr lang="en-US" sz="1800" dirty="0"/>
              <a:t> </a:t>
            </a:r>
            <a:endParaRPr lang="en-US" sz="1800" dirty="0" smtClean="0"/>
          </a:p>
          <a:p>
            <a:pPr marL="320040" lvl="1" indent="0">
              <a:buNone/>
            </a:pPr>
            <a:endParaRPr lang="en-US" dirty="0"/>
          </a:p>
        </p:txBody>
      </p:sp>
      <p:pic>
        <p:nvPicPr>
          <p:cNvPr id="5" name="Picture 4"/>
          <p:cNvPicPr/>
          <p:nvPr/>
        </p:nvPicPr>
        <p:blipFill rotWithShape="1">
          <a:blip r:embed="rId4" cstate="email">
            <a:extLst>
              <a:ext uri="{28A0092B-C50C-407E-A947-70E740481C1C}">
                <a14:useLocalDpi xmlns:a14="http://schemas.microsoft.com/office/drawing/2010/main"/>
              </a:ext>
            </a:extLst>
          </a:blip>
          <a:srcRect/>
          <a:stretch/>
        </p:blipFill>
        <p:spPr>
          <a:xfrm>
            <a:off x="7391400" y="235179"/>
            <a:ext cx="1600200" cy="646818"/>
          </a:xfrm>
          <a:prstGeom prst="rect">
            <a:avLst/>
          </a:prstGeom>
        </p:spPr>
      </p:pic>
      <p:pic>
        <p:nvPicPr>
          <p:cNvPr id="7" name="Picture 6"/>
          <p:cNvPicPr/>
          <p:nvPr/>
        </p:nvPicPr>
        <p:blipFill rotWithShape="1">
          <a:blip r:embed="rId5" cstate="email">
            <a:extLst>
              <a:ext uri="{28A0092B-C50C-407E-A947-70E740481C1C}">
                <a14:useLocalDpi xmlns:a14="http://schemas.microsoft.com/office/drawing/2010/main"/>
              </a:ext>
            </a:extLst>
          </a:blip>
          <a:srcRect l="3985" t="2114" r="4372" b="2248"/>
          <a:stretch/>
        </p:blipFill>
        <p:spPr bwMode="auto">
          <a:xfrm>
            <a:off x="1437324" y="2081254"/>
            <a:ext cx="5995158" cy="4597778"/>
          </a:xfrm>
          <a:prstGeom prst="rect">
            <a:avLst/>
          </a:prstGeom>
          <a:ln w="9525" cap="flat" cmpd="sng" algn="ctr">
            <a:solidFill>
              <a:schemeClr val="bg1">
                <a:lumMod val="85000"/>
              </a:schemeClr>
            </a:solidFill>
            <a:prstDash val="solid"/>
            <a:round/>
            <a:headEnd type="none" w="med" len="med"/>
            <a:tailEnd type="none" w="med" len="med"/>
          </a:ln>
          <a:effectLst>
            <a:outerShdw blurRad="50800" dist="38100" dir="16200000" rotWithShape="0">
              <a:prstClr val="black">
                <a:alpha val="40000"/>
              </a:prstClr>
            </a:outerShdw>
          </a:effectLst>
          <a:extLst>
            <a:ext uri="{53640926-AAD7-44D8-BBD7-CCE9431645EC}">
              <a14:shadowObscured xmlns:a14="http://schemas.microsoft.com/office/drawing/2010/main"/>
            </a:ext>
          </a:extLst>
        </p:spPr>
      </p:pic>
    </p:spTree>
    <p:extLst>
      <p:ext uri="{BB962C8B-B14F-4D97-AF65-F5344CB8AC3E}">
        <p14:creationId xmlns:p14="http://schemas.microsoft.com/office/powerpoint/2010/main" val="284502688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229600" cy="819912"/>
          </a:xfrm>
        </p:spPr>
        <p:txBody>
          <a:bodyPr>
            <a:normAutofit/>
          </a:bodyPr>
          <a:lstStyle/>
          <a:p>
            <a:r>
              <a:rPr lang="en-US" b="1" dirty="0" smtClean="0"/>
              <a:t>Virtual Learning Modules</a:t>
            </a:r>
            <a:endParaRPr lang="en-US" b="1" dirty="0"/>
          </a:p>
        </p:txBody>
      </p:sp>
      <p:sp>
        <p:nvSpPr>
          <p:cNvPr id="4" name="Content Placeholder 3"/>
          <p:cNvSpPr>
            <a:spLocks noGrp="1"/>
          </p:cNvSpPr>
          <p:nvPr>
            <p:ph sz="half" idx="1"/>
          </p:nvPr>
        </p:nvSpPr>
        <p:spPr>
          <a:xfrm>
            <a:off x="609600" y="1600200"/>
            <a:ext cx="8077200" cy="3901944"/>
          </a:xfrm>
        </p:spPr>
        <p:txBody>
          <a:bodyPr>
            <a:normAutofit/>
          </a:bodyPr>
          <a:lstStyle/>
          <a:p>
            <a:r>
              <a:rPr lang="en-US" sz="3500" dirty="0" smtClean="0"/>
              <a:t>Free, online professional development</a:t>
            </a:r>
          </a:p>
          <a:p>
            <a:r>
              <a:rPr lang="en-US" sz="3500" dirty="0" smtClean="0"/>
              <a:t>Access through PVAAS website</a:t>
            </a:r>
          </a:p>
          <a:p>
            <a:pPr lvl="1"/>
            <a:r>
              <a:rPr lang="en-US" sz="3200" b="1" u="sng" dirty="0" smtClean="0">
                <a:hlinkClick r:id="rId3"/>
              </a:rPr>
              <a:t>https</a:t>
            </a:r>
            <a:r>
              <a:rPr lang="en-US" sz="3200" b="1" u="sng" dirty="0">
                <a:hlinkClick r:id="rId3"/>
              </a:rPr>
              <a:t>://</a:t>
            </a:r>
            <a:r>
              <a:rPr lang="en-US" sz="3200" b="1" u="sng" dirty="0" smtClean="0">
                <a:hlinkClick r:id="rId3"/>
              </a:rPr>
              <a:t>pvaas.sas.com</a:t>
            </a:r>
            <a:endParaRPr lang="en-US" sz="3100" dirty="0" smtClean="0"/>
          </a:p>
          <a:p>
            <a:endParaRPr lang="en-US" sz="2000" dirty="0" smtClean="0"/>
          </a:p>
          <a:p>
            <a:r>
              <a:rPr lang="en-US" sz="3500" dirty="0" smtClean="0"/>
              <a:t>Report-based Modules</a:t>
            </a:r>
          </a:p>
          <a:p>
            <a:r>
              <a:rPr lang="en-US" sz="3500" dirty="0" smtClean="0"/>
              <a:t>Conceptual Modules</a:t>
            </a:r>
            <a:endParaRPr lang="en-US" sz="3500" dirty="0"/>
          </a:p>
          <a:p>
            <a:pPr marL="0" indent="0">
              <a:buNone/>
            </a:pPr>
            <a:endParaRPr lang="en-US" dirty="0" smtClean="0"/>
          </a:p>
        </p:txBody>
      </p:sp>
      <p:pic>
        <p:nvPicPr>
          <p:cNvPr id="1026"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3276600" y="5105400"/>
            <a:ext cx="4876800" cy="123348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4037880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6367" y="685800"/>
            <a:ext cx="8534400" cy="758952"/>
          </a:xfrm>
        </p:spPr>
        <p:txBody>
          <a:bodyPr>
            <a:noAutofit/>
          </a:bodyPr>
          <a:lstStyle/>
          <a:p>
            <a:r>
              <a:rPr lang="en-US" b="1" dirty="0" smtClean="0"/>
              <a:t>PVAAS Help Menus</a:t>
            </a:r>
            <a:endParaRPr lang="en-US" b="1" dirty="0"/>
          </a:p>
        </p:txBody>
      </p:sp>
      <p:sp>
        <p:nvSpPr>
          <p:cNvPr id="3" name="Content Placeholder 2"/>
          <p:cNvSpPr>
            <a:spLocks noGrp="1"/>
          </p:cNvSpPr>
          <p:nvPr>
            <p:ph idx="1"/>
          </p:nvPr>
        </p:nvSpPr>
        <p:spPr/>
        <p:txBody>
          <a:bodyPr/>
          <a:lstStyle/>
          <a:p>
            <a:endParaRPr lang="en-US" dirty="0"/>
          </a:p>
          <a:p>
            <a:endParaRPr lang="en-US" dirty="0"/>
          </a:p>
        </p:txBody>
      </p:sp>
      <p:sp>
        <p:nvSpPr>
          <p:cNvPr id="4" name="TextBox 3"/>
          <p:cNvSpPr txBox="1"/>
          <p:nvPr/>
        </p:nvSpPr>
        <p:spPr>
          <a:xfrm>
            <a:off x="292289" y="2347415"/>
            <a:ext cx="3990833" cy="2893100"/>
          </a:xfrm>
          <a:prstGeom prst="rect">
            <a:avLst/>
          </a:prstGeom>
          <a:noFill/>
        </p:spPr>
        <p:txBody>
          <a:bodyPr wrap="square" rtlCol="0">
            <a:spAutoFit/>
          </a:bodyPr>
          <a:lstStyle/>
          <a:p>
            <a:pPr marL="285750" indent="-285750" fontAlgn="auto">
              <a:spcBef>
                <a:spcPts val="0"/>
              </a:spcBef>
              <a:spcAft>
                <a:spcPts val="0"/>
              </a:spcAft>
              <a:buFont typeface="Arial" pitchFamily="34" charset="0"/>
              <a:buChar char="•"/>
            </a:pPr>
            <a:r>
              <a:rPr lang="en-US" sz="2800" dirty="0" smtClean="0">
                <a:solidFill>
                  <a:prstClr val="black"/>
                </a:solidFill>
                <a:latin typeface="Calibri"/>
              </a:rPr>
              <a:t>Detailed content and explanations of:</a:t>
            </a:r>
          </a:p>
          <a:p>
            <a:pPr marL="914400" lvl="1" indent="-457200">
              <a:buFont typeface="Arial" panose="020B0604020202020204" pitchFamily="34" charset="0"/>
              <a:buChar char="−"/>
            </a:pPr>
            <a:r>
              <a:rPr lang="en-US" sz="2800" dirty="0" smtClean="0">
                <a:solidFill>
                  <a:prstClr val="black"/>
                </a:solidFill>
                <a:latin typeface="Calibri"/>
              </a:rPr>
              <a:t>Concept of Growth</a:t>
            </a:r>
          </a:p>
          <a:p>
            <a:pPr marL="914400" lvl="1" indent="-457200">
              <a:buFont typeface="Arial" panose="020B0604020202020204" pitchFamily="34" charset="0"/>
              <a:buChar char="−"/>
            </a:pPr>
            <a:r>
              <a:rPr lang="en-US" sz="2800" dirty="0" smtClean="0">
                <a:solidFill>
                  <a:prstClr val="black"/>
                </a:solidFill>
                <a:latin typeface="Calibri"/>
              </a:rPr>
              <a:t>Terminology</a:t>
            </a:r>
          </a:p>
          <a:p>
            <a:pPr marL="914400" lvl="1" indent="-457200">
              <a:buFont typeface="Arial" panose="020B0604020202020204" pitchFamily="34" charset="0"/>
              <a:buChar char="−"/>
            </a:pPr>
            <a:r>
              <a:rPr lang="en-US" sz="2800" dirty="0" smtClean="0">
                <a:solidFill>
                  <a:prstClr val="black"/>
                </a:solidFill>
                <a:latin typeface="Calibri"/>
              </a:rPr>
              <a:t>Use of Information</a:t>
            </a:r>
          </a:p>
          <a:p>
            <a:pPr lvl="1"/>
            <a:r>
              <a:rPr lang="en-US" sz="2800" b="1" u="sng" dirty="0" smtClean="0">
                <a:hlinkClick r:id="rId3"/>
              </a:rPr>
              <a:t>https</a:t>
            </a:r>
            <a:r>
              <a:rPr lang="en-US" sz="2800" b="1" u="sng" dirty="0">
                <a:hlinkClick r:id="rId3"/>
              </a:rPr>
              <a:t>://</a:t>
            </a:r>
            <a:r>
              <a:rPr lang="en-US" sz="2800" b="1" u="sng" dirty="0" smtClean="0">
                <a:hlinkClick r:id="rId3"/>
              </a:rPr>
              <a:t>pvaas.sas.com</a:t>
            </a:r>
            <a:endParaRPr lang="en-US" sz="2800" dirty="0" smtClean="0">
              <a:solidFill>
                <a:prstClr val="black"/>
              </a:solidFill>
              <a:latin typeface="Calibri"/>
            </a:endParaRPr>
          </a:p>
          <a:p>
            <a:pPr marL="285750" indent="-285750" fontAlgn="auto">
              <a:spcBef>
                <a:spcPts val="0"/>
              </a:spcBef>
              <a:spcAft>
                <a:spcPts val="0"/>
              </a:spcAft>
              <a:buFont typeface="Arial" pitchFamily="34" charset="0"/>
              <a:buChar char="•"/>
            </a:pPr>
            <a:endParaRPr lang="en-US" sz="1400" dirty="0" smtClean="0">
              <a:solidFill>
                <a:prstClr val="black"/>
              </a:solidFill>
              <a:latin typeface="Calibri"/>
            </a:endParaRPr>
          </a:p>
        </p:txBody>
      </p:sp>
      <p:pic>
        <p:nvPicPr>
          <p:cNvPr id="3074" name="Picture 2"/>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495800" y="2133600"/>
            <a:ext cx="4172400" cy="31635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7577042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00599" y="381000"/>
            <a:ext cx="4114801" cy="2362200"/>
          </a:xfrm>
        </p:spPr>
        <p:txBody>
          <a:bodyPr>
            <a:normAutofit/>
          </a:bodyPr>
          <a:lstStyle/>
          <a:p>
            <a:r>
              <a:rPr lang="en-US" sz="4400" b="1" dirty="0" smtClean="0"/>
              <a:t>Intermediate </a:t>
            </a:r>
            <a:br>
              <a:rPr lang="en-US" sz="4400" b="1" dirty="0" smtClean="0"/>
            </a:br>
            <a:r>
              <a:rPr lang="en-US" sz="4400" b="1" dirty="0" smtClean="0"/>
              <a:t>Unit</a:t>
            </a:r>
            <a:br>
              <a:rPr lang="en-US" sz="4400" b="1" dirty="0" smtClean="0"/>
            </a:br>
            <a:r>
              <a:rPr lang="en-US" sz="4400" b="1" dirty="0" smtClean="0"/>
              <a:t>PVAAS Contacts</a:t>
            </a:r>
            <a:endParaRPr lang="en-US" sz="4400" b="1" dirty="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257800" y="3276600"/>
            <a:ext cx="3430678" cy="266700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6" name="Picture 2"/>
          <p:cNvPicPr>
            <a:picLocks noChangeAspect="1" noChangeArrowheads="1"/>
          </p:cNvPicPr>
          <p:nvPr/>
        </p:nvPicPr>
        <p:blipFill>
          <a:blip r:embed="rId4" cstate="email">
            <a:extLst>
              <a:ext uri="{28A0092B-C50C-407E-A947-70E740481C1C}">
                <a14:useLocalDpi xmlns:a14="http://schemas.microsoft.com/office/drawing/2010/main"/>
              </a:ext>
            </a:extLst>
          </a:blip>
          <a:stretch>
            <a:fillRect/>
          </a:stretch>
        </p:blipFill>
        <p:spPr bwMode="auto">
          <a:xfrm>
            <a:off x="457200" y="1251466"/>
            <a:ext cx="4127553" cy="526542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3" name="Rectangle 2"/>
          <p:cNvSpPr/>
          <p:nvPr/>
        </p:nvSpPr>
        <p:spPr>
          <a:xfrm>
            <a:off x="5638800" y="6147554"/>
            <a:ext cx="2364302" cy="369332"/>
          </a:xfrm>
          <a:prstGeom prst="rect">
            <a:avLst/>
          </a:prstGeom>
        </p:spPr>
        <p:txBody>
          <a:bodyPr wrap="none">
            <a:spAutoFit/>
          </a:bodyPr>
          <a:lstStyle/>
          <a:p>
            <a:r>
              <a:rPr lang="en-US" b="1" u="sng" dirty="0" smtClean="0"/>
              <a:t>https</a:t>
            </a:r>
            <a:r>
              <a:rPr lang="en-US" b="1" u="sng" dirty="0"/>
              <a:t>://</a:t>
            </a:r>
            <a:r>
              <a:rPr lang="en-US" b="1" u="sng" dirty="0" smtClean="0"/>
              <a:t>pvaas.sas.com</a:t>
            </a:r>
            <a:r>
              <a:rPr lang="en-US" b="1" dirty="0" smtClean="0"/>
              <a:t> </a:t>
            </a:r>
            <a:endParaRPr lang="en-US" dirty="0"/>
          </a:p>
        </p:txBody>
      </p:sp>
    </p:spTree>
    <p:extLst>
      <p:ext uri="{BB962C8B-B14F-4D97-AF65-F5344CB8AC3E}">
        <p14:creationId xmlns:p14="http://schemas.microsoft.com/office/powerpoint/2010/main" val="57733436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8054" y="304800"/>
            <a:ext cx="8229600" cy="814542"/>
          </a:xfrm>
        </p:spPr>
        <p:txBody>
          <a:bodyPr>
            <a:normAutofit fontScale="90000"/>
          </a:bodyPr>
          <a:lstStyle/>
          <a:p>
            <a:r>
              <a:rPr lang="en-US" b="1" dirty="0" smtClean="0"/>
              <a:t>PVAAS Login </a:t>
            </a:r>
            <a:r>
              <a:rPr lang="en-US" b="1" dirty="0"/>
              <a:t>Page: </a:t>
            </a:r>
            <a:r>
              <a:rPr lang="en-US" b="1" u="sng" dirty="0" smtClean="0">
                <a:hlinkClick r:id="rId3"/>
              </a:rPr>
              <a:t>https</a:t>
            </a:r>
            <a:r>
              <a:rPr lang="en-US" b="1" u="sng" dirty="0">
                <a:hlinkClick r:id="rId3"/>
              </a:rPr>
              <a:t>://</a:t>
            </a:r>
            <a:r>
              <a:rPr lang="en-US" b="1" u="sng" dirty="0" smtClean="0">
                <a:hlinkClick r:id="rId3"/>
              </a:rPr>
              <a:t>pvaas.sas.com</a:t>
            </a:r>
            <a:endParaRPr lang="en-US" b="1" dirty="0"/>
          </a:p>
        </p:txBody>
      </p:sp>
      <p:pic>
        <p:nvPicPr>
          <p:cNvPr id="1026"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2073029" y="1447800"/>
            <a:ext cx="5179650" cy="5114208"/>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6034441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534400" cy="758952"/>
          </a:xfrm>
        </p:spPr>
        <p:txBody>
          <a:bodyPr>
            <a:noAutofit/>
          </a:bodyPr>
          <a:lstStyle/>
          <a:p>
            <a:r>
              <a:rPr lang="en-US" b="1" dirty="0" smtClean="0"/>
              <a:t>PDE PVAAS Webpage</a:t>
            </a:r>
            <a:endParaRPr lang="en-US" b="1" dirty="0"/>
          </a:p>
        </p:txBody>
      </p:sp>
      <p:sp>
        <p:nvSpPr>
          <p:cNvPr id="3" name="Content Placeholder 2"/>
          <p:cNvSpPr>
            <a:spLocks noGrp="1"/>
          </p:cNvSpPr>
          <p:nvPr>
            <p:ph idx="1"/>
          </p:nvPr>
        </p:nvSpPr>
        <p:spPr>
          <a:xfrm>
            <a:off x="304800" y="6019800"/>
            <a:ext cx="8503920" cy="682752"/>
          </a:xfrm>
        </p:spPr>
        <p:txBody>
          <a:bodyPr>
            <a:normAutofit/>
          </a:bodyPr>
          <a:lstStyle/>
          <a:p>
            <a:pPr marL="0" indent="0" algn="ctr">
              <a:buNone/>
            </a:pPr>
            <a:r>
              <a:rPr lang="en-US" dirty="0" smtClean="0">
                <a:hlinkClick r:id="rId3"/>
              </a:rPr>
              <a:t>http</a:t>
            </a:r>
            <a:r>
              <a:rPr lang="en-US" dirty="0">
                <a:hlinkClick r:id="rId3"/>
              </a:rPr>
              <a:t>://</a:t>
            </a:r>
            <a:r>
              <a:rPr lang="en-US" dirty="0" smtClean="0">
                <a:hlinkClick r:id="rId3"/>
              </a:rPr>
              <a:t>www.education.state.pa.us/pvaas</a:t>
            </a:r>
            <a:endParaRPr lang="en-US" dirty="0" smtClean="0"/>
          </a:p>
        </p:txBody>
      </p:sp>
      <p:pic>
        <p:nvPicPr>
          <p:cNvPr id="4" name="Picture 3"/>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2082421" y="1143000"/>
            <a:ext cx="5154441" cy="4800600"/>
          </a:xfrm>
          <a:prstGeom prst="rect">
            <a:avLst/>
          </a:prstGeom>
          <a:ln>
            <a:solidFill>
              <a:schemeClr val="tx2"/>
            </a:solidFill>
          </a:ln>
        </p:spPr>
      </p:pic>
    </p:spTree>
    <p:extLst>
      <p:ext uri="{BB962C8B-B14F-4D97-AF65-F5344CB8AC3E}">
        <p14:creationId xmlns:p14="http://schemas.microsoft.com/office/powerpoint/2010/main" val="390434871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rmAutofit/>
          </a:bodyPr>
          <a:lstStyle/>
          <a:p>
            <a:r>
              <a:rPr lang="en-US" sz="4000" b="1" dirty="0" smtClean="0"/>
              <a:t>What We CAN Control = PP, CE, I, PR</a:t>
            </a:r>
            <a:endParaRPr lang="en-US" sz="4000" b="1" dirty="0"/>
          </a:p>
        </p:txBody>
      </p:sp>
      <p:sp>
        <p:nvSpPr>
          <p:cNvPr id="5" name="TextBox 4"/>
          <p:cNvSpPr txBox="1"/>
          <p:nvPr/>
        </p:nvSpPr>
        <p:spPr>
          <a:xfrm>
            <a:off x="1066800" y="2286000"/>
            <a:ext cx="7220823" cy="2800767"/>
          </a:xfrm>
          <a:prstGeom prst="rect">
            <a:avLst/>
          </a:prstGeom>
          <a:solidFill>
            <a:srgbClr val="FFFF00"/>
          </a:solidFill>
        </p:spPr>
        <p:txBody>
          <a:bodyPr wrap="none" rtlCol="0">
            <a:spAutoFit/>
          </a:bodyPr>
          <a:lstStyle/>
          <a:p>
            <a:pPr marL="571500" indent="-571500">
              <a:buFont typeface="Wingdings" panose="05000000000000000000" pitchFamily="2" charset="2"/>
              <a:buChar char="ü"/>
            </a:pPr>
            <a:r>
              <a:rPr lang="en-US" sz="4400" dirty="0" smtClean="0"/>
              <a:t>Planning and Preparation</a:t>
            </a:r>
          </a:p>
          <a:p>
            <a:pPr marL="571500" indent="-571500">
              <a:buFont typeface="Wingdings" panose="05000000000000000000" pitchFamily="2" charset="2"/>
              <a:buChar char="ü"/>
            </a:pPr>
            <a:r>
              <a:rPr lang="en-US" sz="4400" dirty="0" smtClean="0"/>
              <a:t>Classroom Environment</a:t>
            </a:r>
          </a:p>
          <a:p>
            <a:pPr marL="571500" indent="-571500">
              <a:buFont typeface="Wingdings" panose="05000000000000000000" pitchFamily="2" charset="2"/>
              <a:buChar char="ü"/>
            </a:pPr>
            <a:r>
              <a:rPr lang="en-US" sz="4400" dirty="0" smtClean="0"/>
              <a:t>Instruction</a:t>
            </a:r>
          </a:p>
          <a:p>
            <a:pPr marL="571500" indent="-571500">
              <a:buFont typeface="Wingdings" panose="05000000000000000000" pitchFamily="2" charset="2"/>
              <a:buChar char="ü"/>
            </a:pPr>
            <a:r>
              <a:rPr lang="en-US" sz="4400" dirty="0" smtClean="0"/>
              <a:t>Professional Responsibilities</a:t>
            </a:r>
            <a:endParaRPr lang="en-US" sz="4400" dirty="0"/>
          </a:p>
        </p:txBody>
      </p:sp>
    </p:spTree>
    <p:extLst>
      <p:ext uri="{BB962C8B-B14F-4D97-AF65-F5344CB8AC3E}">
        <p14:creationId xmlns:p14="http://schemas.microsoft.com/office/powerpoint/2010/main" val="381598820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3"/>
          <p:cNvSpPr>
            <a:spLocks noGrp="1" noChangeArrowheads="1"/>
          </p:cNvSpPr>
          <p:nvPr>
            <p:ph type="subTitle" idx="1"/>
          </p:nvPr>
        </p:nvSpPr>
        <p:spPr>
          <a:xfrm>
            <a:off x="1219200" y="3446463"/>
            <a:ext cx="6400800" cy="1752600"/>
          </a:xfrm>
        </p:spPr>
        <p:txBody>
          <a:bodyPr/>
          <a:lstStyle/>
          <a:p>
            <a:pPr eaLnBrk="1" hangingPunct="1"/>
            <a:r>
              <a:rPr lang="en-US" altLang="en-US" sz="2400" smtClean="0">
                <a:solidFill>
                  <a:srgbClr val="FFD231"/>
                </a:solidFill>
                <a:latin typeface="Arial Black" pitchFamily="34" charset="0"/>
                <a:ea typeface="MS PGothic" pitchFamily="34" charset="-128"/>
              </a:rPr>
              <a:t>www.pde.state.pa.us</a:t>
            </a:r>
          </a:p>
        </p:txBody>
      </p:sp>
      <p:pic>
        <p:nvPicPr>
          <p:cNvPr id="114691" name="Picture 7" descr="PDE-Logo-Final"/>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960688" y="4114800"/>
            <a:ext cx="2905125" cy="868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le 2"/>
          <p:cNvSpPr>
            <a:spLocks noGrp="1"/>
          </p:cNvSpPr>
          <p:nvPr>
            <p:ph type="ctrTitle"/>
          </p:nvPr>
        </p:nvSpPr>
        <p:spPr>
          <a:xfrm>
            <a:off x="719138" y="1143000"/>
            <a:ext cx="7772400" cy="2232025"/>
          </a:xfrm>
        </p:spPr>
        <p:txBody>
          <a:bodyPr>
            <a:normAutofit fontScale="90000"/>
          </a:bodyPr>
          <a:lstStyle/>
          <a:p>
            <a:pPr eaLnBrk="1" hangingPunct="1">
              <a:defRPr/>
            </a:pPr>
            <a:r>
              <a:rPr lang="en-US" sz="2700" dirty="0" smtClean="0"/>
              <a:t>PENNSYLVANIA</a:t>
            </a:r>
            <a:r>
              <a:rPr lang="en-US" dirty="0" smtClean="0"/>
              <a:t/>
            </a:r>
            <a:br>
              <a:rPr lang="en-US" dirty="0" smtClean="0"/>
            </a:br>
            <a:r>
              <a:rPr lang="en-US" sz="2700" dirty="0" smtClean="0">
                <a:latin typeface="Arial Black" pitchFamily="34" charset="0"/>
                <a:ea typeface="ＭＳ Ｐゴシック"/>
                <a:cs typeface="ＭＳ Ｐゴシック"/>
              </a:rPr>
              <a:t>Value Added Assessment System</a:t>
            </a:r>
            <a:r>
              <a:rPr lang="en-US" sz="3600" dirty="0" smtClean="0">
                <a:solidFill>
                  <a:srgbClr val="FFD231"/>
                </a:solidFill>
                <a:latin typeface="Arial Black" pitchFamily="34" charset="0"/>
                <a:ea typeface="ＭＳ Ｐゴシック"/>
                <a:cs typeface="ＭＳ Ｐゴシック"/>
              </a:rPr>
              <a:t/>
            </a:r>
            <a:br>
              <a:rPr lang="en-US" sz="3600" dirty="0" smtClean="0">
                <a:solidFill>
                  <a:srgbClr val="FFD231"/>
                </a:solidFill>
                <a:latin typeface="Arial Black" pitchFamily="34" charset="0"/>
                <a:ea typeface="ＭＳ Ｐゴシック"/>
                <a:cs typeface="ＭＳ Ｐゴシック"/>
              </a:rPr>
            </a:br>
            <a:r>
              <a:rPr lang="en-US" sz="1200" dirty="0" smtClean="0">
                <a:solidFill>
                  <a:srgbClr val="FFD231"/>
                </a:solidFill>
                <a:latin typeface="Arial Black" pitchFamily="34" charset="0"/>
                <a:ea typeface="ＭＳ Ｐゴシック"/>
                <a:cs typeface="ＭＳ Ｐゴシック"/>
              </a:rPr>
              <a:t>______________________________________________________________________</a:t>
            </a:r>
            <a:r>
              <a:rPr lang="en-US" sz="3600" dirty="0" smtClean="0">
                <a:solidFill>
                  <a:srgbClr val="FFD231"/>
                </a:solidFill>
                <a:latin typeface="Arial Black" pitchFamily="34" charset="0"/>
                <a:ea typeface="ＭＳ Ｐゴシック"/>
                <a:cs typeface="ＭＳ Ｐゴシック"/>
              </a:rPr>
              <a:t/>
            </a:r>
            <a:br>
              <a:rPr lang="en-US" sz="3600" dirty="0" smtClean="0">
                <a:solidFill>
                  <a:srgbClr val="FFD231"/>
                </a:solidFill>
                <a:latin typeface="Arial Black" pitchFamily="34" charset="0"/>
                <a:ea typeface="ＭＳ Ｐゴシック"/>
                <a:cs typeface="ＭＳ Ｐゴシック"/>
              </a:rPr>
            </a:br>
            <a:r>
              <a:rPr lang="en-US" sz="8000" i="1" dirty="0" smtClean="0">
                <a:solidFill>
                  <a:srgbClr val="FFD231"/>
                </a:solidFill>
                <a:latin typeface="Arial" pitchFamily="34" charset="0"/>
                <a:ea typeface="ＭＳ Ｐゴシック"/>
                <a:cs typeface="Arial" pitchFamily="34" charset="0"/>
              </a:rPr>
              <a:t>PVAAS</a:t>
            </a:r>
            <a:endParaRPr lang="en-US" dirty="0"/>
          </a:p>
        </p:txBody>
      </p:sp>
      <p:sp>
        <p:nvSpPr>
          <p:cNvPr id="114693" name="Text Box 6"/>
          <p:cNvSpPr txBox="1">
            <a:spLocks noChangeArrowheads="1"/>
          </p:cNvSpPr>
          <p:nvPr/>
        </p:nvSpPr>
        <p:spPr bwMode="auto">
          <a:xfrm>
            <a:off x="3238500" y="5168900"/>
            <a:ext cx="2667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algn="ctr">
              <a:spcBef>
                <a:spcPct val="50000"/>
              </a:spcBef>
            </a:pPr>
            <a:r>
              <a:rPr lang="en-US" altLang="en-US" sz="1200" b="1">
                <a:latin typeface="Arial Narrow" pitchFamily="34" charset="0"/>
                <a:ea typeface="MS PGothic" pitchFamily="34" charset="-128"/>
              </a:rPr>
              <a:t>333 Market Street                                Harrisburg, PA 17126</a:t>
            </a:r>
          </a:p>
        </p:txBody>
      </p:sp>
      <p:sp>
        <p:nvSpPr>
          <p:cNvPr id="14" name="Rounded Rectangle 13"/>
          <p:cNvSpPr/>
          <p:nvPr/>
        </p:nvSpPr>
        <p:spPr>
          <a:xfrm>
            <a:off x="533400" y="381000"/>
            <a:ext cx="8153400" cy="6248400"/>
          </a:xfrm>
          <a:prstGeom prst="roundRect">
            <a:avLst/>
          </a:prstGeom>
          <a:noFill/>
          <a:ln cap="sq" cmpd="tri">
            <a:solidFill>
              <a:schemeClr val="tx2"/>
            </a:solidFill>
            <a:beve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extLst>
      <p:ext uri="{BB962C8B-B14F-4D97-AF65-F5344CB8AC3E}">
        <p14:creationId xmlns:p14="http://schemas.microsoft.com/office/powerpoint/2010/main" val="380520302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1C431859A0644449622C98D632E0CAF" ma:contentTypeVersion="0" ma:contentTypeDescription="Create a new document." ma:contentTypeScope="" ma:versionID="c526ebe706c0528d795a6888856fdd3d">
  <xsd:schema xmlns:xsd="http://www.w3.org/2001/XMLSchema" xmlns:xs="http://www.w3.org/2001/XMLSchema" xmlns:p="http://schemas.microsoft.com/office/2006/metadata/properties" targetNamespace="http://schemas.microsoft.com/office/2006/metadata/properties" ma:root="true" ma:fieldsID="711b5f35d88f7f6ebfe284b0f73f4393">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D2F21B7-995F-40FC-ABCD-E60724A9584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E5D412FD-BA23-4041-B695-B71812903AEF}">
  <ds:schemaRefs>
    <ds:schemaRef ds:uri="http://schemas.microsoft.com/sharepoint/v3/contenttype/forms"/>
  </ds:schemaRefs>
</ds:datastoreItem>
</file>

<file path=customXml/itemProps3.xml><?xml version="1.0" encoding="utf-8"?>
<ds:datastoreItem xmlns:ds="http://schemas.openxmlformats.org/officeDocument/2006/customXml" ds:itemID="{75286D6F-2197-457A-8757-E4717E70A557}">
  <ds:schemaRefs>
    <ds:schemaRef ds:uri="http://purl.org/dc/dcmitype/"/>
    <ds:schemaRef ds:uri="http://schemas.microsoft.com/office/2006/documentManagement/types"/>
    <ds:schemaRef ds:uri="http://purl.org/dc/terms/"/>
    <ds:schemaRef ds:uri="http://purl.org/dc/elements/1.1/"/>
    <ds:schemaRef ds:uri="http://schemas.openxmlformats.org/package/2006/metadata/core-properties"/>
    <ds:schemaRef ds:uri="http://schemas.microsoft.com/office/infopath/2007/PartnerControls"/>
    <ds:schemaRef ds:uri="http://www.w3.org/XML/1998/namespace"/>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otalTime>17643</TotalTime>
  <Words>5400</Words>
  <Application>Microsoft Office PowerPoint</Application>
  <PresentationFormat>On-screen Show (4:3)</PresentationFormat>
  <Paragraphs>961</Paragraphs>
  <Slides>90</Slides>
  <Notes>89</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90</vt:i4>
      </vt:variant>
    </vt:vector>
  </HeadingPairs>
  <TitlesOfParts>
    <vt:vector size="102" baseType="lpstr">
      <vt:lpstr>Arial</vt:lpstr>
      <vt:lpstr>Arial Black</vt:lpstr>
      <vt:lpstr>Arial Narrow</vt:lpstr>
      <vt:lpstr>Bell MT</vt:lpstr>
      <vt:lpstr>Calibri</vt:lpstr>
      <vt:lpstr>Cambria</vt:lpstr>
      <vt:lpstr>Courier New</vt:lpstr>
      <vt:lpstr>MS PGothic</vt:lpstr>
      <vt:lpstr>MS PGothic</vt:lpstr>
      <vt:lpstr>Times New Roman</vt:lpstr>
      <vt:lpstr>Wingdings</vt:lpstr>
      <vt:lpstr>Office Theme</vt:lpstr>
      <vt:lpstr>PowerPoint Presentation</vt:lpstr>
      <vt:lpstr>   Through the Power of PVAAS</vt:lpstr>
      <vt:lpstr>Today’s Purpose:  Teachers Supporting Teachers</vt:lpstr>
      <vt:lpstr>Materials for Today’s Session</vt:lpstr>
      <vt:lpstr>Your Roles and Data Usage</vt:lpstr>
      <vt:lpstr>Focusing the Work</vt:lpstr>
      <vt:lpstr> Sorting The Reasons</vt:lpstr>
      <vt:lpstr>What We CAN Control = “CIAO”!</vt:lpstr>
      <vt:lpstr>What We CAN Control = PP, CE, I, PR</vt:lpstr>
      <vt:lpstr>Layered Reporting</vt:lpstr>
      <vt:lpstr>Integrating “Coach” Roles &amp; Responsibilities with PVAAS Reports</vt:lpstr>
      <vt:lpstr>PowerPoint Presentation</vt:lpstr>
      <vt:lpstr>Types of PVAAS Reporting</vt:lpstr>
      <vt:lpstr>PVAAS Reporting: Rearview Mirrors and Windshields</vt:lpstr>
      <vt:lpstr>PVAAS: Concept of Growth and GROWTH COLOR Indicators</vt:lpstr>
      <vt:lpstr>Complexity of PVAAS</vt:lpstr>
      <vt:lpstr>PowerPoint Presentation</vt:lpstr>
      <vt:lpstr>PowerPoint Presentation</vt:lpstr>
      <vt:lpstr>Transition of PA State Assessments</vt:lpstr>
      <vt:lpstr>Transition of PA State Assessments</vt:lpstr>
      <vt:lpstr>PowerPoint Presentation</vt:lpstr>
      <vt:lpstr>PowerPoint Presentation</vt:lpstr>
      <vt:lpstr>Turn to a partner or trio: For which group of students might a green color be a concern?</vt:lpstr>
      <vt:lpstr>PowerPoint Presentation</vt:lpstr>
      <vt:lpstr>Supporting the Core</vt:lpstr>
      <vt:lpstr>PowerPoint Presentation</vt:lpstr>
      <vt:lpstr>Layered Reporting</vt:lpstr>
      <vt:lpstr>How Do I Find This Report?</vt:lpstr>
      <vt:lpstr>Two Types of Value Added Reports</vt:lpstr>
      <vt:lpstr>Activity 1: What Does the Value Added Report Tell You?</vt:lpstr>
      <vt:lpstr>Activity 1: Your Turn Pick Report: PSSA OR Keystone</vt:lpstr>
      <vt:lpstr>How Can I Use the Value Added Report in My Role?</vt:lpstr>
      <vt:lpstr>WHY: The Reason for School-Wide Results?</vt:lpstr>
      <vt:lpstr>WHY: Digging Deeper into Content Areas Two Versions: Comprehensive and Consolidated</vt:lpstr>
      <vt:lpstr>WHY: Requires Digging Deeper!</vt:lpstr>
      <vt:lpstr>Purpose: Digging Deeper into Content Areas Two Versions: Comprehensive and Consolidated</vt:lpstr>
      <vt:lpstr>WHY: The Reason for School-Wide Results?</vt:lpstr>
      <vt:lpstr>PVAAS District/School diagnostic Reporting</vt:lpstr>
      <vt:lpstr>Layered Reporting</vt:lpstr>
      <vt:lpstr>Are all types of learners yielding  the needed growth?</vt:lpstr>
      <vt:lpstr>Understanding  the Quintile Diagnostic Report</vt:lpstr>
      <vt:lpstr>Understanding  the Quintile Diagnostic Report</vt:lpstr>
      <vt:lpstr>PowerPoint Presentation</vt:lpstr>
      <vt:lpstr>Understanding  the Quintile Diagnostic Report</vt:lpstr>
      <vt:lpstr>Understanding  the Quintile Diagnostic Report</vt:lpstr>
      <vt:lpstr>Discuss with a partner/trio: For the current school year, students in the highest achievement group …</vt:lpstr>
      <vt:lpstr>Activity 2: Diagnostic Patterns In Your Own Words</vt:lpstr>
      <vt:lpstr>Activity 2: Your Turn</vt:lpstr>
      <vt:lpstr>How Can I Use the Quintile Diagnostic Report in My Role?</vt:lpstr>
      <vt:lpstr>WHY: The Reason for School-Wide Results?</vt:lpstr>
      <vt:lpstr>Activity 3: Let’s Talk About  What It Means to Support the Core</vt:lpstr>
      <vt:lpstr>PowerPoint Presentation</vt:lpstr>
      <vt:lpstr>PowerPoint Presentation</vt:lpstr>
      <vt:lpstr>PVAAS teacher Specific Reporting</vt:lpstr>
      <vt:lpstr>Layered Reporting</vt:lpstr>
      <vt:lpstr>Getting Started with  Teacher Specific Reports</vt:lpstr>
      <vt:lpstr>Teacher Specific Reports: What Does the Teacher See?</vt:lpstr>
      <vt:lpstr>Teacher Specific Reports:  What Does the Teacher See?</vt:lpstr>
      <vt:lpstr>Teacher Specific Reports:  What Does the Teacher See?</vt:lpstr>
      <vt:lpstr>In Summary: School v. Teacher What’s the Same? What’s Different?</vt:lpstr>
      <vt:lpstr>Available to Teachers: A Process for Self-Reflection</vt:lpstr>
      <vt:lpstr>Remember this New Resource: Digging Deeper with Content Specific Questions</vt:lpstr>
      <vt:lpstr>Turn to a Partner/Trio:</vt:lpstr>
      <vt:lpstr>Debrief: What Could You Do? Any you did not discuss?</vt:lpstr>
      <vt:lpstr>PVAAS Student Projections</vt:lpstr>
      <vt:lpstr>Layered Reporting</vt:lpstr>
      <vt:lpstr>Integrating “Coach” Roles &amp; Responsibilities with PVAAS Reports</vt:lpstr>
      <vt:lpstr>PVAAS Student Projections?</vt:lpstr>
      <vt:lpstr>What Are PVAAS Projections?</vt:lpstr>
      <vt:lpstr>What Are PVAAS Projections?</vt:lpstr>
      <vt:lpstr>Essential Data: PVAAS Projections</vt:lpstr>
      <vt:lpstr>Available Projections</vt:lpstr>
      <vt:lpstr>Individual Student Projection Report</vt:lpstr>
      <vt:lpstr>Custom Student Report: A List of Student Projections for a Teacher’s Students This Year</vt:lpstr>
      <vt:lpstr>PowerPoint Presentation</vt:lpstr>
      <vt:lpstr>Summary, Feedback and Supports</vt:lpstr>
      <vt:lpstr>Layered Reporting</vt:lpstr>
      <vt:lpstr>Big Ideas</vt:lpstr>
      <vt:lpstr>What’s Next?</vt:lpstr>
      <vt:lpstr>3 Follow-up Webinars Now that we’ve finished Teachers Supporting Teachers, Part 1…</vt:lpstr>
      <vt:lpstr>Integrating “Coach” Roles &amp; Responsibilities with PVAAS Reports</vt:lpstr>
      <vt:lpstr>Questions? PVAAS Materials or  Statewide Implementation   pdepvaas@iu13.org ● (717) 606-1911   PVAAS Report Web Site   https://pvaas.sas.com</vt:lpstr>
      <vt:lpstr>PowerPoint Presentation</vt:lpstr>
      <vt:lpstr>Statewide Support</vt:lpstr>
      <vt:lpstr>Virtual Learning Modules</vt:lpstr>
      <vt:lpstr>PVAAS Help Menus</vt:lpstr>
      <vt:lpstr>Intermediate  Unit PVAAS Contacts</vt:lpstr>
      <vt:lpstr>PVAAS Login Page: https://pvaas.sas.com</vt:lpstr>
      <vt:lpstr>PDE PVAAS Webpage</vt:lpstr>
      <vt:lpstr>PENNSYLVANIA Value Added Assessment System ______________________________________________________________________ PVAAS</vt:lpstr>
    </vt:vector>
  </TitlesOfParts>
  <Company>Lancaster-Lebanon IU 13</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Now What?</dc:title>
  <dc:creator>Jennifer Ross</dc:creator>
  <cp:lastModifiedBy>Jeremy Gabborin</cp:lastModifiedBy>
  <cp:revision>526</cp:revision>
  <cp:lastPrinted>2015-09-11T20:17:57Z</cp:lastPrinted>
  <dcterms:created xsi:type="dcterms:W3CDTF">2015-04-21T19:32:09Z</dcterms:created>
  <dcterms:modified xsi:type="dcterms:W3CDTF">2016-01-28T01:04:26Z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0x01010071C431859A0644449622C98D632E0CAF</vt:lpwstr>
  </property>
</Properties>
</file>