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58" r:id="rId5"/>
    <p:sldId id="271" r:id="rId6"/>
    <p:sldId id="272" r:id="rId7"/>
    <p:sldId id="273" r:id="rId8"/>
    <p:sldId id="274" r:id="rId9"/>
    <p:sldId id="260" r:id="rId10"/>
    <p:sldId id="261" r:id="rId11"/>
    <p:sldId id="266" r:id="rId12"/>
    <p:sldId id="267" r:id="rId13"/>
    <p:sldId id="268" r:id="rId14"/>
    <p:sldId id="270" r:id="rId15"/>
    <p:sldId id="277" r:id="rId16"/>
    <p:sldId id="285" r:id="rId17"/>
    <p:sldId id="286" r:id="rId18"/>
    <p:sldId id="283" r:id="rId19"/>
    <p:sldId id="280" r:id="rId20"/>
    <p:sldId id="287" r:id="rId21"/>
    <p:sldId id="279" r:id="rId22"/>
    <p:sldId id="282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5D455F-DEE4-4CEC-AD5F-B7CD99CB5FCA}" type="doc">
      <dgm:prSet loTypeId="urn:microsoft.com/office/officeart/2005/8/layout/chevron2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D6A930A-3B49-48F0-A0FA-771988BD6AF0}">
      <dgm:prSet phldrT="[Text]"/>
      <dgm:spPr/>
      <dgm:t>
        <a:bodyPr/>
        <a:lstStyle/>
        <a:p>
          <a:r>
            <a:rPr lang="en-US" dirty="0" smtClean="0"/>
            <a:t>Before</a:t>
          </a:r>
          <a:endParaRPr lang="en-US" dirty="0"/>
        </a:p>
      </dgm:t>
    </dgm:pt>
    <dgm:pt modelId="{B9642737-75E1-437F-A7B1-BFF1DA8BECE8}" type="parTrans" cxnId="{56F0B9A1-0586-469D-B8F2-8F70B5954F43}">
      <dgm:prSet/>
      <dgm:spPr/>
      <dgm:t>
        <a:bodyPr/>
        <a:lstStyle/>
        <a:p>
          <a:endParaRPr lang="en-US"/>
        </a:p>
      </dgm:t>
    </dgm:pt>
    <dgm:pt modelId="{DDD95445-3614-4D98-BFE0-C2459527B5F7}" type="sibTrans" cxnId="{56F0B9A1-0586-469D-B8F2-8F70B5954F43}">
      <dgm:prSet/>
      <dgm:spPr/>
      <dgm:t>
        <a:bodyPr/>
        <a:lstStyle/>
        <a:p>
          <a:endParaRPr lang="en-US"/>
        </a:p>
      </dgm:t>
    </dgm:pt>
    <dgm:pt modelId="{1CE7C6D9-5580-4629-B4E5-60857388DD7F}">
      <dgm:prSet phldrT="[Text]"/>
      <dgm:spPr/>
      <dgm:t>
        <a:bodyPr/>
        <a:lstStyle/>
        <a:p>
          <a:r>
            <a:rPr lang="en-US" dirty="0" smtClean="0"/>
            <a:t>Pre-conference for planning successful instruction w/ individuals or team of teachers</a:t>
          </a:r>
          <a:endParaRPr lang="en-US" dirty="0"/>
        </a:p>
      </dgm:t>
    </dgm:pt>
    <dgm:pt modelId="{B35A22A8-45B5-4E3C-AAF9-02E52120D3E7}" type="parTrans" cxnId="{EA7FFD8A-E962-4349-8A25-F4AC7F4067B0}">
      <dgm:prSet/>
      <dgm:spPr/>
      <dgm:t>
        <a:bodyPr/>
        <a:lstStyle/>
        <a:p>
          <a:endParaRPr lang="en-US"/>
        </a:p>
      </dgm:t>
    </dgm:pt>
    <dgm:pt modelId="{539A441A-9F67-464B-B570-C21C83B0BE6E}" type="sibTrans" cxnId="{EA7FFD8A-E962-4349-8A25-F4AC7F4067B0}">
      <dgm:prSet/>
      <dgm:spPr/>
      <dgm:t>
        <a:bodyPr/>
        <a:lstStyle/>
        <a:p>
          <a:endParaRPr lang="en-US"/>
        </a:p>
      </dgm:t>
    </dgm:pt>
    <dgm:pt modelId="{BA8840FF-54EA-4D99-B2BA-A63425337127}">
      <dgm:prSet phldrT="[Text]"/>
      <dgm:spPr/>
      <dgm:t>
        <a:bodyPr/>
        <a:lstStyle/>
        <a:p>
          <a:r>
            <a:rPr lang="en-US" dirty="0" smtClean="0"/>
            <a:t>During</a:t>
          </a:r>
          <a:endParaRPr lang="en-US" dirty="0"/>
        </a:p>
      </dgm:t>
    </dgm:pt>
    <dgm:pt modelId="{2F618BAB-7783-4250-B713-19C28FB1E939}" type="parTrans" cxnId="{3BE16445-04B8-440C-801C-4EA18D63DBE8}">
      <dgm:prSet/>
      <dgm:spPr/>
      <dgm:t>
        <a:bodyPr/>
        <a:lstStyle/>
        <a:p>
          <a:endParaRPr lang="en-US"/>
        </a:p>
      </dgm:t>
    </dgm:pt>
    <dgm:pt modelId="{DDEF19DA-AD14-45AC-9AC4-515006157CC9}" type="sibTrans" cxnId="{3BE16445-04B8-440C-801C-4EA18D63DBE8}">
      <dgm:prSet/>
      <dgm:spPr/>
      <dgm:t>
        <a:bodyPr/>
        <a:lstStyle/>
        <a:p>
          <a:endParaRPr lang="en-US"/>
        </a:p>
      </dgm:t>
    </dgm:pt>
    <dgm:pt modelId="{D0AE7E55-AE21-4F32-9004-AC086444BCC4}">
      <dgm:prSet phldrT="[Text]"/>
      <dgm:spPr/>
      <dgm:t>
        <a:bodyPr/>
        <a:lstStyle/>
        <a:p>
          <a:r>
            <a:rPr lang="en-US" dirty="0" smtClean="0"/>
            <a:t>Co-teaching</a:t>
          </a:r>
          <a:endParaRPr lang="en-US" dirty="0"/>
        </a:p>
      </dgm:t>
    </dgm:pt>
    <dgm:pt modelId="{ECE24194-246C-4583-9322-4AE2320EA36C}" type="parTrans" cxnId="{50F6D9BE-AFE9-4100-BCAA-7DAF4E900CC0}">
      <dgm:prSet/>
      <dgm:spPr/>
      <dgm:t>
        <a:bodyPr/>
        <a:lstStyle/>
        <a:p>
          <a:endParaRPr lang="en-US"/>
        </a:p>
      </dgm:t>
    </dgm:pt>
    <dgm:pt modelId="{CBD989BA-20E7-41B4-84AD-595FD3B3B8EC}" type="sibTrans" cxnId="{50F6D9BE-AFE9-4100-BCAA-7DAF4E900CC0}">
      <dgm:prSet/>
      <dgm:spPr/>
      <dgm:t>
        <a:bodyPr/>
        <a:lstStyle/>
        <a:p>
          <a:endParaRPr lang="en-US"/>
        </a:p>
      </dgm:t>
    </dgm:pt>
    <dgm:pt modelId="{A25AFB6B-8F6C-4D25-B29D-98C97C9A0AF4}">
      <dgm:prSet phldrT="[Text]"/>
      <dgm:spPr/>
      <dgm:t>
        <a:bodyPr/>
        <a:lstStyle/>
        <a:p>
          <a:r>
            <a:rPr lang="en-US" dirty="0" smtClean="0"/>
            <a:t>After</a:t>
          </a:r>
          <a:endParaRPr lang="en-US" dirty="0"/>
        </a:p>
      </dgm:t>
    </dgm:pt>
    <dgm:pt modelId="{50DCDD17-BC23-4D9C-8CB1-144270291B82}" type="parTrans" cxnId="{F65E1500-7438-4DB7-8705-F925E5A4A43F}">
      <dgm:prSet/>
      <dgm:spPr/>
      <dgm:t>
        <a:bodyPr/>
        <a:lstStyle/>
        <a:p>
          <a:endParaRPr lang="en-US"/>
        </a:p>
      </dgm:t>
    </dgm:pt>
    <dgm:pt modelId="{5D6767C4-99FB-47E1-8F81-68ADCE05E0AF}" type="sibTrans" cxnId="{F65E1500-7438-4DB7-8705-F925E5A4A43F}">
      <dgm:prSet/>
      <dgm:spPr/>
      <dgm:t>
        <a:bodyPr/>
        <a:lstStyle/>
        <a:p>
          <a:endParaRPr lang="en-US"/>
        </a:p>
      </dgm:t>
    </dgm:pt>
    <dgm:pt modelId="{5EA1E507-CF86-4D56-8105-E2C095FBF920}">
      <dgm:prSet phldrT="[Text]"/>
      <dgm:spPr/>
      <dgm:t>
        <a:bodyPr/>
        <a:lstStyle/>
        <a:p>
          <a:r>
            <a:rPr lang="en-US" dirty="0" smtClean="0"/>
            <a:t>Offering feedback through reflective and non-evaluative conferences</a:t>
          </a:r>
          <a:endParaRPr lang="en-US" dirty="0"/>
        </a:p>
      </dgm:t>
    </dgm:pt>
    <dgm:pt modelId="{3170385F-C583-4BBB-A81E-8257759A056E}" type="parTrans" cxnId="{CE3F6DEA-FF0F-4D11-8954-F23CD0673ED2}">
      <dgm:prSet/>
      <dgm:spPr/>
      <dgm:t>
        <a:bodyPr/>
        <a:lstStyle/>
        <a:p>
          <a:endParaRPr lang="en-US"/>
        </a:p>
      </dgm:t>
    </dgm:pt>
    <dgm:pt modelId="{12B12AA1-0285-4896-9662-E6560D54C73E}" type="sibTrans" cxnId="{CE3F6DEA-FF0F-4D11-8954-F23CD0673ED2}">
      <dgm:prSet/>
      <dgm:spPr/>
      <dgm:t>
        <a:bodyPr/>
        <a:lstStyle/>
        <a:p>
          <a:endParaRPr lang="en-US"/>
        </a:p>
      </dgm:t>
    </dgm:pt>
    <dgm:pt modelId="{4CCA8998-2770-49E9-BBD9-49F5DDD181F2}">
      <dgm:prSet/>
      <dgm:spPr/>
      <dgm:t>
        <a:bodyPr/>
        <a:lstStyle/>
        <a:p>
          <a:r>
            <a:rPr lang="en-US" dirty="0" smtClean="0"/>
            <a:t>Modeling</a:t>
          </a:r>
          <a:endParaRPr lang="en-US" dirty="0"/>
        </a:p>
      </dgm:t>
    </dgm:pt>
    <dgm:pt modelId="{8179A5E5-C74B-4834-AFA9-6EEC04B4E6DC}" type="parTrans" cxnId="{C4109BAF-274D-4685-9C3B-9E6EE5DCF2AF}">
      <dgm:prSet/>
      <dgm:spPr/>
      <dgm:t>
        <a:bodyPr/>
        <a:lstStyle/>
        <a:p>
          <a:endParaRPr lang="en-US"/>
        </a:p>
      </dgm:t>
    </dgm:pt>
    <dgm:pt modelId="{7DDBB990-40A6-4049-947D-547A98170719}" type="sibTrans" cxnId="{C4109BAF-274D-4685-9C3B-9E6EE5DCF2AF}">
      <dgm:prSet/>
      <dgm:spPr/>
      <dgm:t>
        <a:bodyPr/>
        <a:lstStyle/>
        <a:p>
          <a:endParaRPr lang="en-US"/>
        </a:p>
      </dgm:t>
    </dgm:pt>
    <dgm:pt modelId="{51A62975-A594-43EC-AF67-0204EFA5386D}" type="pres">
      <dgm:prSet presAssocID="{475D455F-DEE4-4CEC-AD5F-B7CD99CB5FC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2C2CDD-2587-4B54-8EFB-368BC2F24C93}" type="pres">
      <dgm:prSet presAssocID="{8D6A930A-3B49-48F0-A0FA-771988BD6AF0}" presName="composite" presStyleCnt="0"/>
      <dgm:spPr/>
    </dgm:pt>
    <dgm:pt modelId="{443886A8-1A54-4EAE-B58D-D8CD9FAEAE2C}" type="pres">
      <dgm:prSet presAssocID="{8D6A930A-3B49-48F0-A0FA-771988BD6AF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E64232-F56A-4126-B686-C7237EE9990D}" type="pres">
      <dgm:prSet presAssocID="{8D6A930A-3B49-48F0-A0FA-771988BD6AF0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EFFD61-136E-4716-8A0A-7256DAD2BF6F}" type="pres">
      <dgm:prSet presAssocID="{DDD95445-3614-4D98-BFE0-C2459527B5F7}" presName="sp" presStyleCnt="0"/>
      <dgm:spPr/>
    </dgm:pt>
    <dgm:pt modelId="{57995885-C7DC-42E8-B167-424B48C6BC89}" type="pres">
      <dgm:prSet presAssocID="{BA8840FF-54EA-4D99-B2BA-A63425337127}" presName="composite" presStyleCnt="0"/>
      <dgm:spPr/>
    </dgm:pt>
    <dgm:pt modelId="{F81D476D-B54C-4205-95D6-30DEF973127A}" type="pres">
      <dgm:prSet presAssocID="{BA8840FF-54EA-4D99-B2BA-A6342533712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1AFDC6-8054-4863-8557-D294669EBB49}" type="pres">
      <dgm:prSet presAssocID="{BA8840FF-54EA-4D99-B2BA-A6342533712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61517F-75A9-45CE-85A1-7BC8B9B62172}" type="pres">
      <dgm:prSet presAssocID="{DDEF19DA-AD14-45AC-9AC4-515006157CC9}" presName="sp" presStyleCnt="0"/>
      <dgm:spPr/>
    </dgm:pt>
    <dgm:pt modelId="{6C61C4F5-EA9B-4772-B39D-48283D91D020}" type="pres">
      <dgm:prSet presAssocID="{A25AFB6B-8F6C-4D25-B29D-98C97C9A0AF4}" presName="composite" presStyleCnt="0"/>
      <dgm:spPr/>
    </dgm:pt>
    <dgm:pt modelId="{E021D2CC-83E0-4B19-AFB2-90B6FC7ACB65}" type="pres">
      <dgm:prSet presAssocID="{A25AFB6B-8F6C-4D25-B29D-98C97C9A0AF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380E0D-A9F6-4979-8FA2-2656B398C587}" type="pres">
      <dgm:prSet presAssocID="{A25AFB6B-8F6C-4D25-B29D-98C97C9A0AF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5E1500-7438-4DB7-8705-F925E5A4A43F}" srcId="{475D455F-DEE4-4CEC-AD5F-B7CD99CB5FCA}" destId="{A25AFB6B-8F6C-4D25-B29D-98C97C9A0AF4}" srcOrd="2" destOrd="0" parTransId="{50DCDD17-BC23-4D9C-8CB1-144270291B82}" sibTransId="{5D6767C4-99FB-47E1-8F81-68ADCE05E0AF}"/>
    <dgm:cxn modelId="{2B7E3E92-4459-4114-ADB6-2A212CDFE892}" type="presOf" srcId="{8D6A930A-3B49-48F0-A0FA-771988BD6AF0}" destId="{443886A8-1A54-4EAE-B58D-D8CD9FAEAE2C}" srcOrd="0" destOrd="0" presId="urn:microsoft.com/office/officeart/2005/8/layout/chevron2"/>
    <dgm:cxn modelId="{50F6D9BE-AFE9-4100-BCAA-7DAF4E900CC0}" srcId="{BA8840FF-54EA-4D99-B2BA-A63425337127}" destId="{D0AE7E55-AE21-4F32-9004-AC086444BCC4}" srcOrd="0" destOrd="0" parTransId="{ECE24194-246C-4583-9322-4AE2320EA36C}" sibTransId="{CBD989BA-20E7-41B4-84AD-595FD3B3B8EC}"/>
    <dgm:cxn modelId="{F3BA14B4-3958-4F94-B8DE-97D3CEED4EC0}" type="presOf" srcId="{475D455F-DEE4-4CEC-AD5F-B7CD99CB5FCA}" destId="{51A62975-A594-43EC-AF67-0204EFA5386D}" srcOrd="0" destOrd="0" presId="urn:microsoft.com/office/officeart/2005/8/layout/chevron2"/>
    <dgm:cxn modelId="{8B4FA442-D209-4506-825F-E3FFC961CAD9}" type="presOf" srcId="{5EA1E507-CF86-4D56-8105-E2C095FBF920}" destId="{45380E0D-A9F6-4979-8FA2-2656B398C587}" srcOrd="0" destOrd="0" presId="urn:microsoft.com/office/officeart/2005/8/layout/chevron2"/>
    <dgm:cxn modelId="{A3FC5CF0-CB54-44DD-B423-32EBC397AB43}" type="presOf" srcId="{D0AE7E55-AE21-4F32-9004-AC086444BCC4}" destId="{4B1AFDC6-8054-4863-8557-D294669EBB49}" srcOrd="0" destOrd="0" presId="urn:microsoft.com/office/officeart/2005/8/layout/chevron2"/>
    <dgm:cxn modelId="{BBE4B467-130A-42B1-AE16-03D460860E07}" type="presOf" srcId="{BA8840FF-54EA-4D99-B2BA-A63425337127}" destId="{F81D476D-B54C-4205-95D6-30DEF973127A}" srcOrd="0" destOrd="0" presId="urn:microsoft.com/office/officeart/2005/8/layout/chevron2"/>
    <dgm:cxn modelId="{A0CAE0D1-C44F-4B06-A2D0-9EC930E0A4BD}" type="presOf" srcId="{A25AFB6B-8F6C-4D25-B29D-98C97C9A0AF4}" destId="{E021D2CC-83E0-4B19-AFB2-90B6FC7ACB65}" srcOrd="0" destOrd="0" presId="urn:microsoft.com/office/officeart/2005/8/layout/chevron2"/>
    <dgm:cxn modelId="{56F0B9A1-0586-469D-B8F2-8F70B5954F43}" srcId="{475D455F-DEE4-4CEC-AD5F-B7CD99CB5FCA}" destId="{8D6A930A-3B49-48F0-A0FA-771988BD6AF0}" srcOrd="0" destOrd="0" parTransId="{B9642737-75E1-437F-A7B1-BFF1DA8BECE8}" sibTransId="{DDD95445-3614-4D98-BFE0-C2459527B5F7}"/>
    <dgm:cxn modelId="{C14370BE-C06E-4CE5-90F7-D0854A2F469E}" type="presOf" srcId="{4CCA8998-2770-49E9-BBD9-49F5DDD181F2}" destId="{4B1AFDC6-8054-4863-8557-D294669EBB49}" srcOrd="0" destOrd="1" presId="urn:microsoft.com/office/officeart/2005/8/layout/chevron2"/>
    <dgm:cxn modelId="{EA7FFD8A-E962-4349-8A25-F4AC7F4067B0}" srcId="{8D6A930A-3B49-48F0-A0FA-771988BD6AF0}" destId="{1CE7C6D9-5580-4629-B4E5-60857388DD7F}" srcOrd="0" destOrd="0" parTransId="{B35A22A8-45B5-4E3C-AAF9-02E52120D3E7}" sibTransId="{539A441A-9F67-464B-B570-C21C83B0BE6E}"/>
    <dgm:cxn modelId="{072C8BBD-4122-48F9-A1CA-27D5FF180B5E}" type="presOf" srcId="{1CE7C6D9-5580-4629-B4E5-60857388DD7F}" destId="{2AE64232-F56A-4126-B686-C7237EE9990D}" srcOrd="0" destOrd="0" presId="urn:microsoft.com/office/officeart/2005/8/layout/chevron2"/>
    <dgm:cxn modelId="{C4109BAF-274D-4685-9C3B-9E6EE5DCF2AF}" srcId="{BA8840FF-54EA-4D99-B2BA-A63425337127}" destId="{4CCA8998-2770-49E9-BBD9-49F5DDD181F2}" srcOrd="1" destOrd="0" parTransId="{8179A5E5-C74B-4834-AFA9-6EEC04B4E6DC}" sibTransId="{7DDBB990-40A6-4049-947D-547A98170719}"/>
    <dgm:cxn modelId="{CE3F6DEA-FF0F-4D11-8954-F23CD0673ED2}" srcId="{A25AFB6B-8F6C-4D25-B29D-98C97C9A0AF4}" destId="{5EA1E507-CF86-4D56-8105-E2C095FBF920}" srcOrd="0" destOrd="0" parTransId="{3170385F-C583-4BBB-A81E-8257759A056E}" sibTransId="{12B12AA1-0285-4896-9662-E6560D54C73E}"/>
    <dgm:cxn modelId="{3BE16445-04B8-440C-801C-4EA18D63DBE8}" srcId="{475D455F-DEE4-4CEC-AD5F-B7CD99CB5FCA}" destId="{BA8840FF-54EA-4D99-B2BA-A63425337127}" srcOrd="1" destOrd="0" parTransId="{2F618BAB-7783-4250-B713-19C28FB1E939}" sibTransId="{DDEF19DA-AD14-45AC-9AC4-515006157CC9}"/>
    <dgm:cxn modelId="{0B7FE702-7B23-4FF9-8740-8362B4A12FD5}" type="presParOf" srcId="{51A62975-A594-43EC-AF67-0204EFA5386D}" destId="{1C2C2CDD-2587-4B54-8EFB-368BC2F24C93}" srcOrd="0" destOrd="0" presId="urn:microsoft.com/office/officeart/2005/8/layout/chevron2"/>
    <dgm:cxn modelId="{F91C3E4E-2083-4D31-A196-DD2994F9E1E3}" type="presParOf" srcId="{1C2C2CDD-2587-4B54-8EFB-368BC2F24C93}" destId="{443886A8-1A54-4EAE-B58D-D8CD9FAEAE2C}" srcOrd="0" destOrd="0" presId="urn:microsoft.com/office/officeart/2005/8/layout/chevron2"/>
    <dgm:cxn modelId="{B1D0ACC4-E047-4BC5-A797-7F01B27D9102}" type="presParOf" srcId="{1C2C2CDD-2587-4B54-8EFB-368BC2F24C93}" destId="{2AE64232-F56A-4126-B686-C7237EE9990D}" srcOrd="1" destOrd="0" presId="urn:microsoft.com/office/officeart/2005/8/layout/chevron2"/>
    <dgm:cxn modelId="{2E3E9F3E-5662-4197-83BF-2DF030B386CA}" type="presParOf" srcId="{51A62975-A594-43EC-AF67-0204EFA5386D}" destId="{4FEFFD61-136E-4716-8A0A-7256DAD2BF6F}" srcOrd="1" destOrd="0" presId="urn:microsoft.com/office/officeart/2005/8/layout/chevron2"/>
    <dgm:cxn modelId="{6F15C4F3-7172-4BB1-A8C1-7329AB703BEC}" type="presParOf" srcId="{51A62975-A594-43EC-AF67-0204EFA5386D}" destId="{57995885-C7DC-42E8-B167-424B48C6BC89}" srcOrd="2" destOrd="0" presId="urn:microsoft.com/office/officeart/2005/8/layout/chevron2"/>
    <dgm:cxn modelId="{70C55DAA-A49A-4724-8836-24738BE39E46}" type="presParOf" srcId="{57995885-C7DC-42E8-B167-424B48C6BC89}" destId="{F81D476D-B54C-4205-95D6-30DEF973127A}" srcOrd="0" destOrd="0" presId="urn:microsoft.com/office/officeart/2005/8/layout/chevron2"/>
    <dgm:cxn modelId="{40AD0737-80E8-4253-BAF0-F3C4ACE9931B}" type="presParOf" srcId="{57995885-C7DC-42E8-B167-424B48C6BC89}" destId="{4B1AFDC6-8054-4863-8557-D294669EBB49}" srcOrd="1" destOrd="0" presId="urn:microsoft.com/office/officeart/2005/8/layout/chevron2"/>
    <dgm:cxn modelId="{DA4A75E7-FE5C-4D36-94E6-EEB074EE098C}" type="presParOf" srcId="{51A62975-A594-43EC-AF67-0204EFA5386D}" destId="{8361517F-75A9-45CE-85A1-7BC8B9B62172}" srcOrd="3" destOrd="0" presId="urn:microsoft.com/office/officeart/2005/8/layout/chevron2"/>
    <dgm:cxn modelId="{81B472D6-E9A2-4A40-A2E6-19F100ADE6B9}" type="presParOf" srcId="{51A62975-A594-43EC-AF67-0204EFA5386D}" destId="{6C61C4F5-EA9B-4772-B39D-48283D91D020}" srcOrd="4" destOrd="0" presId="urn:microsoft.com/office/officeart/2005/8/layout/chevron2"/>
    <dgm:cxn modelId="{8B112BD6-CC49-4046-8EBF-5B72A0FEB759}" type="presParOf" srcId="{6C61C4F5-EA9B-4772-B39D-48283D91D020}" destId="{E021D2CC-83E0-4B19-AFB2-90B6FC7ACB65}" srcOrd="0" destOrd="0" presId="urn:microsoft.com/office/officeart/2005/8/layout/chevron2"/>
    <dgm:cxn modelId="{9A93084C-DDC3-4D41-BE4D-768DDC5445D7}" type="presParOf" srcId="{6C61C4F5-EA9B-4772-B39D-48283D91D020}" destId="{45380E0D-A9F6-4979-8FA2-2656B398C58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3886A8-1A54-4EAE-B58D-D8CD9FAEAE2C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Before</a:t>
          </a:r>
          <a:endParaRPr lang="en-US" sz="3200" kern="1200" dirty="0"/>
        </a:p>
      </dsp:txBody>
      <dsp:txXfrm rot="-5400000">
        <a:off x="1" y="573596"/>
        <a:ext cx="1146297" cy="491270"/>
      </dsp:txXfrm>
    </dsp:sp>
    <dsp:sp modelId="{2AE64232-F56A-4126-B686-C7237EE9990D}">
      <dsp:nvSpPr>
        <dsp:cNvPr id="0" name=""/>
        <dsp:cNvSpPr/>
      </dsp:nvSpPr>
      <dsp:spPr>
        <a:xfrm rot="5400000">
          <a:off x="4079539" y="-2932794"/>
          <a:ext cx="1064418" cy="69309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Pre-conference for planning successful instruction w/ individuals or team of teachers</a:t>
          </a:r>
          <a:endParaRPr lang="en-US" sz="2700" kern="1200" dirty="0"/>
        </a:p>
      </dsp:txBody>
      <dsp:txXfrm rot="-5400000">
        <a:off x="1146298" y="52408"/>
        <a:ext cx="6878941" cy="960496"/>
      </dsp:txXfrm>
    </dsp:sp>
    <dsp:sp modelId="{F81D476D-B54C-4205-95D6-30DEF973127A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2">
            <a:hueOff val="-3670562"/>
            <a:satOff val="16196"/>
            <a:lumOff val="-2745"/>
            <a:alphaOff val="0"/>
          </a:schemeClr>
        </a:solidFill>
        <a:ln w="25400" cap="flat" cmpd="sng" algn="ctr">
          <a:solidFill>
            <a:schemeClr val="accent2">
              <a:hueOff val="-3670562"/>
              <a:satOff val="16196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During</a:t>
          </a:r>
          <a:endParaRPr lang="en-US" sz="3200" kern="1200" dirty="0"/>
        </a:p>
      </dsp:txBody>
      <dsp:txXfrm rot="-5400000">
        <a:off x="1" y="2017346"/>
        <a:ext cx="1146297" cy="491270"/>
      </dsp:txXfrm>
    </dsp:sp>
    <dsp:sp modelId="{4B1AFDC6-8054-4863-8557-D294669EBB49}">
      <dsp:nvSpPr>
        <dsp:cNvPr id="0" name=""/>
        <dsp:cNvSpPr/>
      </dsp:nvSpPr>
      <dsp:spPr>
        <a:xfrm rot="5400000">
          <a:off x="4079539" y="-1489044"/>
          <a:ext cx="1064418" cy="69309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3670562"/>
              <a:satOff val="16196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Co-teaching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Modeling</a:t>
          </a:r>
          <a:endParaRPr lang="en-US" sz="2700" kern="1200" dirty="0"/>
        </a:p>
      </dsp:txBody>
      <dsp:txXfrm rot="-5400000">
        <a:off x="1146298" y="1496158"/>
        <a:ext cx="6878941" cy="960496"/>
      </dsp:txXfrm>
    </dsp:sp>
    <dsp:sp modelId="{E021D2CC-83E0-4B19-AFB2-90B6FC7ACB65}">
      <dsp:nvSpPr>
        <dsp:cNvPr id="0" name=""/>
        <dsp:cNvSpPr/>
      </dsp:nvSpPr>
      <dsp:spPr>
        <a:xfrm rot="5400000">
          <a:off x="-245635" y="3133581"/>
          <a:ext cx="1637567" cy="1146297"/>
        </a:xfrm>
        <a:prstGeom prst="chevron">
          <a:avLst/>
        </a:prstGeom>
        <a:solidFill>
          <a:schemeClr val="accent2">
            <a:hueOff val="-7341125"/>
            <a:satOff val="32393"/>
            <a:lumOff val="-5490"/>
            <a:alphaOff val="0"/>
          </a:schemeClr>
        </a:solidFill>
        <a:ln w="25400" cap="flat" cmpd="sng" algn="ctr">
          <a:solidFill>
            <a:schemeClr val="accent2">
              <a:hueOff val="-7341125"/>
              <a:satOff val="32393"/>
              <a:lumOff val="-54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After</a:t>
          </a:r>
          <a:endParaRPr lang="en-US" sz="3200" kern="1200" dirty="0"/>
        </a:p>
      </dsp:txBody>
      <dsp:txXfrm rot="-5400000">
        <a:off x="1" y="3461095"/>
        <a:ext cx="1146297" cy="491270"/>
      </dsp:txXfrm>
    </dsp:sp>
    <dsp:sp modelId="{45380E0D-A9F6-4979-8FA2-2656B398C587}">
      <dsp:nvSpPr>
        <dsp:cNvPr id="0" name=""/>
        <dsp:cNvSpPr/>
      </dsp:nvSpPr>
      <dsp:spPr>
        <a:xfrm rot="5400000">
          <a:off x="4079539" y="-45295"/>
          <a:ext cx="1064418" cy="69309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7341125"/>
              <a:satOff val="32393"/>
              <a:lumOff val="-54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Offering feedback through reflective and non-evaluative conferences</a:t>
          </a:r>
          <a:endParaRPr lang="en-US" sz="2700" kern="1200" dirty="0"/>
        </a:p>
      </dsp:txBody>
      <dsp:txXfrm rot="-5400000">
        <a:off x="1146298" y="2939907"/>
        <a:ext cx="6878941" cy="960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212A-1758-47E9-B854-4119A5D2936C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7365-23AF-4C22-8172-0C8233336E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212A-1758-47E9-B854-4119A5D2936C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7365-23AF-4C22-8172-0C8233336E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212A-1758-47E9-B854-4119A5D2936C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7365-23AF-4C22-8172-0C8233336E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212A-1758-47E9-B854-4119A5D2936C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7365-23AF-4C22-8172-0C8233336E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212A-1758-47E9-B854-4119A5D2936C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7365-23AF-4C22-8172-0C8233336E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212A-1758-47E9-B854-4119A5D2936C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7365-23AF-4C22-8172-0C8233336E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212A-1758-47E9-B854-4119A5D2936C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7365-23AF-4C22-8172-0C8233336E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212A-1758-47E9-B854-4119A5D2936C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7365-23AF-4C22-8172-0C8233336E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212A-1758-47E9-B854-4119A5D2936C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7365-23AF-4C22-8172-0C8233336E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212A-1758-47E9-B854-4119A5D2936C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7365-23AF-4C22-8172-0C8233336EB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212A-1758-47E9-B854-4119A5D2936C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937365-23AF-4C22-8172-0C8233336EB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937365-23AF-4C22-8172-0C8233336EB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AF0212A-1758-47E9-B854-4119A5D2936C}" type="datetimeFigureOut">
              <a:rPr lang="en-US" smtClean="0"/>
              <a:t>9/24/2014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0"/>
            <a:ext cx="7543800" cy="2593975"/>
          </a:xfrm>
        </p:spPr>
        <p:txBody>
          <a:bodyPr/>
          <a:lstStyle/>
          <a:p>
            <a:r>
              <a:rPr lang="en-US" sz="5400" dirty="0" smtClean="0"/>
              <a:t>On Your Mark, Get Set…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953000"/>
            <a:ext cx="6461760" cy="1066800"/>
          </a:xfrm>
        </p:spPr>
        <p:txBody>
          <a:bodyPr/>
          <a:lstStyle/>
          <a:p>
            <a:r>
              <a:rPr lang="en-US" dirty="0" smtClean="0"/>
              <a:t>September </a:t>
            </a:r>
            <a:r>
              <a:rPr lang="en-US" dirty="0" smtClean="0"/>
              <a:t>25, 2014</a:t>
            </a:r>
            <a:endParaRPr lang="en-US" dirty="0"/>
          </a:p>
        </p:txBody>
      </p:sp>
      <p:pic>
        <p:nvPicPr>
          <p:cNvPr id="3074" name="Picture 2" descr="C:\Users\Daddio_2\Dropbox\PIIC\Monthly Meetings\September 2014\Starting-Li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459" y="405833"/>
            <a:ext cx="5216476" cy="3480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3503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620000" cy="1143000"/>
          </a:xfrm>
        </p:spPr>
        <p:txBody>
          <a:bodyPr/>
          <a:lstStyle/>
          <a:p>
            <a:r>
              <a:rPr lang="en-US" dirty="0" smtClean="0"/>
              <a:t>The B-D-A Cycle of Coaching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4890583"/>
              </p:ext>
            </p:extLst>
          </p:nvPr>
        </p:nvGraphicFramePr>
        <p:xfrm>
          <a:off x="228600" y="1600200"/>
          <a:ext cx="80772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4016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886"/>
            <a:ext cx="8414320" cy="6858000"/>
          </a:xfrm>
          <a:prstGeom prst="rect">
            <a:avLst/>
          </a:prstGeom>
        </p:spPr>
      </p:pic>
      <p:sp>
        <p:nvSpPr>
          <p:cNvPr id="4" name="TextBox 2"/>
          <p:cNvSpPr txBox="1"/>
          <p:nvPr/>
        </p:nvSpPr>
        <p:spPr>
          <a:xfrm>
            <a:off x="698500" y="863600"/>
            <a:ext cx="65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endParaRPr lang="en-CA" sz="4002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620688"/>
            <a:ext cx="729238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Have a game plan</a:t>
            </a:r>
          </a:p>
          <a:p>
            <a:r>
              <a:rPr lang="en-US" sz="4000" b="1" dirty="0" smtClean="0"/>
              <a:t>Watch the tape</a:t>
            </a:r>
          </a:p>
          <a:p>
            <a:r>
              <a:rPr lang="en-US" sz="4000" b="1" dirty="0" smtClean="0"/>
              <a:t>It doesn’t all happen on the field!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88510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 smtClean="0"/>
              <a:t>The Role of the PIIC Coach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77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4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08314"/>
            <a:ext cx="7476084" cy="5268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489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Role of the PIIC Coach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What roles do you have in your school?</a:t>
            </a:r>
          </a:p>
          <a:p>
            <a:endParaRPr lang="en-US" sz="4800" dirty="0" smtClean="0"/>
          </a:p>
          <a:p>
            <a:r>
              <a:rPr lang="en-US" sz="4800" dirty="0" smtClean="0"/>
              <a:t>How can these relate to coaching?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4108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In your </a:t>
            </a:r>
            <a:r>
              <a:rPr lang="en-US" sz="2800" dirty="0" smtClean="0">
                <a:solidFill>
                  <a:srgbClr val="00B050"/>
                </a:solidFill>
              </a:rPr>
              <a:t>c</a:t>
            </a:r>
            <a:r>
              <a:rPr lang="en-US" sz="2800" dirty="0" smtClean="0">
                <a:solidFill>
                  <a:srgbClr val="0070C0"/>
                </a:solidFill>
              </a:rPr>
              <a:t>o</a:t>
            </a:r>
            <a:r>
              <a:rPr lang="en-US" sz="2800" dirty="0" smtClean="0">
                <a:solidFill>
                  <a:srgbClr val="C00000"/>
                </a:solidFill>
              </a:rPr>
              <a:t>l</a:t>
            </a:r>
            <a:r>
              <a:rPr lang="en-US" sz="2800" dirty="0" smtClean="0">
                <a:solidFill>
                  <a:srgbClr val="FFC000"/>
                </a:solidFill>
              </a:rPr>
              <a:t>o</a:t>
            </a:r>
            <a:r>
              <a:rPr lang="en-US" sz="2800" dirty="0" smtClean="0">
                <a:solidFill>
                  <a:srgbClr val="7030A0"/>
                </a:solidFill>
              </a:rPr>
              <a:t>r</a:t>
            </a:r>
            <a:r>
              <a:rPr lang="en-US" sz="2800" dirty="0" smtClean="0"/>
              <a:t> groups</a:t>
            </a:r>
            <a:r>
              <a:rPr lang="en-US" sz="2800" dirty="0" smtClean="0"/>
              <a:t>:</a:t>
            </a:r>
          </a:p>
          <a:p>
            <a:endParaRPr lang="en-US" sz="2800" dirty="0"/>
          </a:p>
          <a:p>
            <a:r>
              <a:rPr lang="en-US" sz="2800" dirty="0" smtClean="0"/>
              <a:t>Read the “Numbers of Note” graphic</a:t>
            </a:r>
          </a:p>
          <a:p>
            <a:endParaRPr lang="en-US" sz="2800" dirty="0" smtClean="0"/>
          </a:p>
          <a:p>
            <a:pPr lvl="1"/>
            <a:r>
              <a:rPr lang="en-US" sz="2600" dirty="0" smtClean="0"/>
              <a:t>What stands out to you?</a:t>
            </a:r>
          </a:p>
          <a:p>
            <a:pPr lvl="1"/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20358220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Daddio_2\Dropbox\PIIC\Monthly Meetings\September 2014\stop being bor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28" y="762000"/>
            <a:ext cx="7748187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31153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Daddio_2\Dropbox\PIIC\Monthly Meetings\September 2014\workshe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33400"/>
            <a:ext cx="7809957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21864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ARIN\Dropbox\PIIC\Monthly Meetings\Sept 2013\magic 8 b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89313"/>
            <a:ext cx="6400800" cy="480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88633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Engagement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</p:txBody>
      </p:sp>
      <p:pic>
        <p:nvPicPr>
          <p:cNvPr id="4098" name="Picture 2" descr="C:\Users\Daddio_2\Dropbox\PIIC\Monthly Meetings\September 2014\engagement venn diagra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219200"/>
            <a:ext cx="5486400" cy="552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2658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04800"/>
            <a:ext cx="8178800" cy="6096000"/>
          </a:xfrm>
        </p:spPr>
      </p:pic>
    </p:spTree>
    <p:extLst>
      <p:ext uri="{BB962C8B-B14F-4D97-AF65-F5344CB8AC3E}">
        <p14:creationId xmlns:p14="http://schemas.microsoft.com/office/powerpoint/2010/main" val="23096745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Engagement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Find your shape groups…</a:t>
            </a:r>
          </a:p>
          <a:p>
            <a:endParaRPr lang="en-US" sz="2800" dirty="0" smtClean="0"/>
          </a:p>
          <a:p>
            <a:pPr lvl="1"/>
            <a:r>
              <a:rPr lang="en-US" sz="2600" dirty="0" smtClean="0"/>
              <a:t>Square </a:t>
            </a:r>
            <a:r>
              <a:rPr lang="en-US" sz="2600" dirty="0" smtClean="0"/>
              <a:t>– </a:t>
            </a:r>
            <a:r>
              <a:rPr lang="en-US" sz="2600" i="1" dirty="0" smtClean="0"/>
              <a:t>Provide Clarity</a:t>
            </a:r>
          </a:p>
          <a:p>
            <a:endParaRPr lang="en-US" sz="2800" dirty="0" smtClean="0"/>
          </a:p>
          <a:p>
            <a:pPr lvl="1"/>
            <a:r>
              <a:rPr lang="en-US" sz="2600" dirty="0" smtClean="0"/>
              <a:t>Circle </a:t>
            </a:r>
            <a:r>
              <a:rPr lang="en-US" sz="2600" dirty="0" smtClean="0"/>
              <a:t>– </a:t>
            </a:r>
            <a:r>
              <a:rPr lang="en-US" sz="2600" i="1" dirty="0" smtClean="0"/>
              <a:t>Offer a Relevant Context</a:t>
            </a:r>
          </a:p>
          <a:p>
            <a:endParaRPr lang="en-US" sz="2800" dirty="0" smtClean="0"/>
          </a:p>
          <a:p>
            <a:pPr lvl="1"/>
            <a:r>
              <a:rPr lang="en-US" sz="2600" dirty="0" smtClean="0"/>
              <a:t>Triangle </a:t>
            </a:r>
            <a:r>
              <a:rPr lang="en-US" sz="2600" dirty="0" smtClean="0"/>
              <a:t>– </a:t>
            </a:r>
            <a:r>
              <a:rPr lang="en-US" sz="2600" i="1" dirty="0" smtClean="0"/>
              <a:t>Create a Supportive Classroom Culture</a:t>
            </a:r>
          </a:p>
          <a:p>
            <a:endParaRPr lang="en-US" sz="2800" dirty="0" smtClean="0"/>
          </a:p>
          <a:p>
            <a:pPr lvl="1"/>
            <a:r>
              <a:rPr lang="en-US" sz="2600" dirty="0" smtClean="0"/>
              <a:t>Star – </a:t>
            </a:r>
            <a:r>
              <a:rPr lang="en-US" sz="2600" i="1" dirty="0" smtClean="0"/>
              <a:t>Provide the Appropriate Challenge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</p:txBody>
      </p:sp>
      <p:pic>
        <p:nvPicPr>
          <p:cNvPr id="5122" name="Picture 2" descr="C:\Users\ARIN\AppData\Local\Microsoft\Windows\Temporary Internet Files\Content.IE5\9QL79N6B\MC900439816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3716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1307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366"/>
            <a:ext cx="4267200" cy="1143000"/>
          </a:xfrm>
        </p:spPr>
        <p:txBody>
          <a:bodyPr/>
          <a:lstStyle/>
          <a:p>
            <a:pPr algn="ctr"/>
            <a:r>
              <a:rPr lang="en-US" sz="5000" dirty="0" smtClean="0">
                <a:solidFill>
                  <a:schemeClr val="accent5"/>
                </a:solidFill>
              </a:rPr>
              <a:t>A fork in the road…</a:t>
            </a:r>
            <a:endParaRPr lang="en-US" sz="5000" dirty="0">
              <a:solidFill>
                <a:schemeClr val="accent5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28600" y="2057400"/>
            <a:ext cx="3657600" cy="639762"/>
          </a:xfrm>
        </p:spPr>
        <p:txBody>
          <a:bodyPr/>
          <a:lstStyle/>
          <a:p>
            <a:r>
              <a:rPr lang="en-US" sz="2800" dirty="0" smtClean="0"/>
              <a:t>Group 1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" y="2906712"/>
            <a:ext cx="3657600" cy="395128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Group Planning Time</a:t>
            </a:r>
            <a:endParaRPr lang="en-US" sz="1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495800" y="2133600"/>
            <a:ext cx="3657600" cy="639762"/>
          </a:xfrm>
        </p:spPr>
        <p:txBody>
          <a:bodyPr/>
          <a:lstStyle/>
          <a:p>
            <a:r>
              <a:rPr lang="en-US" sz="2800" dirty="0" smtClean="0"/>
              <a:t>Group 2</a:t>
            </a:r>
            <a:endParaRPr lang="en-US" sz="28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419600" y="2906712"/>
            <a:ext cx="3657600" cy="395128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Explore this </a:t>
            </a:r>
            <a:r>
              <a:rPr lang="en-US" dirty="0" smtClean="0"/>
              <a:t>wiki. Get familiar with the sections and resources.</a:t>
            </a:r>
          </a:p>
          <a:p>
            <a:endParaRPr lang="en-US" dirty="0"/>
          </a:p>
          <a:p>
            <a:r>
              <a:rPr lang="en-US" dirty="0"/>
              <a:t>Coach </a:t>
            </a:r>
            <a:r>
              <a:rPr lang="en-US" dirty="0" smtClean="0"/>
              <a:t>survey</a:t>
            </a:r>
          </a:p>
          <a:p>
            <a:pPr lvl="1"/>
            <a:r>
              <a:rPr lang="en-US" dirty="0" smtClean="0"/>
              <a:t>If you have not completed it yet, please do now…</a:t>
            </a:r>
          </a:p>
          <a:p>
            <a:pPr lvl="1"/>
            <a:endParaRPr lang="en-US" dirty="0"/>
          </a:p>
          <a:p>
            <a:r>
              <a:rPr lang="en-US" dirty="0"/>
              <a:t>PIIC </a:t>
            </a:r>
            <a:r>
              <a:rPr lang="en-US" dirty="0" smtClean="0"/>
              <a:t>websites</a:t>
            </a:r>
          </a:p>
          <a:p>
            <a:pPr lvl="1"/>
            <a:r>
              <a:rPr lang="en-US" dirty="0" smtClean="0"/>
              <a:t>Check out the links on the wiki.</a:t>
            </a:r>
            <a:endParaRPr lang="en-US" dirty="0"/>
          </a:p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63286"/>
            <a:ext cx="2747314" cy="1745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86" y="3657600"/>
            <a:ext cx="3733800" cy="2480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99975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Ticket Out…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600" i="1" dirty="0" smtClean="0"/>
              <a:t>What </a:t>
            </a:r>
            <a:r>
              <a:rPr lang="en-US" sz="3600" i="1" dirty="0"/>
              <a:t>are three ideas, skills, or tools you took from today's session that you can immediately put to use in your </a:t>
            </a:r>
            <a:r>
              <a:rPr lang="en-US" sz="3600" i="1" dirty="0" smtClean="0"/>
              <a:t>practice?</a:t>
            </a:r>
          </a:p>
          <a:p>
            <a:pPr marL="114300" indent="0">
              <a:buNone/>
            </a:pPr>
            <a:endParaRPr lang="en-US" sz="3600" i="1" dirty="0"/>
          </a:p>
          <a:p>
            <a:pPr marL="114300" indent="0">
              <a:buNone/>
            </a:pPr>
            <a:r>
              <a:rPr lang="en-US" sz="3600" i="1" dirty="0" smtClean="0"/>
              <a:t>Discuss them with your </a:t>
            </a:r>
            <a:r>
              <a:rPr lang="en-US" sz="3600" b="1" i="1" dirty="0" smtClean="0"/>
              <a:t>letter</a:t>
            </a:r>
            <a:r>
              <a:rPr lang="en-US" sz="3600" i="1" dirty="0" smtClean="0"/>
              <a:t> team, then post to the </a:t>
            </a:r>
            <a:r>
              <a:rPr lang="en-US" sz="3600" i="1" dirty="0" smtClean="0"/>
              <a:t>wiki.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3502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Back!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are we now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smtClean="0"/>
              <a:t>Where are we going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smtClean="0"/>
              <a:t>PLN</a:t>
            </a:r>
            <a:r>
              <a:rPr lang="en-US" dirty="0" smtClean="0"/>
              <a:t>!</a:t>
            </a:r>
          </a:p>
          <a:p>
            <a:endParaRPr lang="en-US" dirty="0" smtClean="0"/>
          </a:p>
          <a:p>
            <a:r>
              <a:rPr lang="en-US" dirty="0" smtClean="0"/>
              <a:t>Statewide PLO</a:t>
            </a:r>
          </a:p>
          <a:p>
            <a:endParaRPr lang="en-US" dirty="0" smtClean="0"/>
          </a:p>
          <a:p>
            <a:r>
              <a:rPr lang="en-US" dirty="0" smtClean="0"/>
              <a:t>Introductions…</a:t>
            </a:r>
          </a:p>
          <a:p>
            <a:endParaRPr lang="en-US" dirty="0"/>
          </a:p>
        </p:txBody>
      </p:sp>
      <p:pic>
        <p:nvPicPr>
          <p:cNvPr id="2050" name="Picture 2" descr="C:\Users\ARIN\Dropbox\PIIC\Monthly Meetings\Sept 2013\Welcome to PIIC sig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204" y="1295400"/>
            <a:ext cx="43307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4711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Please 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200" b="1" dirty="0"/>
              <a:t>Congratulations! </a:t>
            </a:r>
            <a:r>
              <a:rPr lang="en-US" sz="3200" dirty="0"/>
              <a:t>We have seen some big changes since this time last year</a:t>
            </a:r>
            <a:r>
              <a:rPr lang="en-US" sz="3200" dirty="0" smtClean="0"/>
              <a:t>!</a:t>
            </a:r>
          </a:p>
          <a:p>
            <a:pPr marL="114300" indent="0">
              <a:buNone/>
            </a:pPr>
            <a:endParaRPr lang="en-US" sz="3200" dirty="0" smtClean="0"/>
          </a:p>
          <a:p>
            <a:pPr marL="114300" indent="0">
              <a:buNone/>
            </a:pPr>
            <a:r>
              <a:rPr lang="en-US" sz="3200" dirty="0"/>
              <a:t/>
            </a:r>
            <a:br>
              <a:rPr lang="en-US" sz="3200" dirty="0"/>
            </a:br>
            <a:r>
              <a:rPr lang="en-US" sz="3200" i="1" dirty="0"/>
              <a:t>Please take 2 minutes to write 3 sentences: Where do you hope to be in APRIL of this year? What can I do to help you reach that point?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44140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Shuffle…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7620000" cy="3505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How would you rate your level of experience as an instructional coach?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I’m ready to start learning about PIIC…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I have the background. Now let’s do this!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I think we’re finally starting to get somewhere!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I am a coaching ninja!</a:t>
            </a:r>
          </a:p>
          <a:p>
            <a:pPr marL="868680" lvl="1" indent="-457200">
              <a:buFont typeface="+mj-lt"/>
              <a:buAutoNum type="arabicPeriod"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7568">
            <a:off x="4799930" y="78706"/>
            <a:ext cx="2752725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398" y="5562600"/>
            <a:ext cx="1562100" cy="1057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4173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Shuffle…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6553200" cy="3505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is your BIGGEST concern right now?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Time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Experience / Knowledge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Teacher Support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I’m not even sure what to be concerned about yet!</a:t>
            </a:r>
          </a:p>
          <a:p>
            <a:pPr marL="868680" lvl="1" indent="-457200">
              <a:buFont typeface="+mj-lt"/>
              <a:buAutoNum type="arabicPeriod"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7568">
            <a:off x="4799930" y="78706"/>
            <a:ext cx="2752725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 descr="http://learningserenity.com/wp-content/uploads/2011/12/worr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191000"/>
            <a:ext cx="2143125" cy="223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191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Shuffle…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7620000" cy="3505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is your availability as a coach?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I’m not sure I actually have any time…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I have a scheduled PIIC period. Now let’s do this!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I have some flexible time in my schedule, but I’m not sure how to use it…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I am a full-time instructional coach</a:t>
            </a:r>
          </a:p>
          <a:p>
            <a:pPr marL="868680" lvl="1" indent="-457200">
              <a:buFont typeface="+mj-lt"/>
              <a:buAutoNum type="arabicPeriod"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7568">
            <a:off x="4799930" y="78706"/>
            <a:ext cx="2752725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5334000"/>
            <a:ext cx="123825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4394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Shuffle…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5867400" cy="3505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Which part of PIIC do you think will be your biggest focus this year?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One-to-one coaching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Small group coaching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Resource provider / Data manager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dirty="0" smtClean="0"/>
              <a:t>Teacher-leader</a:t>
            </a:r>
          </a:p>
          <a:p>
            <a:pPr marL="868680" lvl="1" indent="-457200">
              <a:buFont typeface="+mj-lt"/>
              <a:buAutoNum type="arabicPeriod"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7568">
            <a:off x="4799930" y="78706"/>
            <a:ext cx="2752725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495800"/>
            <a:ext cx="2490196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3964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Shaking off the rust…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Let’s take a quick look at our program.</a:t>
            </a:r>
          </a:p>
          <a:p>
            <a:pPr lvl="1"/>
            <a:r>
              <a:rPr lang="en-US" sz="3600" dirty="0" smtClean="0"/>
              <a:t>Why are we here?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3276600"/>
            <a:ext cx="2180704" cy="2415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63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91</TotalTime>
  <Words>440</Words>
  <Application>Microsoft Office PowerPoint</Application>
  <PresentationFormat>On-screen Show (4:3)</PresentationFormat>
  <Paragraphs>93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Adjacency</vt:lpstr>
      <vt:lpstr>On Your Mark, Get Set…</vt:lpstr>
      <vt:lpstr>PowerPoint Presentation</vt:lpstr>
      <vt:lpstr>Welcome Back!</vt:lpstr>
      <vt:lpstr>Please Do Now</vt:lpstr>
      <vt:lpstr>Shuffle…</vt:lpstr>
      <vt:lpstr>Shuffle…</vt:lpstr>
      <vt:lpstr>Shuffle…</vt:lpstr>
      <vt:lpstr>Shuffle…</vt:lpstr>
      <vt:lpstr>Shaking off the rust…</vt:lpstr>
      <vt:lpstr>The B-D-A Cycle of Coaching</vt:lpstr>
      <vt:lpstr>PowerPoint Presentation</vt:lpstr>
      <vt:lpstr>The Role of the PIIC Coach</vt:lpstr>
      <vt:lpstr>The 4 Elements</vt:lpstr>
      <vt:lpstr>The Role of the PIIC Coach</vt:lpstr>
      <vt:lpstr>PowerPoint Presentation</vt:lpstr>
      <vt:lpstr>PowerPoint Presentation</vt:lpstr>
      <vt:lpstr>PowerPoint Presentation</vt:lpstr>
      <vt:lpstr>PowerPoint Presentation</vt:lpstr>
      <vt:lpstr>Student Engagement</vt:lpstr>
      <vt:lpstr>Student Engagement</vt:lpstr>
      <vt:lpstr>A fork in the road…</vt:lpstr>
      <vt:lpstr>Ticket Out…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Branching Out</dc:title>
  <dc:creator>Jeremy V. Gabborin</dc:creator>
  <cp:lastModifiedBy>Jeremy V. Gabborin</cp:lastModifiedBy>
  <cp:revision>21</cp:revision>
  <dcterms:created xsi:type="dcterms:W3CDTF">2013-09-26T00:08:35Z</dcterms:created>
  <dcterms:modified xsi:type="dcterms:W3CDTF">2014-09-24T23:27:54Z</dcterms:modified>
</cp:coreProperties>
</file>