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3" r:id="rId20"/>
    <p:sldId id="274" r:id="rId21"/>
    <p:sldId id="282" r:id="rId22"/>
    <p:sldId id="277" r:id="rId23"/>
    <p:sldId id="288" r:id="rId24"/>
    <p:sldId id="285" r:id="rId25"/>
    <p:sldId id="286" r:id="rId26"/>
    <p:sldId id="289" r:id="rId27"/>
    <p:sldId id="278" r:id="rId28"/>
    <p:sldId id="290" r:id="rId29"/>
    <p:sldId id="279" r:id="rId30"/>
    <p:sldId id="287" r:id="rId31"/>
    <p:sldId id="28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554" autoAdjust="0"/>
  </p:normalViewPr>
  <p:slideViewPr>
    <p:cSldViewPr>
      <p:cViewPr varScale="1">
        <p:scale>
          <a:sx n="70" d="100"/>
          <a:sy n="70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D455F-DEE4-4CEC-AD5F-B7CD99CB5FCA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6A930A-3B49-48F0-A0FA-771988BD6AF0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B9642737-75E1-437F-A7B1-BFF1DA8BECE8}" type="parTrans" cxnId="{56F0B9A1-0586-469D-B8F2-8F70B5954F43}">
      <dgm:prSet/>
      <dgm:spPr/>
      <dgm:t>
        <a:bodyPr/>
        <a:lstStyle/>
        <a:p>
          <a:endParaRPr lang="en-US"/>
        </a:p>
      </dgm:t>
    </dgm:pt>
    <dgm:pt modelId="{DDD95445-3614-4D98-BFE0-C2459527B5F7}" type="sibTrans" cxnId="{56F0B9A1-0586-469D-B8F2-8F70B5954F43}">
      <dgm:prSet/>
      <dgm:spPr/>
      <dgm:t>
        <a:bodyPr/>
        <a:lstStyle/>
        <a:p>
          <a:endParaRPr lang="en-US"/>
        </a:p>
      </dgm:t>
    </dgm:pt>
    <dgm:pt modelId="{1CE7C6D9-5580-4629-B4E5-60857388DD7F}">
      <dgm:prSet phldrT="[Text]"/>
      <dgm:spPr/>
      <dgm:t>
        <a:bodyPr/>
        <a:lstStyle/>
        <a:p>
          <a:r>
            <a:rPr lang="en-US" dirty="0" smtClean="0"/>
            <a:t>Pre-conference for planning successful instruction w/ individuals or team of teachers</a:t>
          </a:r>
          <a:endParaRPr lang="en-US" dirty="0"/>
        </a:p>
      </dgm:t>
    </dgm:pt>
    <dgm:pt modelId="{B35A22A8-45B5-4E3C-AAF9-02E52120D3E7}" type="parTrans" cxnId="{EA7FFD8A-E962-4349-8A25-F4AC7F4067B0}">
      <dgm:prSet/>
      <dgm:spPr/>
      <dgm:t>
        <a:bodyPr/>
        <a:lstStyle/>
        <a:p>
          <a:endParaRPr lang="en-US"/>
        </a:p>
      </dgm:t>
    </dgm:pt>
    <dgm:pt modelId="{539A441A-9F67-464B-B570-C21C83B0BE6E}" type="sibTrans" cxnId="{EA7FFD8A-E962-4349-8A25-F4AC7F4067B0}">
      <dgm:prSet/>
      <dgm:spPr/>
      <dgm:t>
        <a:bodyPr/>
        <a:lstStyle/>
        <a:p>
          <a:endParaRPr lang="en-US"/>
        </a:p>
      </dgm:t>
    </dgm:pt>
    <dgm:pt modelId="{BA8840FF-54EA-4D99-B2BA-A63425337127}">
      <dgm:prSet phldrT="[Text]"/>
      <dgm:spPr/>
      <dgm:t>
        <a:bodyPr/>
        <a:lstStyle/>
        <a:p>
          <a:r>
            <a:rPr lang="en-US" dirty="0" smtClean="0"/>
            <a:t>During</a:t>
          </a:r>
          <a:endParaRPr lang="en-US" dirty="0"/>
        </a:p>
      </dgm:t>
    </dgm:pt>
    <dgm:pt modelId="{2F618BAB-7783-4250-B713-19C28FB1E939}" type="parTrans" cxnId="{3BE16445-04B8-440C-801C-4EA18D63DBE8}">
      <dgm:prSet/>
      <dgm:spPr/>
      <dgm:t>
        <a:bodyPr/>
        <a:lstStyle/>
        <a:p>
          <a:endParaRPr lang="en-US"/>
        </a:p>
      </dgm:t>
    </dgm:pt>
    <dgm:pt modelId="{DDEF19DA-AD14-45AC-9AC4-515006157CC9}" type="sibTrans" cxnId="{3BE16445-04B8-440C-801C-4EA18D63DBE8}">
      <dgm:prSet/>
      <dgm:spPr/>
      <dgm:t>
        <a:bodyPr/>
        <a:lstStyle/>
        <a:p>
          <a:endParaRPr lang="en-US"/>
        </a:p>
      </dgm:t>
    </dgm:pt>
    <dgm:pt modelId="{D0AE7E55-AE21-4F32-9004-AC086444BCC4}">
      <dgm:prSet phldrT="[Text]"/>
      <dgm:spPr/>
      <dgm:t>
        <a:bodyPr/>
        <a:lstStyle/>
        <a:p>
          <a:r>
            <a:rPr lang="en-US" dirty="0" smtClean="0"/>
            <a:t>Co-teaching</a:t>
          </a:r>
          <a:endParaRPr lang="en-US" dirty="0"/>
        </a:p>
      </dgm:t>
    </dgm:pt>
    <dgm:pt modelId="{ECE24194-246C-4583-9322-4AE2320EA36C}" type="parTrans" cxnId="{50F6D9BE-AFE9-4100-BCAA-7DAF4E900CC0}">
      <dgm:prSet/>
      <dgm:spPr/>
      <dgm:t>
        <a:bodyPr/>
        <a:lstStyle/>
        <a:p>
          <a:endParaRPr lang="en-US"/>
        </a:p>
      </dgm:t>
    </dgm:pt>
    <dgm:pt modelId="{CBD989BA-20E7-41B4-84AD-595FD3B3B8EC}" type="sibTrans" cxnId="{50F6D9BE-AFE9-4100-BCAA-7DAF4E900CC0}">
      <dgm:prSet/>
      <dgm:spPr/>
      <dgm:t>
        <a:bodyPr/>
        <a:lstStyle/>
        <a:p>
          <a:endParaRPr lang="en-US"/>
        </a:p>
      </dgm:t>
    </dgm:pt>
    <dgm:pt modelId="{A25AFB6B-8F6C-4D25-B29D-98C97C9A0AF4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50DCDD17-BC23-4D9C-8CB1-144270291B82}" type="parTrans" cxnId="{F65E1500-7438-4DB7-8705-F925E5A4A43F}">
      <dgm:prSet/>
      <dgm:spPr/>
      <dgm:t>
        <a:bodyPr/>
        <a:lstStyle/>
        <a:p>
          <a:endParaRPr lang="en-US"/>
        </a:p>
      </dgm:t>
    </dgm:pt>
    <dgm:pt modelId="{5D6767C4-99FB-47E1-8F81-68ADCE05E0AF}" type="sibTrans" cxnId="{F65E1500-7438-4DB7-8705-F925E5A4A43F}">
      <dgm:prSet/>
      <dgm:spPr/>
      <dgm:t>
        <a:bodyPr/>
        <a:lstStyle/>
        <a:p>
          <a:endParaRPr lang="en-US"/>
        </a:p>
      </dgm:t>
    </dgm:pt>
    <dgm:pt modelId="{5EA1E507-CF86-4D56-8105-E2C095FBF920}">
      <dgm:prSet phldrT="[Text]"/>
      <dgm:spPr/>
      <dgm:t>
        <a:bodyPr/>
        <a:lstStyle/>
        <a:p>
          <a:r>
            <a:rPr lang="en-US" dirty="0" smtClean="0"/>
            <a:t>Offering feedback through reflective and non-evaluative conferences</a:t>
          </a:r>
          <a:endParaRPr lang="en-US" dirty="0"/>
        </a:p>
      </dgm:t>
    </dgm:pt>
    <dgm:pt modelId="{3170385F-C583-4BBB-A81E-8257759A056E}" type="parTrans" cxnId="{CE3F6DEA-FF0F-4D11-8954-F23CD0673ED2}">
      <dgm:prSet/>
      <dgm:spPr/>
      <dgm:t>
        <a:bodyPr/>
        <a:lstStyle/>
        <a:p>
          <a:endParaRPr lang="en-US"/>
        </a:p>
      </dgm:t>
    </dgm:pt>
    <dgm:pt modelId="{12B12AA1-0285-4896-9662-E6560D54C73E}" type="sibTrans" cxnId="{CE3F6DEA-FF0F-4D11-8954-F23CD0673ED2}">
      <dgm:prSet/>
      <dgm:spPr/>
      <dgm:t>
        <a:bodyPr/>
        <a:lstStyle/>
        <a:p>
          <a:endParaRPr lang="en-US"/>
        </a:p>
      </dgm:t>
    </dgm:pt>
    <dgm:pt modelId="{4CCA8998-2770-49E9-BBD9-49F5DDD181F2}">
      <dgm:prSet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8179A5E5-C74B-4834-AFA9-6EEC04B4E6DC}" type="parTrans" cxnId="{C4109BAF-274D-4685-9C3B-9E6EE5DCF2AF}">
      <dgm:prSet/>
      <dgm:spPr/>
      <dgm:t>
        <a:bodyPr/>
        <a:lstStyle/>
        <a:p>
          <a:endParaRPr lang="en-US"/>
        </a:p>
      </dgm:t>
    </dgm:pt>
    <dgm:pt modelId="{7DDBB990-40A6-4049-947D-547A98170719}" type="sibTrans" cxnId="{C4109BAF-274D-4685-9C3B-9E6EE5DCF2AF}">
      <dgm:prSet/>
      <dgm:spPr/>
      <dgm:t>
        <a:bodyPr/>
        <a:lstStyle/>
        <a:p>
          <a:endParaRPr lang="en-US"/>
        </a:p>
      </dgm:t>
    </dgm:pt>
    <dgm:pt modelId="{51A62975-A594-43EC-AF67-0204EFA5386D}" type="pres">
      <dgm:prSet presAssocID="{475D455F-DEE4-4CEC-AD5F-B7CD99CB5FC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2C2CDD-2587-4B54-8EFB-368BC2F24C93}" type="pres">
      <dgm:prSet presAssocID="{8D6A930A-3B49-48F0-A0FA-771988BD6AF0}" presName="composite" presStyleCnt="0"/>
      <dgm:spPr/>
    </dgm:pt>
    <dgm:pt modelId="{443886A8-1A54-4EAE-B58D-D8CD9FAEAE2C}" type="pres">
      <dgm:prSet presAssocID="{8D6A930A-3B49-48F0-A0FA-771988BD6A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64232-F56A-4126-B686-C7237EE9990D}" type="pres">
      <dgm:prSet presAssocID="{8D6A930A-3B49-48F0-A0FA-771988BD6A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FFD61-136E-4716-8A0A-7256DAD2BF6F}" type="pres">
      <dgm:prSet presAssocID="{DDD95445-3614-4D98-BFE0-C2459527B5F7}" presName="sp" presStyleCnt="0"/>
      <dgm:spPr/>
    </dgm:pt>
    <dgm:pt modelId="{57995885-C7DC-42E8-B167-424B48C6BC89}" type="pres">
      <dgm:prSet presAssocID="{BA8840FF-54EA-4D99-B2BA-A63425337127}" presName="composite" presStyleCnt="0"/>
      <dgm:spPr/>
    </dgm:pt>
    <dgm:pt modelId="{F81D476D-B54C-4205-95D6-30DEF973127A}" type="pres">
      <dgm:prSet presAssocID="{BA8840FF-54EA-4D99-B2BA-A634253371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AFDC6-8054-4863-8557-D294669EBB49}" type="pres">
      <dgm:prSet presAssocID="{BA8840FF-54EA-4D99-B2BA-A634253371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517F-75A9-45CE-85A1-7BC8B9B62172}" type="pres">
      <dgm:prSet presAssocID="{DDEF19DA-AD14-45AC-9AC4-515006157CC9}" presName="sp" presStyleCnt="0"/>
      <dgm:spPr/>
    </dgm:pt>
    <dgm:pt modelId="{6C61C4F5-EA9B-4772-B39D-48283D91D020}" type="pres">
      <dgm:prSet presAssocID="{A25AFB6B-8F6C-4D25-B29D-98C97C9A0AF4}" presName="composite" presStyleCnt="0"/>
      <dgm:spPr/>
    </dgm:pt>
    <dgm:pt modelId="{E021D2CC-83E0-4B19-AFB2-90B6FC7ACB65}" type="pres">
      <dgm:prSet presAssocID="{A25AFB6B-8F6C-4D25-B29D-98C97C9A0A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0E0D-A9F6-4979-8FA2-2656B398C587}" type="pres">
      <dgm:prSet presAssocID="{A25AFB6B-8F6C-4D25-B29D-98C97C9A0AF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E1500-7438-4DB7-8705-F925E5A4A43F}" srcId="{475D455F-DEE4-4CEC-AD5F-B7CD99CB5FCA}" destId="{A25AFB6B-8F6C-4D25-B29D-98C97C9A0AF4}" srcOrd="2" destOrd="0" parTransId="{50DCDD17-BC23-4D9C-8CB1-144270291B82}" sibTransId="{5D6767C4-99FB-47E1-8F81-68ADCE05E0AF}"/>
    <dgm:cxn modelId="{EC904D04-A470-4C1A-BF37-C3FD3531D255}" type="presOf" srcId="{D0AE7E55-AE21-4F32-9004-AC086444BCC4}" destId="{4B1AFDC6-8054-4863-8557-D294669EBB49}" srcOrd="0" destOrd="0" presId="urn:microsoft.com/office/officeart/2005/8/layout/chevron2"/>
    <dgm:cxn modelId="{963A8D87-4D42-4FFF-BDCB-83B68455FC4E}" type="presOf" srcId="{A25AFB6B-8F6C-4D25-B29D-98C97C9A0AF4}" destId="{E021D2CC-83E0-4B19-AFB2-90B6FC7ACB65}" srcOrd="0" destOrd="0" presId="urn:microsoft.com/office/officeart/2005/8/layout/chevron2"/>
    <dgm:cxn modelId="{95661360-C907-4851-AD46-4442E7D24DDB}" type="presOf" srcId="{4CCA8998-2770-49E9-BBD9-49F5DDD181F2}" destId="{4B1AFDC6-8054-4863-8557-D294669EBB49}" srcOrd="0" destOrd="1" presId="urn:microsoft.com/office/officeart/2005/8/layout/chevron2"/>
    <dgm:cxn modelId="{5DB9295F-5D71-484A-B8CC-CC357DDFD61D}" type="presOf" srcId="{8D6A930A-3B49-48F0-A0FA-771988BD6AF0}" destId="{443886A8-1A54-4EAE-B58D-D8CD9FAEAE2C}" srcOrd="0" destOrd="0" presId="urn:microsoft.com/office/officeart/2005/8/layout/chevron2"/>
    <dgm:cxn modelId="{50F6D9BE-AFE9-4100-BCAA-7DAF4E900CC0}" srcId="{BA8840FF-54EA-4D99-B2BA-A63425337127}" destId="{D0AE7E55-AE21-4F32-9004-AC086444BCC4}" srcOrd="0" destOrd="0" parTransId="{ECE24194-246C-4583-9322-4AE2320EA36C}" sibTransId="{CBD989BA-20E7-41B4-84AD-595FD3B3B8EC}"/>
    <dgm:cxn modelId="{56F0B9A1-0586-469D-B8F2-8F70B5954F43}" srcId="{475D455F-DEE4-4CEC-AD5F-B7CD99CB5FCA}" destId="{8D6A930A-3B49-48F0-A0FA-771988BD6AF0}" srcOrd="0" destOrd="0" parTransId="{B9642737-75E1-437F-A7B1-BFF1DA8BECE8}" sibTransId="{DDD95445-3614-4D98-BFE0-C2459527B5F7}"/>
    <dgm:cxn modelId="{3DB8F75F-5EA8-4CC5-A784-4F8CBE511AD8}" type="presOf" srcId="{1CE7C6D9-5580-4629-B4E5-60857388DD7F}" destId="{2AE64232-F56A-4126-B686-C7237EE9990D}" srcOrd="0" destOrd="0" presId="urn:microsoft.com/office/officeart/2005/8/layout/chevron2"/>
    <dgm:cxn modelId="{4118E2FE-99FF-4006-AB08-114DDF2FB62C}" type="presOf" srcId="{BA8840FF-54EA-4D99-B2BA-A63425337127}" destId="{F81D476D-B54C-4205-95D6-30DEF973127A}" srcOrd="0" destOrd="0" presId="urn:microsoft.com/office/officeart/2005/8/layout/chevron2"/>
    <dgm:cxn modelId="{B42E50F2-1E69-4F7A-A67B-ED92A4319454}" type="presOf" srcId="{5EA1E507-CF86-4D56-8105-E2C095FBF920}" destId="{45380E0D-A9F6-4979-8FA2-2656B398C587}" srcOrd="0" destOrd="0" presId="urn:microsoft.com/office/officeart/2005/8/layout/chevron2"/>
    <dgm:cxn modelId="{EA7FFD8A-E962-4349-8A25-F4AC7F4067B0}" srcId="{8D6A930A-3B49-48F0-A0FA-771988BD6AF0}" destId="{1CE7C6D9-5580-4629-B4E5-60857388DD7F}" srcOrd="0" destOrd="0" parTransId="{B35A22A8-45B5-4E3C-AAF9-02E52120D3E7}" sibTransId="{539A441A-9F67-464B-B570-C21C83B0BE6E}"/>
    <dgm:cxn modelId="{A1486C04-4540-4B17-A988-6CDF9E133D29}" type="presOf" srcId="{475D455F-DEE4-4CEC-AD5F-B7CD99CB5FCA}" destId="{51A62975-A594-43EC-AF67-0204EFA5386D}" srcOrd="0" destOrd="0" presId="urn:microsoft.com/office/officeart/2005/8/layout/chevron2"/>
    <dgm:cxn modelId="{C4109BAF-274D-4685-9C3B-9E6EE5DCF2AF}" srcId="{BA8840FF-54EA-4D99-B2BA-A63425337127}" destId="{4CCA8998-2770-49E9-BBD9-49F5DDD181F2}" srcOrd="1" destOrd="0" parTransId="{8179A5E5-C74B-4834-AFA9-6EEC04B4E6DC}" sibTransId="{7DDBB990-40A6-4049-947D-547A98170719}"/>
    <dgm:cxn modelId="{CE3F6DEA-FF0F-4D11-8954-F23CD0673ED2}" srcId="{A25AFB6B-8F6C-4D25-B29D-98C97C9A0AF4}" destId="{5EA1E507-CF86-4D56-8105-E2C095FBF920}" srcOrd="0" destOrd="0" parTransId="{3170385F-C583-4BBB-A81E-8257759A056E}" sibTransId="{12B12AA1-0285-4896-9662-E6560D54C73E}"/>
    <dgm:cxn modelId="{3BE16445-04B8-440C-801C-4EA18D63DBE8}" srcId="{475D455F-DEE4-4CEC-AD5F-B7CD99CB5FCA}" destId="{BA8840FF-54EA-4D99-B2BA-A63425337127}" srcOrd="1" destOrd="0" parTransId="{2F618BAB-7783-4250-B713-19C28FB1E939}" sibTransId="{DDEF19DA-AD14-45AC-9AC4-515006157CC9}"/>
    <dgm:cxn modelId="{F9A4B119-7BD2-45BB-B42D-48CFC3BAB1C1}" type="presParOf" srcId="{51A62975-A594-43EC-AF67-0204EFA5386D}" destId="{1C2C2CDD-2587-4B54-8EFB-368BC2F24C93}" srcOrd="0" destOrd="0" presId="urn:microsoft.com/office/officeart/2005/8/layout/chevron2"/>
    <dgm:cxn modelId="{543F6F75-4DCD-45C6-A374-D5CB302B6261}" type="presParOf" srcId="{1C2C2CDD-2587-4B54-8EFB-368BC2F24C93}" destId="{443886A8-1A54-4EAE-B58D-D8CD9FAEAE2C}" srcOrd="0" destOrd="0" presId="urn:microsoft.com/office/officeart/2005/8/layout/chevron2"/>
    <dgm:cxn modelId="{16C6152F-FC62-4462-B968-C0581AE71E49}" type="presParOf" srcId="{1C2C2CDD-2587-4B54-8EFB-368BC2F24C93}" destId="{2AE64232-F56A-4126-B686-C7237EE9990D}" srcOrd="1" destOrd="0" presId="urn:microsoft.com/office/officeart/2005/8/layout/chevron2"/>
    <dgm:cxn modelId="{718F1AAD-AA1F-44CD-A6EF-DC9F1D12BF20}" type="presParOf" srcId="{51A62975-A594-43EC-AF67-0204EFA5386D}" destId="{4FEFFD61-136E-4716-8A0A-7256DAD2BF6F}" srcOrd="1" destOrd="0" presId="urn:microsoft.com/office/officeart/2005/8/layout/chevron2"/>
    <dgm:cxn modelId="{F528B0A6-50AC-4874-927F-CE16800F0C32}" type="presParOf" srcId="{51A62975-A594-43EC-AF67-0204EFA5386D}" destId="{57995885-C7DC-42E8-B167-424B48C6BC89}" srcOrd="2" destOrd="0" presId="urn:microsoft.com/office/officeart/2005/8/layout/chevron2"/>
    <dgm:cxn modelId="{E854A152-95F6-403C-B789-CBD7A75D439C}" type="presParOf" srcId="{57995885-C7DC-42E8-B167-424B48C6BC89}" destId="{F81D476D-B54C-4205-95D6-30DEF973127A}" srcOrd="0" destOrd="0" presId="urn:microsoft.com/office/officeart/2005/8/layout/chevron2"/>
    <dgm:cxn modelId="{4F815F1B-8F82-4E12-885B-A50D3903B6CC}" type="presParOf" srcId="{57995885-C7DC-42E8-B167-424B48C6BC89}" destId="{4B1AFDC6-8054-4863-8557-D294669EBB49}" srcOrd="1" destOrd="0" presId="urn:microsoft.com/office/officeart/2005/8/layout/chevron2"/>
    <dgm:cxn modelId="{410CE934-89B6-42DB-9478-9C626C625F3C}" type="presParOf" srcId="{51A62975-A594-43EC-AF67-0204EFA5386D}" destId="{8361517F-75A9-45CE-85A1-7BC8B9B62172}" srcOrd="3" destOrd="0" presId="urn:microsoft.com/office/officeart/2005/8/layout/chevron2"/>
    <dgm:cxn modelId="{40A0D619-651C-46AD-8F00-91445F5524E0}" type="presParOf" srcId="{51A62975-A594-43EC-AF67-0204EFA5386D}" destId="{6C61C4F5-EA9B-4772-B39D-48283D91D020}" srcOrd="4" destOrd="0" presId="urn:microsoft.com/office/officeart/2005/8/layout/chevron2"/>
    <dgm:cxn modelId="{46AD24B4-3B9C-42AC-BC09-A9CAE4454AA3}" type="presParOf" srcId="{6C61C4F5-EA9B-4772-B39D-48283D91D020}" destId="{E021D2CC-83E0-4B19-AFB2-90B6FC7ACB65}" srcOrd="0" destOrd="0" presId="urn:microsoft.com/office/officeart/2005/8/layout/chevron2"/>
    <dgm:cxn modelId="{B5987309-F9C4-4973-8939-470754801AC9}" type="presParOf" srcId="{6C61C4F5-EA9B-4772-B39D-48283D91D020}" destId="{45380E0D-A9F6-4979-8FA2-2656B398C5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F4F8C-C121-42DD-AE4C-C36DF2D15663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02E4-E63A-4A31-A79B-ED8CD8917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41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introductions</a:t>
            </a:r>
          </a:p>
          <a:p>
            <a:endParaRPr lang="en-US" dirty="0" smtClean="0"/>
          </a:p>
          <a:p>
            <a:r>
              <a:rPr lang="en-US" dirty="0" smtClean="0"/>
              <a:t>Welcoming new coaches</a:t>
            </a:r>
          </a:p>
          <a:p>
            <a:endParaRPr lang="en-US" dirty="0" smtClean="0"/>
          </a:p>
          <a:p>
            <a:r>
              <a:rPr lang="en-US" dirty="0" smtClean="0"/>
              <a:t>Restrooms, breaks, lunch,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Vegas room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7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 off by 4’s</a:t>
            </a:r>
          </a:p>
          <a:p>
            <a:endParaRPr lang="en-US" dirty="0" smtClean="0"/>
          </a:p>
          <a:p>
            <a:r>
              <a:rPr lang="en-US" dirty="0" smtClean="0"/>
              <a:t>Jigsaw the reading on the 4 lenses</a:t>
            </a:r>
          </a:p>
          <a:p>
            <a:endParaRPr lang="en-US" dirty="0" smtClean="0"/>
          </a:p>
          <a:p>
            <a:r>
              <a:rPr lang="en-US" dirty="0" smtClean="0"/>
              <a:t>LAST SLIDE ON LENSES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50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do a short BDA around a piece of text.</a:t>
            </a:r>
          </a:p>
          <a:p>
            <a:endParaRPr lang="en-US" dirty="0" smtClean="0"/>
          </a:p>
          <a:p>
            <a:r>
              <a:rPr lang="en-US" dirty="0" smtClean="0"/>
              <a:t>We’ll look at several different ways of engaging students</a:t>
            </a:r>
            <a:r>
              <a:rPr lang="en-US" baseline="0" dirty="0" smtClean="0"/>
              <a:t> in text rendering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88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for 2 prompts</a:t>
            </a:r>
          </a:p>
          <a:p>
            <a:endParaRPr lang="en-US" dirty="0" smtClean="0"/>
          </a:p>
          <a:p>
            <a:r>
              <a:rPr lang="en-US" dirty="0" smtClean="0"/>
              <a:t>Make notes on your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8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for 1 prompt</a:t>
            </a:r>
          </a:p>
          <a:p>
            <a:endParaRPr lang="en-US" dirty="0" smtClean="0"/>
          </a:p>
          <a:p>
            <a:r>
              <a:rPr lang="en-US" dirty="0" smtClean="0"/>
              <a:t>Make notes on your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8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for 2 prompts</a:t>
            </a:r>
          </a:p>
          <a:p>
            <a:endParaRPr lang="en-US" dirty="0" smtClean="0"/>
          </a:p>
          <a:p>
            <a:r>
              <a:rPr lang="en-US" dirty="0" smtClean="0"/>
              <a:t>Give</a:t>
            </a:r>
            <a:r>
              <a:rPr lang="en-US" baseline="0" dirty="0" smtClean="0"/>
              <a:t> time to talk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share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8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through the 4 lenses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8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Changing Gears Here…</a:t>
            </a:r>
          </a:p>
          <a:p>
            <a:endParaRPr lang="en-US" dirty="0" smtClean="0"/>
          </a:p>
          <a:p>
            <a:r>
              <a:rPr lang="en-US" dirty="0" smtClean="0"/>
              <a:t>Split</a:t>
            </a:r>
            <a:r>
              <a:rPr lang="en-US" baseline="0" dirty="0" smtClean="0"/>
              <a:t> into groups (mix new and experienced)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35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Changing Gears Here…</a:t>
            </a:r>
          </a:p>
          <a:p>
            <a:endParaRPr lang="en-US" dirty="0" smtClean="0"/>
          </a:p>
          <a:p>
            <a:r>
              <a:rPr lang="en-US" dirty="0" smtClean="0"/>
              <a:t>Split</a:t>
            </a:r>
            <a:r>
              <a:rPr lang="en-US" baseline="0" dirty="0" smtClean="0"/>
              <a:t> into groups (mix new and experienced)</a:t>
            </a:r>
          </a:p>
          <a:p>
            <a:endParaRPr lang="en-US" baseline="0" dirty="0" smtClean="0"/>
          </a:p>
          <a:p>
            <a:r>
              <a:rPr lang="en-US" dirty="0" smtClean="0"/>
              <a:t>If there is time, they can present to each other</a:t>
            </a:r>
          </a:p>
          <a:p>
            <a:endParaRPr lang="en-US" dirty="0" smtClean="0"/>
          </a:p>
          <a:p>
            <a:r>
              <a:rPr lang="en-US" dirty="0" smtClean="0"/>
              <a:t>If not, share out a brief</a:t>
            </a:r>
            <a:r>
              <a:rPr lang="en-US" baseline="0" dirty="0" smtClean="0"/>
              <a:t> description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3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3200" dirty="0" smtClean="0"/>
              <a:t>Our focus today</a:t>
            </a:r>
            <a:r>
              <a:rPr lang="en-US" sz="3200" baseline="0" dirty="0" smtClean="0"/>
              <a:t> has been on how coaches act as teacher-leaders. Our Professional Learning Standard this month addresses this issue.</a:t>
            </a:r>
            <a:endParaRPr lang="en-US" sz="3200" dirty="0" smtClean="0"/>
          </a:p>
          <a:p>
            <a:pPr lvl="1"/>
            <a:endParaRPr lang="en-US" sz="3200" dirty="0" smtClean="0"/>
          </a:p>
          <a:p>
            <a:pPr lvl="1"/>
            <a:r>
              <a:rPr lang="en-US" sz="3200" dirty="0" smtClean="0"/>
              <a:t>Revisit “before”</a:t>
            </a:r>
          </a:p>
          <a:p>
            <a:pPr lvl="1"/>
            <a:r>
              <a:rPr lang="en-US" sz="3200" dirty="0" smtClean="0"/>
              <a:t>Video, web site</a:t>
            </a:r>
          </a:p>
          <a:p>
            <a:pPr lvl="1"/>
            <a:r>
              <a:rPr lang="en-US" sz="3200" dirty="0" smtClean="0"/>
              <a:t>What is the role of the coach as teacher-leader?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122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3200" dirty="0" smtClean="0"/>
              <a:t>Revisit “before”</a:t>
            </a:r>
          </a:p>
          <a:p>
            <a:pPr lvl="1"/>
            <a:r>
              <a:rPr lang="en-US" sz="3200" dirty="0" smtClean="0"/>
              <a:t>Video, web site</a:t>
            </a:r>
          </a:p>
          <a:p>
            <a:pPr lvl="1"/>
            <a:r>
              <a:rPr lang="en-US" sz="3200" smtClean="0"/>
              <a:t>What is the role of the coach as teacher-leader?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12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Save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39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Save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94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BDA in terms of </a:t>
            </a:r>
          </a:p>
          <a:p>
            <a:r>
              <a:rPr lang="en-US" dirty="0" smtClean="0"/>
              <a:t>Coaching</a:t>
            </a:r>
          </a:p>
          <a:p>
            <a:r>
              <a:rPr lang="en-US" dirty="0" smtClean="0"/>
              <a:t>Lesson</a:t>
            </a:r>
            <a:r>
              <a:rPr lang="en-US" baseline="0" dirty="0" smtClean="0"/>
              <a:t> Planning</a:t>
            </a:r>
          </a:p>
          <a:p>
            <a:r>
              <a:rPr lang="en-US" baseline="0" dirty="0" smtClean="0"/>
              <a:t>Professional Development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Examples from group?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66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over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Changes</a:t>
            </a:r>
          </a:p>
          <a:p>
            <a:r>
              <a:rPr lang="en-US" baseline="0" dirty="0" smtClean="0"/>
              <a:t>Schedule</a:t>
            </a:r>
          </a:p>
          <a:p>
            <a:r>
              <a:rPr lang="en-US" baseline="0" dirty="0" smtClean="0"/>
              <a:t>PLN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3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do we work with vocabulary?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11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0200" marR="0" lvl="3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Look for activities that are:</a:t>
            </a:r>
          </a:p>
          <a:p>
            <a:pPr marL="2057400" marR="0" lvl="4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Authentic</a:t>
            </a:r>
          </a:p>
          <a:p>
            <a:pPr marL="2057400" marR="0" lvl="4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Contextual</a:t>
            </a:r>
          </a:p>
          <a:p>
            <a:pPr marL="2057400" marR="0" lvl="4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Timely</a:t>
            </a:r>
          </a:p>
          <a:p>
            <a:pPr marL="2057400" marR="0" lvl="4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Simple</a:t>
            </a:r>
          </a:p>
          <a:p>
            <a:pPr marL="2057400" marR="0" lvl="4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Engaging</a:t>
            </a:r>
          </a:p>
          <a:p>
            <a:pPr marL="2057400" marR="0" lvl="4" indent="-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Courier New"/>
              <a:buChar char="o"/>
            </a:pPr>
            <a:r>
              <a:rPr lang="en-US" sz="1200" dirty="0" smtClean="0">
                <a:effectLst/>
                <a:latin typeface="+mn-lt"/>
                <a:ea typeface="Calibri"/>
                <a:cs typeface="Times New Roman"/>
              </a:rPr>
              <a:t>Differentiated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4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 off by 4’s</a:t>
            </a:r>
          </a:p>
          <a:p>
            <a:endParaRPr lang="en-US" dirty="0" smtClean="0"/>
          </a:p>
          <a:p>
            <a:r>
              <a:rPr lang="en-US" dirty="0" smtClean="0"/>
              <a:t>Jigsaw the reading on the 4 lenses</a:t>
            </a:r>
          </a:p>
          <a:p>
            <a:endParaRPr lang="en-US" dirty="0" smtClean="0"/>
          </a:p>
          <a:p>
            <a:r>
              <a:rPr lang="en-US" dirty="0" smtClean="0"/>
              <a:t>LAST SLIDE ON LENSES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50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on the</a:t>
            </a:r>
            <a:r>
              <a:rPr lang="en-US" baseline="0" dirty="0" smtClean="0"/>
              <a:t> picture to view the </a:t>
            </a:r>
            <a:r>
              <a:rPr lang="en-US" baseline="0" dirty="0" err="1" smtClean="0"/>
              <a:t>Prezi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This was borrowed from a school that implemented the 4 lenses systemically for a year</a:t>
            </a:r>
          </a:p>
          <a:p>
            <a:endParaRPr lang="en-US" baseline="0" dirty="0" smtClean="0"/>
          </a:p>
          <a:p>
            <a:r>
              <a:rPr lang="en-US" baseline="0" dirty="0" smtClean="0"/>
              <a:t>Explore on your 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02E4-E63A-4A31-A79B-ED8CD89172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5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1983184-C210-42B1-AD0E-9BFE4E91BE8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7E3C6A5-D33F-4DEF-9152-353D0BD3802E}" type="datetimeFigureOut">
              <a:rPr lang="en-US" smtClean="0"/>
              <a:t>3/19/2013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prezi.com/igdsyfcjotos/the-four-lenses-of-learning-borrowed/?kw=view-igdsyfcjotos&amp;rc=ref-28746675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forward.org/standards/leadership#.UUjqZhfvvzw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52400"/>
            <a:ext cx="5021159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819400"/>
            <a:ext cx="7543800" cy="2593975"/>
          </a:xfrm>
        </p:spPr>
        <p:txBody>
          <a:bodyPr/>
          <a:lstStyle/>
          <a:p>
            <a:r>
              <a:rPr lang="en-US" dirty="0" smtClean="0"/>
              <a:t>Make It Happen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486400"/>
            <a:ext cx="6461760" cy="1066800"/>
          </a:xfrm>
        </p:spPr>
        <p:txBody>
          <a:bodyPr/>
          <a:lstStyle/>
          <a:p>
            <a:r>
              <a:rPr lang="en-US" sz="2400" dirty="0" smtClean="0"/>
              <a:t>Leadership in Teaching </a:t>
            </a:r>
            <a:r>
              <a:rPr lang="en-US" dirty="0" smtClean="0"/>
              <a:t>- March 20,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7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8650"/>
            <a:ext cx="821055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04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As we transition to the Keystone Exams and PA Common Core Standards: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conduct turn-around training and one-on-one coaching to incorporate literacy into the content areas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PLN course provides coaches and teachers with a wide variety of highly effective literacy strategies and lesson planning practices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Evidence-Based Literacy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01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14360"/>
            <a:ext cx="78390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03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As we transition to the Educator Effectiveness model: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work with teachers to facilitate professional growth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and teachers work one-on-one to address the goals set during the observation 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Reflective and Non-Evaluative Practices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2898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6277727"/>
              </p:ext>
            </p:extLst>
          </p:nvPr>
        </p:nvGraphicFramePr>
        <p:xfrm>
          <a:off x="152400" y="144780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BDA Coaching Cycle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399" y="2819400"/>
            <a:ext cx="22124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Visiting</a:t>
            </a:r>
            <a:endParaRPr lang="en-US" sz="2400" dirty="0">
              <a:latin typeface="+mn-lt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Note </a:t>
            </a:r>
            <a:r>
              <a:rPr lang="en-US" sz="2400" dirty="0">
                <a:latin typeface="+mn-lt"/>
              </a:rPr>
              <a:t>taking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4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2013-14 School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 are welcoming new </a:t>
            </a:r>
            <a:r>
              <a:rPr lang="en-US" sz="2800" i="1" dirty="0" smtClean="0"/>
              <a:t>and</a:t>
            </a:r>
            <a:r>
              <a:rPr lang="en-US" sz="2800" dirty="0" smtClean="0"/>
              <a:t> returning coaches for next year.</a:t>
            </a:r>
          </a:p>
          <a:p>
            <a:endParaRPr lang="en-US" sz="2800" dirty="0" smtClean="0"/>
          </a:p>
          <a:p>
            <a:r>
              <a:rPr lang="en-US" sz="2800" dirty="0" smtClean="0"/>
              <a:t>Calendar and expectations…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01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Content-Area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447800"/>
            <a:ext cx="795688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4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Content-Area 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Interacting with vocabulary:</a:t>
            </a:r>
          </a:p>
          <a:p>
            <a:endParaRPr lang="en-US" sz="2800" dirty="0" smtClean="0"/>
          </a:p>
          <a:p>
            <a:pPr lvl="1"/>
            <a:r>
              <a:rPr lang="en-US" sz="2800" dirty="0" smtClean="0"/>
              <a:t>What do you look for in a vocabulary activity?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How many words and phrases can you come up with to describe an effective activity for teaching content area vocabulary?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Put it on the Wiki!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084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how do we share this with other teachers?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2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Lenses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620000" cy="3962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400" dirty="0" smtClean="0"/>
              <a:t>Those of you who attended PLN last year: What do you remember about the 4 Lenses of Learning?</a:t>
            </a:r>
            <a:endParaRPr lang="en-US" sz="4400" dirty="0"/>
          </a:p>
        </p:txBody>
      </p:sp>
      <p:pic>
        <p:nvPicPr>
          <p:cNvPr id="2050" name="Picture 2" descr="C:\Users\Daddio\AppData\Local\Microsoft\Windows\Temporary Internet Files\Content.IE5\S796PH3K\MC90043705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77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34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219200"/>
            <a:ext cx="7959447" cy="5181600"/>
          </a:xfrm>
        </p:spPr>
      </p:pic>
    </p:spTree>
    <p:extLst>
      <p:ext uri="{BB962C8B-B14F-4D97-AF65-F5344CB8AC3E}">
        <p14:creationId xmlns:p14="http://schemas.microsoft.com/office/powerpoint/2010/main" val="106438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Lenses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Daddio\AppData\Local\Microsoft\Windows\Temporary Internet Files\Content.IE5\S796PH3K\MC90043705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77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7229242" cy="41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44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Lenses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620000" cy="3962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400" dirty="0" smtClean="0"/>
              <a:t>Let’s take a closer look at what PLN has to say about the 4 Lenses of Learning…</a:t>
            </a:r>
            <a:endParaRPr lang="en-US" sz="4400" dirty="0"/>
          </a:p>
        </p:txBody>
      </p:sp>
      <p:pic>
        <p:nvPicPr>
          <p:cNvPr id="2050" name="Picture 2" descr="C:\Users\Daddio\AppData\Local\Microsoft\Windows\Temporary Internet Files\Content.IE5\S796PH3K\MC90043705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77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9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Transacting With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dirty="0" smtClean="0"/>
              <a:t>From the title only:</a:t>
            </a:r>
          </a:p>
          <a:p>
            <a:pPr marL="114300" indent="0">
              <a:buNone/>
            </a:pPr>
            <a:endParaRPr lang="en-US" sz="3600" dirty="0"/>
          </a:p>
          <a:p>
            <a:r>
              <a:rPr lang="en-US" sz="3600" dirty="0" smtClean="0"/>
              <a:t>What might this story be about?</a:t>
            </a:r>
          </a:p>
        </p:txBody>
      </p:sp>
      <p:pic>
        <p:nvPicPr>
          <p:cNvPr id="3074" name="Picture 2" descr="C:\Users\Daddio\AppData\Local\Microsoft\Windows\Temporary Internet Files\Content.IE5\S796PH3K\MC9000142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880567" cy="10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7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Transacting With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dirty="0" smtClean="0"/>
              <a:t>Read the first page and STOP</a:t>
            </a:r>
          </a:p>
          <a:p>
            <a:pPr marL="114300" indent="0">
              <a:buNone/>
            </a:pPr>
            <a:endParaRPr lang="en-US" sz="3600" dirty="0"/>
          </a:p>
          <a:p>
            <a:r>
              <a:rPr lang="en-US" sz="3600" dirty="0" smtClean="0"/>
              <a:t>How do you think the main character is feeling?</a:t>
            </a:r>
          </a:p>
          <a:p>
            <a:endParaRPr lang="en-US" sz="3600" dirty="0" smtClean="0"/>
          </a:p>
          <a:p>
            <a:r>
              <a:rPr lang="en-US" sz="3600" dirty="0" smtClean="0"/>
              <a:t>What might she be thinking about alone in her room?</a:t>
            </a:r>
          </a:p>
        </p:txBody>
      </p:sp>
      <p:pic>
        <p:nvPicPr>
          <p:cNvPr id="4098" name="Picture 2" descr="C:\Users\Daddio\AppData\Local\Microsoft\Windows\Temporary Internet Files\Content.IE5\97CAQMQQ\MC9000142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880567" cy="10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31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Transacting With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dirty="0" smtClean="0"/>
              <a:t>Read the next page and STOP</a:t>
            </a:r>
          </a:p>
          <a:p>
            <a:pPr marL="114300" indent="0">
              <a:buNone/>
            </a:pPr>
            <a:endParaRPr lang="en-US" sz="3600" dirty="0"/>
          </a:p>
          <a:p>
            <a:r>
              <a:rPr lang="en-US" sz="3600" dirty="0" smtClean="0"/>
              <a:t>Revisit your prediction. Has it changed?</a:t>
            </a:r>
            <a:endParaRPr lang="en-US" sz="3600" dirty="0"/>
          </a:p>
        </p:txBody>
      </p:sp>
      <p:pic>
        <p:nvPicPr>
          <p:cNvPr id="4" name="Picture 2" descr="C:\Users\Daddio\AppData\Local\Microsoft\Windows\Temporary Internet Files\Content.IE5\97CAQMQQ\MC9000142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880567" cy="10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62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Transacting With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dirty="0" smtClean="0"/>
              <a:t>Read the last page</a:t>
            </a:r>
          </a:p>
          <a:p>
            <a:pPr marL="114300" indent="0">
              <a:buNone/>
            </a:pPr>
            <a:endParaRPr lang="en-US" sz="3600" dirty="0"/>
          </a:p>
          <a:p>
            <a:r>
              <a:rPr lang="en-US" sz="3600" dirty="0" smtClean="0"/>
              <a:t>Was your prediction correct?</a:t>
            </a:r>
          </a:p>
          <a:p>
            <a:endParaRPr lang="en-US" sz="3600" dirty="0" smtClean="0"/>
          </a:p>
          <a:p>
            <a:r>
              <a:rPr lang="en-US" sz="3600" dirty="0" smtClean="0"/>
              <a:t>Turn and talk…</a:t>
            </a:r>
          </a:p>
        </p:txBody>
      </p:sp>
      <p:pic>
        <p:nvPicPr>
          <p:cNvPr id="5" name="Picture 2" descr="C:\Users\Daddio\AppData\Local\Microsoft\Windows\Temporary Internet Files\Content.IE5\97CAQMQQ\MC9000142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880567" cy="10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75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Transacting With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7620000" cy="38100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800" dirty="0" smtClean="0"/>
              <a:t>How does this activity look through each of the 4 Lenses of Learning?</a:t>
            </a:r>
          </a:p>
        </p:txBody>
      </p:sp>
      <p:pic>
        <p:nvPicPr>
          <p:cNvPr id="5" name="Picture 2" descr="C:\Users\Daddio\AppData\Local\Microsoft\Windows\Temporary Internet Files\Content.IE5\97CAQMQQ\MC90001428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09600"/>
            <a:ext cx="880567" cy="10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7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Readings:</a:t>
            </a:r>
            <a:br>
              <a:rPr lang="en-US" dirty="0" smtClean="0"/>
            </a:br>
            <a:r>
              <a:rPr lang="en-US" dirty="0" smtClean="0"/>
              <a:t>Study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620000" cy="4038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Split into groups</a:t>
            </a:r>
          </a:p>
          <a:p>
            <a:r>
              <a:rPr lang="en-US" sz="3600" dirty="0" smtClean="0"/>
              <a:t>Choose a book</a:t>
            </a:r>
          </a:p>
          <a:p>
            <a:pPr lvl="1"/>
            <a:r>
              <a:rPr lang="en-US" sz="3600" dirty="0" smtClean="0"/>
              <a:t>Select and interesting </a:t>
            </a:r>
            <a:r>
              <a:rPr lang="en-US" sz="3600" dirty="0"/>
              <a:t>passage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1936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Readings:</a:t>
            </a:r>
            <a:br>
              <a:rPr lang="en-US" dirty="0" smtClean="0"/>
            </a:br>
            <a:r>
              <a:rPr lang="en-US" dirty="0" smtClean="0"/>
              <a:t>Study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620000" cy="4038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With your group, design a short BDA around this passage that could be used in a professional study group.</a:t>
            </a:r>
          </a:p>
          <a:p>
            <a:endParaRPr lang="en-US" sz="3600" dirty="0" smtClean="0"/>
          </a:p>
          <a:p>
            <a:r>
              <a:rPr lang="en-US" sz="3600" dirty="0" smtClean="0"/>
              <a:t>Don’t teach the text. Use the text to teach the concept behind it.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56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for</a:t>
            </a:r>
            <a:br>
              <a:rPr lang="en-US" dirty="0" smtClean="0"/>
            </a:br>
            <a:r>
              <a:rPr lang="en-US" dirty="0" smtClean="0"/>
              <a:t>Professional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Leadership-</a:t>
            </a:r>
          </a:p>
          <a:p>
            <a:pPr lvl="5"/>
            <a:endParaRPr lang="en-US" sz="2400" dirty="0" smtClean="0"/>
          </a:p>
          <a:p>
            <a:pPr lvl="1"/>
            <a:r>
              <a:rPr lang="en-US" sz="3000" dirty="0"/>
              <a:t>Professional learning that increases educator effectiveness and results for all students requires skillful leaders who develop capacity, advocate, and create support systems for professional learning. </a:t>
            </a:r>
          </a:p>
          <a:p>
            <a:endParaRPr lang="en-US" sz="3200" dirty="0" smtClean="0"/>
          </a:p>
          <a:p>
            <a:r>
              <a:rPr lang="en-US" sz="3200" dirty="0">
                <a:hlinkClick r:id="rId3"/>
              </a:rPr>
              <a:t>http://learningforward.org/standards/leadership#.</a:t>
            </a:r>
            <a:r>
              <a:rPr lang="en-US" sz="3200" dirty="0" smtClean="0">
                <a:hlinkClick r:id="rId3"/>
              </a:rPr>
              <a:t>UUjqZhfvvzw</a:t>
            </a:r>
            <a:r>
              <a:rPr lang="en-US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945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are the properties of an effective teacher-leader?</a:t>
            </a:r>
          </a:p>
          <a:p>
            <a:endParaRPr lang="en-US" sz="2000" dirty="0" smtClean="0"/>
          </a:p>
          <a:p>
            <a:pPr lvl="1"/>
            <a:r>
              <a:rPr lang="en-US" sz="3200" dirty="0" smtClean="0"/>
              <a:t>Take 5 minutes to write your top 3.</a:t>
            </a:r>
          </a:p>
          <a:p>
            <a:pPr lvl="1"/>
            <a:endParaRPr lang="en-US" dirty="0" smtClean="0"/>
          </a:p>
          <a:p>
            <a:pPr lvl="1"/>
            <a:r>
              <a:rPr lang="en-US" sz="3200" dirty="0" smtClean="0"/>
              <a:t>Share with a partner, and choose 2 as a pair.</a:t>
            </a:r>
          </a:p>
          <a:p>
            <a:pPr lvl="1"/>
            <a:endParaRPr lang="en-US" dirty="0" smtClean="0"/>
          </a:p>
          <a:p>
            <a:pPr lvl="1"/>
            <a:r>
              <a:rPr lang="en-US" sz="3200" dirty="0" smtClean="0"/>
              <a:t>Be prepared to share-out.</a:t>
            </a:r>
          </a:p>
        </p:txBody>
      </p:sp>
    </p:spTree>
    <p:extLst>
      <p:ext uri="{BB962C8B-B14F-4D97-AF65-F5344CB8AC3E}">
        <p14:creationId xmlns:p14="http://schemas.microsoft.com/office/powerpoint/2010/main" val="240021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for</a:t>
            </a:r>
            <a:br>
              <a:rPr lang="en-US" dirty="0" smtClean="0"/>
            </a:br>
            <a:r>
              <a:rPr lang="en-US" dirty="0" smtClean="0"/>
              <a:t>Professional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With a partner:</a:t>
            </a:r>
          </a:p>
          <a:p>
            <a:endParaRPr lang="en-US" sz="1600" dirty="0" smtClean="0"/>
          </a:p>
          <a:p>
            <a:pPr lvl="1"/>
            <a:r>
              <a:rPr lang="en-US" sz="3000" dirty="0" smtClean="0"/>
              <a:t>Read the description of the Leadership standard.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3000" dirty="0" smtClean="0"/>
              <a:t>Choose </a:t>
            </a:r>
            <a:r>
              <a:rPr lang="en-US" sz="3000" b="1" i="1" dirty="0" smtClean="0"/>
              <a:t>exactly</a:t>
            </a:r>
            <a:r>
              <a:rPr lang="en-US" sz="3000" dirty="0" smtClean="0"/>
              <a:t> </a:t>
            </a:r>
            <a:r>
              <a:rPr lang="en-US" sz="3000" u="sng" dirty="0" smtClean="0"/>
              <a:t>15 words </a:t>
            </a:r>
            <a:r>
              <a:rPr lang="en-US" sz="3000" dirty="0" smtClean="0"/>
              <a:t>that stand out.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3000" dirty="0" smtClean="0"/>
              <a:t>Write a </a:t>
            </a:r>
            <a:r>
              <a:rPr lang="en-US" sz="3000" dirty="0" smtClean="0">
                <a:solidFill>
                  <a:srgbClr val="FF0000"/>
                </a:solidFill>
              </a:rPr>
              <a:t>summary</a:t>
            </a:r>
            <a:r>
              <a:rPr lang="en-US" sz="3000" dirty="0" smtClean="0"/>
              <a:t> paragraph that includes </a:t>
            </a:r>
            <a:r>
              <a:rPr lang="en-US" sz="3000" u="sng" dirty="0" smtClean="0"/>
              <a:t>all 15 words</a:t>
            </a:r>
            <a:r>
              <a:rPr lang="en-US" sz="3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897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the Door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000" dirty="0" smtClean="0"/>
              <a:t>Using the form on the Wiki:</a:t>
            </a:r>
          </a:p>
          <a:p>
            <a:endParaRPr lang="en-US" sz="4000" dirty="0" smtClean="0"/>
          </a:p>
          <a:p>
            <a:pPr marL="411480" lvl="1" indent="0">
              <a:buNone/>
            </a:pPr>
            <a:r>
              <a:rPr lang="en-US" sz="4000" i="1" dirty="0" smtClean="0"/>
              <a:t>What are some examples of leadership roles you have taken in your school?</a:t>
            </a:r>
          </a:p>
        </p:txBody>
      </p:sp>
    </p:spTree>
    <p:extLst>
      <p:ext uri="{BB962C8B-B14F-4D97-AF65-F5344CB8AC3E}">
        <p14:creationId xmlns:p14="http://schemas.microsoft.com/office/powerpoint/2010/main" val="15117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background…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7620000" cy="3886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</a:t>
            </a:r>
            <a:r>
              <a:rPr lang="en-US" sz="3200" b="1" i="1" dirty="0" smtClean="0"/>
              <a:t>is</a:t>
            </a:r>
            <a:r>
              <a:rPr lang="en-US" sz="3200" dirty="0" smtClean="0"/>
              <a:t> Instructional Coaching?</a:t>
            </a:r>
            <a:endParaRPr lang="en-US" sz="3200" dirty="0"/>
          </a:p>
        </p:txBody>
      </p:sp>
      <p:pic>
        <p:nvPicPr>
          <p:cNvPr id="4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962400"/>
            <a:ext cx="23156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1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 Quadrants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272338" cy="512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04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7687"/>
            <a:ext cx="79914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5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8229600" cy="4525963"/>
          </a:xfrm>
        </p:spPr>
        <p:txBody>
          <a:bodyPr/>
          <a:lstStyle/>
          <a:p>
            <a:r>
              <a:rPr lang="en-US" dirty="0" smtClean="0"/>
              <a:t>Coaches provide in-house professional development in their buildings</a:t>
            </a:r>
          </a:p>
          <a:p>
            <a:endParaRPr lang="en-US" dirty="0" smtClean="0"/>
          </a:p>
          <a:p>
            <a:r>
              <a:rPr lang="en-US" dirty="0" smtClean="0"/>
              <a:t>Ongoing PD instead of “one-and-done”</a:t>
            </a:r>
          </a:p>
          <a:p>
            <a:pPr lvl="1"/>
            <a:r>
              <a:rPr lang="en-US" dirty="0" smtClean="0"/>
              <a:t>One-on-one coaching</a:t>
            </a:r>
          </a:p>
          <a:p>
            <a:pPr lvl="1"/>
            <a:r>
              <a:rPr lang="en-US" dirty="0" smtClean="0"/>
              <a:t>In-service training</a:t>
            </a:r>
          </a:p>
          <a:p>
            <a:pPr lvl="1"/>
            <a:r>
              <a:rPr lang="en-US" dirty="0" smtClean="0"/>
              <a:t>Faculty meetings</a:t>
            </a:r>
          </a:p>
          <a:p>
            <a:pPr lvl="1"/>
            <a:r>
              <a:rPr lang="en-US" dirty="0" smtClean="0"/>
              <a:t>Study groups</a:t>
            </a:r>
          </a:p>
          <a:p>
            <a:pPr lvl="1"/>
            <a:r>
              <a:rPr lang="en-US" dirty="0" smtClean="0"/>
              <a:t>Data / Planning teams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One-on-One and Small Group Support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255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8637"/>
            <a:ext cx="7886700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29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2587"/>
            <a:ext cx="8229600" cy="4525963"/>
          </a:xfrm>
        </p:spPr>
        <p:txBody>
          <a:bodyPr/>
          <a:lstStyle/>
          <a:p>
            <a:r>
              <a:rPr lang="en-US" dirty="0" smtClean="0"/>
              <a:t>Coaches work with teachers to collect and use</a:t>
            </a:r>
          </a:p>
          <a:p>
            <a:pPr lvl="1"/>
            <a:r>
              <a:rPr lang="en-US" dirty="0" smtClean="0"/>
              <a:t>Classroom data</a:t>
            </a:r>
          </a:p>
          <a:p>
            <a:pPr lvl="1"/>
            <a:r>
              <a:rPr lang="en-US" dirty="0" smtClean="0"/>
              <a:t>Formative assessment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Coaches are teacher-leaders in</a:t>
            </a:r>
          </a:p>
          <a:p>
            <a:pPr lvl="1"/>
            <a:r>
              <a:rPr lang="en-US" dirty="0" smtClean="0"/>
              <a:t>Data-driven decision making</a:t>
            </a:r>
          </a:p>
          <a:p>
            <a:pPr lvl="1"/>
            <a:r>
              <a:rPr lang="en-US" dirty="0" smtClean="0"/>
              <a:t>PVAAS</a:t>
            </a:r>
          </a:p>
          <a:p>
            <a:pPr lvl="1"/>
            <a:r>
              <a:rPr lang="en-US" dirty="0" smtClean="0"/>
              <a:t>CDT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Collecting, Analyzing, and Using Data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55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238</TotalTime>
  <Words>896</Words>
  <Application>Microsoft Office PowerPoint</Application>
  <PresentationFormat>On-screen Show (4:3)</PresentationFormat>
  <Paragraphs>217</Paragraphs>
  <Slides>31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Adjacency</vt:lpstr>
      <vt:lpstr>Make It Happen</vt:lpstr>
      <vt:lpstr>Introductions</vt:lpstr>
      <vt:lpstr>Please Do Now:</vt:lpstr>
      <vt:lpstr>A bit of background…</vt:lpstr>
      <vt:lpstr>4 Quadrants</vt:lpstr>
      <vt:lpstr>PowerPoint Presentation</vt:lpstr>
      <vt:lpstr>One-on-One and Small Group Support</vt:lpstr>
      <vt:lpstr>PowerPoint Presentation</vt:lpstr>
      <vt:lpstr>Collecting, Analyzing, and Using Data</vt:lpstr>
      <vt:lpstr>PowerPoint Presentation</vt:lpstr>
      <vt:lpstr>Evidence-Based Literacy Strategies</vt:lpstr>
      <vt:lpstr>PowerPoint Presentation</vt:lpstr>
      <vt:lpstr>Reflective and Non-Evaluative Practices</vt:lpstr>
      <vt:lpstr>The BDA Coaching Cycle</vt:lpstr>
      <vt:lpstr>2013-14 School Year</vt:lpstr>
      <vt:lpstr>Content-Area Vocabulary</vt:lpstr>
      <vt:lpstr>Content-Area Vocabulary</vt:lpstr>
      <vt:lpstr>Now how do we share this with other teachers?</vt:lpstr>
      <vt:lpstr>            Lenses of Learning</vt:lpstr>
      <vt:lpstr>            Lenses of Learning</vt:lpstr>
      <vt:lpstr>            Lenses of Learning</vt:lpstr>
      <vt:lpstr>Transacting With Text</vt:lpstr>
      <vt:lpstr>Transacting With Text</vt:lpstr>
      <vt:lpstr>Transacting With Text</vt:lpstr>
      <vt:lpstr>Transacting With Text</vt:lpstr>
      <vt:lpstr>Transacting With Text</vt:lpstr>
      <vt:lpstr>Professional Readings: Study Groups</vt:lpstr>
      <vt:lpstr>Professional Readings: Study Groups</vt:lpstr>
      <vt:lpstr>Standards for Professional Learning</vt:lpstr>
      <vt:lpstr>Standards for Professional Learning</vt:lpstr>
      <vt:lpstr>Ticket Out the Door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It Happen</dc:title>
  <dc:creator>Daddio</dc:creator>
  <cp:lastModifiedBy>Daddio</cp:lastModifiedBy>
  <cp:revision>25</cp:revision>
  <dcterms:created xsi:type="dcterms:W3CDTF">2013-03-19T22:44:06Z</dcterms:created>
  <dcterms:modified xsi:type="dcterms:W3CDTF">2013-03-20T02:45:21Z</dcterms:modified>
</cp:coreProperties>
</file>