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79" r:id="rId3"/>
    <p:sldId id="257" r:id="rId4"/>
    <p:sldId id="261" r:id="rId5"/>
    <p:sldId id="263" r:id="rId6"/>
    <p:sldId id="258" r:id="rId7"/>
    <p:sldId id="259" r:id="rId8"/>
    <p:sldId id="265" r:id="rId9"/>
    <p:sldId id="260" r:id="rId10"/>
    <p:sldId id="266" r:id="rId11"/>
    <p:sldId id="268" r:id="rId12"/>
    <p:sldId id="278" r:id="rId13"/>
    <p:sldId id="280" r:id="rId14"/>
    <p:sldId id="277" r:id="rId15"/>
    <p:sldId id="281" r:id="rId16"/>
    <p:sldId id="282"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1284" y="-72"/>
      </p:cViewPr>
      <p:guideLst>
        <p:guide orient="horz" pos="2160"/>
        <p:guide pos="2880"/>
      </p:guideLst>
    </p:cSldViewPr>
  </p:slideViewPr>
  <p:notesTextViewPr>
    <p:cViewPr>
      <p:scale>
        <a:sx n="1" d="1"/>
        <a:sy n="1" d="1"/>
      </p:scale>
      <p:origin x="0" y="0"/>
    </p:cViewPr>
  </p:notesTextViewPr>
  <p:notesViewPr>
    <p:cSldViewPr>
      <p:cViewPr>
        <p:scale>
          <a:sx n="80" d="100"/>
          <a:sy n="80" d="100"/>
        </p:scale>
        <p:origin x="-3210" y="-20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03001FD-6711-4640-BCA9-2F3C435FB11D}" type="datetimeFigureOut">
              <a:rPr lang="en-US" smtClean="0"/>
              <a:t>11/19/2014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1155874-09E8-494F-B6C1-32D95D6B8D29}" type="slidenum">
              <a:rPr lang="en-US" smtClean="0"/>
              <a:t>‹#›</a:t>
            </a:fld>
            <a:endParaRPr lang="en-US"/>
          </a:p>
        </p:txBody>
      </p:sp>
    </p:spTree>
    <p:extLst>
      <p:ext uri="{BB962C8B-B14F-4D97-AF65-F5344CB8AC3E}">
        <p14:creationId xmlns:p14="http://schemas.microsoft.com/office/powerpoint/2010/main" val="3735624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155874-09E8-494F-B6C1-32D95D6B8D29}" type="slidenum">
              <a:rPr lang="en-US" smtClean="0"/>
              <a:t>1</a:t>
            </a:fld>
            <a:endParaRPr lang="en-US"/>
          </a:p>
        </p:txBody>
      </p:sp>
    </p:spTree>
    <p:extLst>
      <p:ext uri="{BB962C8B-B14F-4D97-AF65-F5344CB8AC3E}">
        <p14:creationId xmlns:p14="http://schemas.microsoft.com/office/powerpoint/2010/main" val="2243930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a:p>
            <a:r>
              <a:rPr lang="en-US" dirty="0" smtClean="0"/>
              <a:t>It isn’t easy!  If we know it is not easy to solve real world problems, why do we lower the bar with our mathematics  lessons?</a:t>
            </a:r>
          </a:p>
          <a:p>
            <a:endParaRPr lang="en-US" dirty="0" smtClean="0"/>
          </a:p>
          <a:p>
            <a:r>
              <a:rPr lang="en-US" dirty="0" smtClean="0"/>
              <a:t>Where in life does someone come to you and give you all the needed info and the formula and you are asked to compute and solve?   It doesn’t happen</a:t>
            </a:r>
          </a:p>
          <a:p>
            <a:endParaRPr lang="en-US" dirty="0" smtClean="0"/>
          </a:p>
          <a:p>
            <a:r>
              <a:rPr lang="en-US" dirty="0" smtClean="0"/>
              <a:t>In real life, we don’t get all the info handed to us </a:t>
            </a:r>
          </a:p>
          <a:p>
            <a:r>
              <a:rPr lang="en-US" dirty="0" smtClean="0"/>
              <a:t>      We need to investigate</a:t>
            </a:r>
          </a:p>
          <a:p>
            <a:r>
              <a:rPr lang="en-US" dirty="0" smtClean="0"/>
              <a:t>      We need to edit extra information</a:t>
            </a:r>
          </a:p>
          <a:p>
            <a:r>
              <a:rPr lang="en-US" dirty="0" smtClean="0"/>
              <a:t>      We need to go find information to help us</a:t>
            </a:r>
          </a:p>
          <a:p>
            <a:r>
              <a:rPr lang="en-US" dirty="0" smtClean="0"/>
              <a:t>      We collaborate</a:t>
            </a:r>
          </a:p>
          <a:p>
            <a:r>
              <a:rPr lang="en-US" dirty="0"/>
              <a:t> </a:t>
            </a:r>
            <a:r>
              <a:rPr lang="en-US" dirty="0" smtClean="0"/>
              <a:t>     We need to persevere</a:t>
            </a:r>
          </a:p>
          <a:p>
            <a:endParaRPr lang="en-US" dirty="0"/>
          </a:p>
        </p:txBody>
      </p:sp>
      <p:sp>
        <p:nvSpPr>
          <p:cNvPr id="4" name="Slide Number Placeholder 3"/>
          <p:cNvSpPr>
            <a:spLocks noGrp="1"/>
          </p:cNvSpPr>
          <p:nvPr>
            <p:ph type="sldNum" sz="quarter" idx="10"/>
          </p:nvPr>
        </p:nvSpPr>
        <p:spPr/>
        <p:txBody>
          <a:bodyPr/>
          <a:lstStyle/>
          <a:p>
            <a:fld id="{61155874-09E8-494F-B6C1-32D95D6B8D29}" type="slidenum">
              <a:rPr lang="en-US" smtClean="0"/>
              <a:t>11</a:t>
            </a:fld>
            <a:endParaRPr lang="en-US"/>
          </a:p>
        </p:txBody>
      </p:sp>
    </p:spTree>
    <p:extLst>
      <p:ext uri="{BB962C8B-B14F-4D97-AF65-F5344CB8AC3E}">
        <p14:creationId xmlns:p14="http://schemas.microsoft.com/office/powerpoint/2010/main" val="2730003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connecting</a:t>
            </a:r>
            <a:r>
              <a:rPr lang="en-US" baseline="0" dirty="0" smtClean="0"/>
              <a:t> new to the known, create multiple opportunities for students to speak in mathematical terms (language immersion), and numerous opportunities to explore and investigate the concepts, students can complete a </a:t>
            </a:r>
            <a:r>
              <a:rPr lang="en-US" baseline="0" dirty="0" err="1" smtClean="0"/>
              <a:t>Frayer</a:t>
            </a:r>
            <a:r>
              <a:rPr lang="en-US" baseline="0" dirty="0" smtClean="0"/>
              <a:t> Model Vocabulary Card .  This can be summative or formative.  Demonstrates how students' moved toward vocabulary acquisition.  </a:t>
            </a:r>
          </a:p>
          <a:p>
            <a:endParaRPr lang="en-US" dirty="0"/>
          </a:p>
          <a:p>
            <a:r>
              <a:rPr lang="en-US" dirty="0" smtClean="0"/>
              <a:t>Use index cards .  Parabola on one side</a:t>
            </a:r>
          </a:p>
          <a:p>
            <a:r>
              <a:rPr lang="en-US" dirty="0" smtClean="0"/>
              <a:t>The information on the other side</a:t>
            </a:r>
          </a:p>
          <a:p>
            <a:r>
              <a:rPr lang="en-US" dirty="0" smtClean="0"/>
              <a:t>Students can switch cards and make new connections. </a:t>
            </a:r>
            <a:endParaRPr lang="en-US" dirty="0"/>
          </a:p>
        </p:txBody>
      </p:sp>
      <p:sp>
        <p:nvSpPr>
          <p:cNvPr id="4" name="Slide Number Placeholder 3"/>
          <p:cNvSpPr>
            <a:spLocks noGrp="1"/>
          </p:cNvSpPr>
          <p:nvPr>
            <p:ph type="sldNum" sz="quarter" idx="10"/>
          </p:nvPr>
        </p:nvSpPr>
        <p:spPr/>
        <p:txBody>
          <a:bodyPr/>
          <a:lstStyle/>
          <a:p>
            <a:fld id="{61155874-09E8-494F-B6C1-32D95D6B8D29}" type="slidenum">
              <a:rPr lang="en-US" smtClean="0"/>
              <a:t>12</a:t>
            </a:fld>
            <a:endParaRPr lang="en-US"/>
          </a:p>
        </p:txBody>
      </p:sp>
    </p:spTree>
    <p:extLst>
      <p:ext uri="{BB962C8B-B14F-4D97-AF65-F5344CB8AC3E}">
        <p14:creationId xmlns:p14="http://schemas.microsoft.com/office/powerpoint/2010/main" val="52290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the most straight forward word problems can be framed for </a:t>
            </a:r>
            <a:r>
              <a:rPr lang="en-US" dirty="0" smtClean="0"/>
              <a:t>inquiry and formulation</a:t>
            </a:r>
            <a:endParaRPr lang="en-US" dirty="0"/>
          </a:p>
          <a:p>
            <a:endParaRPr lang="en-US" dirty="0" smtClean="0"/>
          </a:p>
          <a:p>
            <a:r>
              <a:rPr lang="en-US" dirty="0" smtClean="0"/>
              <a:t>Make them formulate in early grades and raise the bar. </a:t>
            </a:r>
            <a:endParaRPr lang="en-US" dirty="0"/>
          </a:p>
          <a:p>
            <a:endParaRPr lang="en-US" dirty="0" smtClean="0"/>
          </a:p>
          <a:p>
            <a:r>
              <a:rPr lang="en-US" dirty="0" smtClean="0"/>
              <a:t>Which one is</a:t>
            </a:r>
            <a:r>
              <a:rPr lang="en-US" baseline="0" dirty="0" smtClean="0"/>
              <a:t>  setting the stage and promoting math literacy? </a:t>
            </a:r>
          </a:p>
          <a:p>
            <a:r>
              <a:rPr lang="en-US" baseline="0" dirty="0" smtClean="0"/>
              <a:t>Promoting the 4 core principals of Mathematics? </a:t>
            </a:r>
            <a:endParaRPr lang="en-US" dirty="0"/>
          </a:p>
        </p:txBody>
      </p:sp>
      <p:sp>
        <p:nvSpPr>
          <p:cNvPr id="4" name="Slide Number Placeholder 3"/>
          <p:cNvSpPr>
            <a:spLocks noGrp="1"/>
          </p:cNvSpPr>
          <p:nvPr>
            <p:ph type="sldNum" sz="quarter" idx="10"/>
          </p:nvPr>
        </p:nvSpPr>
        <p:spPr/>
        <p:txBody>
          <a:bodyPr/>
          <a:lstStyle/>
          <a:p>
            <a:fld id="{61155874-09E8-494F-B6C1-32D95D6B8D29}" type="slidenum">
              <a:rPr lang="en-US" smtClean="0"/>
              <a:t>14</a:t>
            </a:fld>
            <a:endParaRPr lang="en-US"/>
          </a:p>
        </p:txBody>
      </p:sp>
    </p:spTree>
    <p:extLst>
      <p:ext uri="{BB962C8B-B14F-4D97-AF65-F5344CB8AC3E}">
        <p14:creationId xmlns:p14="http://schemas.microsoft.com/office/powerpoint/2010/main" val="3916719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the most straight forward word problems can be framed for </a:t>
            </a:r>
            <a:r>
              <a:rPr lang="en-US" dirty="0" smtClean="0"/>
              <a:t>inquiry and formulation</a:t>
            </a:r>
            <a:endParaRPr lang="en-US" dirty="0"/>
          </a:p>
          <a:p>
            <a:endParaRPr lang="en-US" dirty="0" smtClean="0"/>
          </a:p>
          <a:p>
            <a:r>
              <a:rPr lang="en-US" dirty="0" smtClean="0"/>
              <a:t>Make them formulate in early grades and raise the bar. </a:t>
            </a:r>
            <a:endParaRPr lang="en-US" dirty="0"/>
          </a:p>
          <a:p>
            <a:endParaRPr lang="en-US" dirty="0" smtClean="0"/>
          </a:p>
          <a:p>
            <a:r>
              <a:rPr lang="en-US" dirty="0" smtClean="0"/>
              <a:t>Which one is</a:t>
            </a:r>
            <a:r>
              <a:rPr lang="en-US" baseline="0" dirty="0" smtClean="0"/>
              <a:t>  setting the stage and promoting math literacy? </a:t>
            </a:r>
          </a:p>
          <a:p>
            <a:r>
              <a:rPr lang="en-US" baseline="0" dirty="0" smtClean="0"/>
              <a:t>Promoting the 4 core principals of Mathematics? </a:t>
            </a:r>
            <a:endParaRPr lang="en-US" dirty="0"/>
          </a:p>
        </p:txBody>
      </p:sp>
      <p:sp>
        <p:nvSpPr>
          <p:cNvPr id="4" name="Slide Number Placeholder 3"/>
          <p:cNvSpPr>
            <a:spLocks noGrp="1"/>
          </p:cNvSpPr>
          <p:nvPr>
            <p:ph type="sldNum" sz="quarter" idx="10"/>
          </p:nvPr>
        </p:nvSpPr>
        <p:spPr/>
        <p:txBody>
          <a:bodyPr/>
          <a:lstStyle/>
          <a:p>
            <a:fld id="{61155874-09E8-494F-B6C1-32D95D6B8D29}" type="slidenum">
              <a:rPr lang="en-US" smtClean="0"/>
              <a:t>15</a:t>
            </a:fld>
            <a:endParaRPr lang="en-US"/>
          </a:p>
        </p:txBody>
      </p:sp>
    </p:spTree>
    <p:extLst>
      <p:ext uri="{BB962C8B-B14F-4D97-AF65-F5344CB8AC3E}">
        <p14:creationId xmlns:p14="http://schemas.microsoft.com/office/powerpoint/2010/main" val="3916719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155874-09E8-494F-B6C1-32D95D6B8D29}" type="slidenum">
              <a:rPr lang="en-US" smtClean="0"/>
              <a:t>3</a:t>
            </a:fld>
            <a:endParaRPr lang="en-US"/>
          </a:p>
        </p:txBody>
      </p:sp>
    </p:spTree>
    <p:extLst>
      <p:ext uri="{BB962C8B-B14F-4D97-AF65-F5344CB8AC3E}">
        <p14:creationId xmlns:p14="http://schemas.microsoft.com/office/powerpoint/2010/main" val="497030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155874-09E8-494F-B6C1-32D95D6B8D29}" type="slidenum">
              <a:rPr lang="en-US" smtClean="0"/>
              <a:t>4</a:t>
            </a:fld>
            <a:endParaRPr lang="en-US"/>
          </a:p>
        </p:txBody>
      </p:sp>
    </p:spTree>
    <p:extLst>
      <p:ext uri="{BB962C8B-B14F-4D97-AF65-F5344CB8AC3E}">
        <p14:creationId xmlns:p14="http://schemas.microsoft.com/office/powerpoint/2010/main" val="2447208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155874-09E8-494F-B6C1-32D95D6B8D29}" type="slidenum">
              <a:rPr lang="en-US" smtClean="0"/>
              <a:t>5</a:t>
            </a:fld>
            <a:endParaRPr lang="en-US"/>
          </a:p>
        </p:txBody>
      </p:sp>
    </p:spTree>
    <p:extLst>
      <p:ext uri="{BB962C8B-B14F-4D97-AF65-F5344CB8AC3E}">
        <p14:creationId xmlns:p14="http://schemas.microsoft.com/office/powerpoint/2010/main" val="3440457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155874-09E8-494F-B6C1-32D95D6B8D29}" type="slidenum">
              <a:rPr lang="en-US" smtClean="0"/>
              <a:t>6</a:t>
            </a:fld>
            <a:endParaRPr lang="en-US"/>
          </a:p>
        </p:txBody>
      </p:sp>
    </p:spTree>
    <p:extLst>
      <p:ext uri="{BB962C8B-B14F-4D97-AF65-F5344CB8AC3E}">
        <p14:creationId xmlns:p14="http://schemas.microsoft.com/office/powerpoint/2010/main" val="454862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155874-09E8-494F-B6C1-32D95D6B8D29}" type="slidenum">
              <a:rPr lang="en-US" smtClean="0"/>
              <a:t>7</a:t>
            </a:fld>
            <a:endParaRPr lang="en-US"/>
          </a:p>
        </p:txBody>
      </p:sp>
    </p:spTree>
    <p:extLst>
      <p:ext uri="{BB962C8B-B14F-4D97-AF65-F5344CB8AC3E}">
        <p14:creationId xmlns:p14="http://schemas.microsoft.com/office/powerpoint/2010/main" val="3441785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155874-09E8-494F-B6C1-32D95D6B8D29}" type="slidenum">
              <a:rPr lang="en-US" smtClean="0"/>
              <a:t>8</a:t>
            </a:fld>
            <a:endParaRPr lang="en-US"/>
          </a:p>
        </p:txBody>
      </p:sp>
    </p:spTree>
    <p:extLst>
      <p:ext uri="{BB962C8B-B14F-4D97-AF65-F5344CB8AC3E}">
        <p14:creationId xmlns:p14="http://schemas.microsoft.com/office/powerpoint/2010/main" val="737769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155874-09E8-494F-B6C1-32D95D6B8D29}" type="slidenum">
              <a:rPr lang="en-US" smtClean="0"/>
              <a:t>9</a:t>
            </a:fld>
            <a:endParaRPr lang="en-US"/>
          </a:p>
        </p:txBody>
      </p:sp>
    </p:spTree>
    <p:extLst>
      <p:ext uri="{BB962C8B-B14F-4D97-AF65-F5344CB8AC3E}">
        <p14:creationId xmlns:p14="http://schemas.microsoft.com/office/powerpoint/2010/main" val="4199434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155874-09E8-494F-B6C1-32D95D6B8D29}" type="slidenum">
              <a:rPr lang="en-US" smtClean="0"/>
              <a:t>10</a:t>
            </a:fld>
            <a:endParaRPr lang="en-US"/>
          </a:p>
        </p:txBody>
      </p:sp>
    </p:spTree>
    <p:extLst>
      <p:ext uri="{BB962C8B-B14F-4D97-AF65-F5344CB8AC3E}">
        <p14:creationId xmlns:p14="http://schemas.microsoft.com/office/powerpoint/2010/main" val="2892384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1D9844E-B336-42C5-9FDA-869696834453}"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14324-EE60-4CB6-A456-3E4E2DCA91E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D9844E-B336-42C5-9FDA-869696834453}"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14324-EE60-4CB6-A456-3E4E2DCA91E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D9844E-B336-42C5-9FDA-869696834453}"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14324-EE60-4CB6-A456-3E4E2DCA91E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D9844E-B336-42C5-9FDA-869696834453}"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14324-EE60-4CB6-A456-3E4E2DCA91E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D9844E-B336-42C5-9FDA-869696834453}"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14324-EE60-4CB6-A456-3E4E2DCA91E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1D9844E-B336-42C5-9FDA-869696834453}"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814324-EE60-4CB6-A456-3E4E2DCA91E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D9844E-B336-42C5-9FDA-869696834453}" type="datetimeFigureOut">
              <a:rPr lang="en-US" smtClean="0"/>
              <a:t>11/19/2014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814324-EE60-4CB6-A456-3E4E2DCA91E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D9844E-B336-42C5-9FDA-869696834453}" type="datetimeFigureOut">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814324-EE60-4CB6-A456-3E4E2DCA91E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D9844E-B336-42C5-9FDA-869696834453}" type="datetimeFigureOut">
              <a:rPr lang="en-US" smtClean="0"/>
              <a:t>11/19/2014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814324-EE60-4CB6-A456-3E4E2DCA91E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D9844E-B336-42C5-9FDA-869696834453}"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814324-EE60-4CB6-A456-3E4E2DCA91E7}"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1D9844E-B336-42C5-9FDA-869696834453}" type="datetimeFigureOut">
              <a:rPr lang="en-US" smtClean="0"/>
              <a:t>11/19/2014</a:t>
            </a:fld>
            <a:endParaRPr lang="en-US"/>
          </a:p>
        </p:txBody>
      </p:sp>
      <p:sp>
        <p:nvSpPr>
          <p:cNvPr id="9" name="Slide Number Placeholder 8"/>
          <p:cNvSpPr>
            <a:spLocks noGrp="1"/>
          </p:cNvSpPr>
          <p:nvPr>
            <p:ph type="sldNum" sz="quarter" idx="11"/>
          </p:nvPr>
        </p:nvSpPr>
        <p:spPr/>
        <p:txBody>
          <a:bodyPr/>
          <a:lstStyle/>
          <a:p>
            <a:fld id="{A8814324-EE60-4CB6-A456-3E4E2DCA91E7}"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8814324-EE60-4CB6-A456-3E4E2DCA91E7}"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51D9844E-B336-42C5-9FDA-869696834453}" type="datetimeFigureOut">
              <a:rPr lang="en-US" smtClean="0"/>
              <a:t>11/19/2014</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543800" cy="2667001"/>
          </a:xfrm>
        </p:spPr>
        <p:txBody>
          <a:bodyPr/>
          <a:lstStyle/>
          <a:p>
            <a:r>
              <a:rPr lang="en-US" sz="6000" dirty="0" smtClean="0"/>
              <a:t>Literacy in Math</a:t>
            </a:r>
            <a:endParaRPr lang="en-US" sz="6000" dirty="0"/>
          </a:p>
        </p:txBody>
      </p:sp>
      <p:sp>
        <p:nvSpPr>
          <p:cNvPr id="3" name="Subtitle 2"/>
          <p:cNvSpPr>
            <a:spLocks noGrp="1"/>
          </p:cNvSpPr>
          <p:nvPr>
            <p:ph type="subTitle" idx="1"/>
          </p:nvPr>
        </p:nvSpPr>
        <p:spPr>
          <a:xfrm>
            <a:off x="685800" y="3733800"/>
            <a:ext cx="7315200" cy="2743200"/>
          </a:xfrm>
        </p:spPr>
        <p:txBody>
          <a:bodyPr numCol="1">
            <a:normAutofit/>
          </a:bodyPr>
          <a:lstStyle/>
          <a:p>
            <a:pPr algn="r"/>
            <a:r>
              <a:rPr lang="en-US" sz="2800" b="1" i="1" dirty="0" smtClean="0"/>
              <a:t>Reading and Writing to Learn</a:t>
            </a:r>
            <a:endParaRPr lang="en-US" sz="2800" b="1" i="1" dirty="0" smtClean="0"/>
          </a:p>
          <a:p>
            <a:pPr algn="r"/>
            <a:r>
              <a:rPr lang="en-US" sz="1900" dirty="0" smtClean="0"/>
              <a:t>Basics    </a:t>
            </a:r>
            <a:endParaRPr lang="en-US" sz="1900" dirty="0" smtClean="0"/>
          </a:p>
          <a:p>
            <a:pPr algn="r"/>
            <a:endParaRPr lang="en-US" sz="1900" dirty="0"/>
          </a:p>
        </p:txBody>
      </p:sp>
    </p:spTree>
    <p:extLst>
      <p:ext uri="{BB962C8B-B14F-4D97-AF65-F5344CB8AC3E}">
        <p14:creationId xmlns:p14="http://schemas.microsoft.com/office/powerpoint/2010/main" val="21150654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b="1" spc="0" dirty="0">
                <a:solidFill>
                  <a:srgbClr val="464646"/>
                </a:solidFill>
                <a:effectLst>
                  <a:outerShdw blurRad="31750" dist="25400" dir="5400000" algn="tl" rotWithShape="0">
                    <a:srgbClr val="000000">
                      <a:alpha val="25000"/>
                    </a:srgbClr>
                  </a:outerShdw>
                </a:effectLst>
                <a:latin typeface="Lucida Sans Unicode"/>
              </a:rPr>
              <a:t>L</a:t>
            </a:r>
            <a:r>
              <a:rPr lang="en-US" sz="4100" b="1" spc="0" dirty="0" smtClean="0">
                <a:solidFill>
                  <a:srgbClr val="464646"/>
                </a:solidFill>
                <a:effectLst>
                  <a:outerShdw blurRad="31750" dist="25400" dir="5400000" algn="tl" rotWithShape="0">
                    <a:srgbClr val="000000">
                      <a:alpha val="25000"/>
                    </a:srgbClr>
                  </a:outerShdw>
                </a:effectLst>
                <a:latin typeface="Lucida Sans Unicode"/>
              </a:rPr>
              <a:t>anguage Immersion</a:t>
            </a:r>
            <a:endParaRPr lang="en-US" dirty="0"/>
          </a:p>
        </p:txBody>
      </p:sp>
      <p:sp>
        <p:nvSpPr>
          <p:cNvPr id="3" name="Content Placeholder 2"/>
          <p:cNvSpPr>
            <a:spLocks noGrp="1"/>
          </p:cNvSpPr>
          <p:nvPr>
            <p:ph idx="1"/>
          </p:nvPr>
        </p:nvSpPr>
        <p:spPr/>
        <p:txBody>
          <a:bodyPr/>
          <a:lstStyle/>
          <a:p>
            <a:r>
              <a:rPr lang="en-US" dirty="0" smtClean="0"/>
              <a:t>Word Walls</a:t>
            </a:r>
          </a:p>
          <a:p>
            <a:endParaRPr lang="en-US" dirty="0"/>
          </a:p>
          <a:p>
            <a:endParaRPr lang="en-US" dirty="0" smtClean="0"/>
          </a:p>
          <a:p>
            <a:r>
              <a:rPr lang="en-US" dirty="0" smtClean="0"/>
              <a:t>Speaking and Writing</a:t>
            </a:r>
          </a:p>
          <a:p>
            <a:endParaRPr lang="en-US" dirty="0"/>
          </a:p>
          <a:p>
            <a:endParaRPr lang="en-US" dirty="0" smtClean="0"/>
          </a:p>
          <a:p>
            <a:r>
              <a:rPr lang="en-US" dirty="0" smtClean="0"/>
              <a:t>Families and connections</a:t>
            </a:r>
          </a:p>
          <a:p>
            <a:endParaRPr lang="en-US" dirty="0"/>
          </a:p>
          <a:p>
            <a:endParaRPr lang="en-US" dirty="0" smtClean="0"/>
          </a:p>
          <a:p>
            <a:r>
              <a:rPr lang="en-US" dirty="0" smtClean="0"/>
              <a:t>Building to applications</a:t>
            </a:r>
            <a:endParaRPr lang="en-US" dirty="0"/>
          </a:p>
        </p:txBody>
      </p:sp>
    </p:spTree>
    <p:extLst>
      <p:ext uri="{BB962C8B-B14F-4D97-AF65-F5344CB8AC3E}">
        <p14:creationId xmlns:p14="http://schemas.microsoft.com/office/powerpoint/2010/main" val="1744742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Math Literacy for the Real World</a:t>
            </a:r>
            <a:endParaRPr lang="en-US" dirty="0"/>
          </a:p>
        </p:txBody>
      </p:sp>
      <p:sp>
        <p:nvSpPr>
          <p:cNvPr id="3" name="Content Placeholder 2"/>
          <p:cNvSpPr>
            <a:spLocks noGrp="1"/>
          </p:cNvSpPr>
          <p:nvPr>
            <p:ph idx="1"/>
          </p:nvPr>
        </p:nvSpPr>
        <p:spPr/>
        <p:txBody>
          <a:bodyPr/>
          <a:lstStyle/>
          <a:p>
            <a:r>
              <a:rPr lang="en-US" sz="4000" dirty="0"/>
              <a:t>How many problems in the real world </a:t>
            </a:r>
            <a:r>
              <a:rPr lang="en-US" sz="4000" dirty="0" smtClean="0"/>
              <a:t>(worth solving) </a:t>
            </a:r>
            <a:r>
              <a:rPr lang="en-US" sz="4000" dirty="0"/>
              <a:t>are  easy? Why</a:t>
            </a:r>
            <a:r>
              <a:rPr lang="en-US" sz="4000" dirty="0" smtClean="0"/>
              <a:t>?</a:t>
            </a:r>
          </a:p>
          <a:p>
            <a:endParaRPr lang="en-US" sz="4000" dirty="0" smtClean="0"/>
          </a:p>
          <a:p>
            <a:endParaRPr lang="en-US" dirty="0"/>
          </a:p>
        </p:txBody>
      </p:sp>
    </p:spTree>
    <p:extLst>
      <p:ext uri="{BB962C8B-B14F-4D97-AF65-F5344CB8AC3E}">
        <p14:creationId xmlns:p14="http://schemas.microsoft.com/office/powerpoint/2010/main" val="1886619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Vocabulary</a:t>
            </a:r>
            <a:endParaRPr lang="en-US" dirty="0"/>
          </a:p>
        </p:txBody>
      </p:sp>
      <p:sp>
        <p:nvSpPr>
          <p:cNvPr id="3" name="Content Placeholder 2"/>
          <p:cNvSpPr>
            <a:spLocks noGrp="1"/>
          </p:cNvSpPr>
          <p:nvPr>
            <p:ph idx="1"/>
          </p:nvPr>
        </p:nvSpPr>
        <p:spPr/>
        <p:txBody>
          <a:bodyPr/>
          <a:lstStyle/>
          <a:p>
            <a:r>
              <a:rPr lang="en-US" dirty="0" err="1" smtClean="0"/>
              <a:t>Frayer</a:t>
            </a:r>
            <a:r>
              <a:rPr lang="en-US" dirty="0" smtClean="0"/>
              <a:t> Model</a:t>
            </a:r>
          </a:p>
          <a:p>
            <a:pPr marL="114300" indent="0">
              <a:buNone/>
            </a:pPr>
            <a:endParaRPr lang="en-US" dirty="0"/>
          </a:p>
        </p:txBody>
      </p:sp>
      <p:sp>
        <p:nvSpPr>
          <p:cNvPr id="5" name="Rectangle 4"/>
          <p:cNvSpPr/>
          <p:nvPr/>
        </p:nvSpPr>
        <p:spPr>
          <a:xfrm>
            <a:off x="838200" y="2362200"/>
            <a:ext cx="6084815" cy="3245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3733800" y="2362200"/>
            <a:ext cx="0" cy="32458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38200" y="3886200"/>
            <a:ext cx="60848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143000" y="2514600"/>
            <a:ext cx="1981200" cy="369332"/>
          </a:xfrm>
          <a:prstGeom prst="rect">
            <a:avLst/>
          </a:prstGeom>
          <a:noFill/>
        </p:spPr>
        <p:txBody>
          <a:bodyPr wrap="square" rtlCol="0">
            <a:spAutoFit/>
          </a:bodyPr>
          <a:lstStyle/>
          <a:p>
            <a:r>
              <a:rPr lang="en-US" dirty="0" smtClean="0"/>
              <a:t>Definition</a:t>
            </a:r>
            <a:endParaRPr lang="en-US" dirty="0"/>
          </a:p>
        </p:txBody>
      </p:sp>
      <p:sp>
        <p:nvSpPr>
          <p:cNvPr id="15" name="TextBox 14"/>
          <p:cNvSpPr txBox="1"/>
          <p:nvPr/>
        </p:nvSpPr>
        <p:spPr>
          <a:xfrm>
            <a:off x="4419600" y="2501317"/>
            <a:ext cx="2438400" cy="369332"/>
          </a:xfrm>
          <a:prstGeom prst="rect">
            <a:avLst/>
          </a:prstGeom>
          <a:noFill/>
        </p:spPr>
        <p:txBody>
          <a:bodyPr wrap="square" rtlCol="0">
            <a:spAutoFit/>
          </a:bodyPr>
          <a:lstStyle/>
          <a:p>
            <a:r>
              <a:rPr lang="en-US" dirty="0" smtClean="0"/>
              <a:t>Real World Connections</a:t>
            </a:r>
            <a:endParaRPr lang="en-US" dirty="0"/>
          </a:p>
        </p:txBody>
      </p:sp>
      <p:sp>
        <p:nvSpPr>
          <p:cNvPr id="17" name="TextBox 16"/>
          <p:cNvSpPr txBox="1"/>
          <p:nvPr/>
        </p:nvSpPr>
        <p:spPr>
          <a:xfrm>
            <a:off x="1219200" y="4038600"/>
            <a:ext cx="2057400" cy="369332"/>
          </a:xfrm>
          <a:prstGeom prst="rect">
            <a:avLst/>
          </a:prstGeom>
          <a:noFill/>
        </p:spPr>
        <p:txBody>
          <a:bodyPr wrap="square" rtlCol="0">
            <a:spAutoFit/>
          </a:bodyPr>
          <a:lstStyle/>
          <a:p>
            <a:r>
              <a:rPr lang="en-US" dirty="0" smtClean="0"/>
              <a:t>Examples</a:t>
            </a:r>
            <a:endParaRPr lang="en-US" dirty="0"/>
          </a:p>
        </p:txBody>
      </p:sp>
      <p:sp>
        <p:nvSpPr>
          <p:cNvPr id="19" name="TextBox 18"/>
          <p:cNvSpPr txBox="1"/>
          <p:nvPr/>
        </p:nvSpPr>
        <p:spPr>
          <a:xfrm>
            <a:off x="4533550" y="4038600"/>
            <a:ext cx="2057400" cy="369332"/>
          </a:xfrm>
          <a:prstGeom prst="rect">
            <a:avLst/>
          </a:prstGeom>
          <a:noFill/>
        </p:spPr>
        <p:txBody>
          <a:bodyPr wrap="square" rtlCol="0">
            <a:spAutoFit/>
          </a:bodyPr>
          <a:lstStyle/>
          <a:p>
            <a:r>
              <a:rPr lang="en-US" dirty="0" smtClean="0"/>
              <a:t>Non-Examples</a:t>
            </a:r>
            <a:endParaRPr lang="en-US" dirty="0"/>
          </a:p>
        </p:txBody>
      </p:sp>
    </p:spTree>
    <p:extLst>
      <p:ext uri="{BB962C8B-B14F-4D97-AF65-F5344CB8AC3E}">
        <p14:creationId xmlns:p14="http://schemas.microsoft.com/office/powerpoint/2010/main" val="11784612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a:t>
            </a:r>
            <a:endParaRPr lang="en-US" dirty="0"/>
          </a:p>
        </p:txBody>
      </p:sp>
      <p:sp>
        <p:nvSpPr>
          <p:cNvPr id="3" name="Content Placeholder 2"/>
          <p:cNvSpPr>
            <a:spLocks noGrp="1"/>
          </p:cNvSpPr>
          <p:nvPr>
            <p:ph idx="1"/>
          </p:nvPr>
        </p:nvSpPr>
        <p:spPr/>
        <p:txBody>
          <a:bodyPr/>
          <a:lstStyle/>
          <a:p>
            <a:pPr marL="114300" indent="0">
              <a:buNone/>
            </a:pPr>
            <a:r>
              <a:rPr lang="en-US" sz="3200" b="1" dirty="0"/>
              <a:t>Talking About Math</a:t>
            </a:r>
          </a:p>
          <a:p>
            <a:pPr marL="114300" indent="0">
              <a:buNone/>
            </a:pPr>
            <a:r>
              <a:rPr lang="en-US" i="1" dirty="0"/>
              <a:t>Allison Hintz and </a:t>
            </a:r>
            <a:r>
              <a:rPr lang="en-US" i="1" dirty="0" err="1"/>
              <a:t>Elham</a:t>
            </a:r>
            <a:r>
              <a:rPr lang="en-US" i="1" dirty="0"/>
              <a:t> </a:t>
            </a:r>
            <a:r>
              <a:rPr lang="en-US" i="1" dirty="0" err="1"/>
              <a:t>Kazemi</a:t>
            </a:r>
            <a:endParaRPr lang="en-US" i="1" dirty="0"/>
          </a:p>
          <a:p>
            <a:endParaRPr lang="en-US" dirty="0" smtClean="0"/>
          </a:p>
          <a:p>
            <a:pPr marL="114300" indent="0">
              <a:buNone/>
            </a:pPr>
            <a:r>
              <a:rPr lang="en-US" dirty="0"/>
              <a:t>EDUCATIONAL </a:t>
            </a:r>
            <a:r>
              <a:rPr lang="en-US" dirty="0" smtClean="0"/>
              <a:t>LEADERSHIP</a:t>
            </a:r>
          </a:p>
          <a:p>
            <a:pPr marL="114300" indent="0">
              <a:buNone/>
            </a:pPr>
            <a:r>
              <a:rPr lang="en-US" sz="1800" dirty="0"/>
              <a:t>November 2014 | Volume </a:t>
            </a:r>
            <a:r>
              <a:rPr lang="en-US" sz="1800" b="1" dirty="0"/>
              <a:t>72</a:t>
            </a:r>
            <a:r>
              <a:rPr lang="en-US" sz="1800" dirty="0"/>
              <a:t> | Number </a:t>
            </a:r>
            <a:r>
              <a:rPr lang="en-US" sz="1800" b="1" dirty="0"/>
              <a:t>3</a:t>
            </a:r>
            <a:r>
              <a:rPr lang="en-US" sz="1800" dirty="0"/>
              <a:t> </a:t>
            </a:r>
            <a:r>
              <a:rPr lang="en-US" sz="1800" dirty="0"/>
              <a:t/>
            </a:r>
            <a:br>
              <a:rPr lang="en-US" sz="1800" dirty="0"/>
            </a:br>
            <a:r>
              <a:rPr lang="en-US" sz="1800" b="1" dirty="0"/>
              <a:t>Talking and Listening</a:t>
            </a:r>
            <a:r>
              <a:rPr lang="en-US" sz="1800" dirty="0"/>
              <a:t> Pages 36-40</a:t>
            </a:r>
            <a:endParaRPr lang="en-US" sz="1800" dirty="0"/>
          </a:p>
        </p:txBody>
      </p:sp>
    </p:spTree>
    <p:extLst>
      <p:ext uri="{BB962C8B-B14F-4D97-AF65-F5344CB8AC3E}">
        <p14:creationId xmlns:p14="http://schemas.microsoft.com/office/powerpoint/2010/main" val="270436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Word Problems</a:t>
            </a:r>
            <a:endParaRPr lang="en-US" dirty="0"/>
          </a:p>
        </p:txBody>
      </p:sp>
      <p:sp>
        <p:nvSpPr>
          <p:cNvPr id="3" name="Content Placeholder 2"/>
          <p:cNvSpPr>
            <a:spLocks noGrp="1"/>
          </p:cNvSpPr>
          <p:nvPr>
            <p:ph idx="1"/>
          </p:nvPr>
        </p:nvSpPr>
        <p:spPr/>
        <p:txBody>
          <a:bodyPr>
            <a:normAutofit/>
          </a:bodyPr>
          <a:lstStyle/>
          <a:p>
            <a:pPr marL="114300" indent="0">
              <a:buNone/>
            </a:pPr>
            <a:r>
              <a:rPr lang="en-US" dirty="0" smtClean="0"/>
              <a:t>Formulation and Investigation: </a:t>
            </a:r>
            <a:r>
              <a:rPr lang="en-US" dirty="0"/>
              <a:t>How much water would it take to fill this tank? Write </a:t>
            </a:r>
            <a:r>
              <a:rPr lang="en-US" dirty="0" smtClean="0"/>
              <a:t>3 </a:t>
            </a:r>
            <a:r>
              <a:rPr lang="en-US" dirty="0"/>
              <a:t>lines what you </a:t>
            </a:r>
            <a:r>
              <a:rPr lang="en-US" dirty="0" smtClean="0"/>
              <a:t>think you would </a:t>
            </a:r>
            <a:r>
              <a:rPr lang="en-US" dirty="0"/>
              <a:t>need to know.</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pic>
        <p:nvPicPr>
          <p:cNvPr id="4" name="Picture 3" descr="http://sketchup.google.com/3dwarehouse/download?mid=d47bf606a48573be1b9d738f0f6a601d&amp;rtyp=lt&amp;ctyp=other&amp;ts=1203809179000"/>
          <p:cNvPicPr/>
          <p:nvPr/>
        </p:nvPicPr>
        <p:blipFill>
          <a:blip r:embed="rId3">
            <a:extLst>
              <a:ext uri="{28A0092B-C50C-407E-A947-70E740481C1C}">
                <a14:useLocalDpi xmlns:a14="http://schemas.microsoft.com/office/drawing/2010/main" val="0"/>
              </a:ext>
            </a:extLst>
          </a:blip>
          <a:srcRect/>
          <a:stretch>
            <a:fillRect/>
          </a:stretch>
        </p:blipFill>
        <p:spPr bwMode="auto">
          <a:xfrm>
            <a:off x="1764716" y="2362200"/>
            <a:ext cx="5550483" cy="4114800"/>
          </a:xfrm>
          <a:prstGeom prst="rect">
            <a:avLst/>
          </a:prstGeom>
          <a:noFill/>
          <a:ln>
            <a:noFill/>
          </a:ln>
        </p:spPr>
      </p:pic>
    </p:spTree>
    <p:extLst>
      <p:ext uri="{BB962C8B-B14F-4D97-AF65-F5344CB8AC3E}">
        <p14:creationId xmlns:p14="http://schemas.microsoft.com/office/powerpoint/2010/main" val="26944831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Word Problems</a:t>
            </a:r>
            <a:endParaRPr lang="en-US" dirty="0"/>
          </a:p>
        </p:txBody>
      </p:sp>
      <p:sp>
        <p:nvSpPr>
          <p:cNvPr id="3" name="Content Placeholder 2"/>
          <p:cNvSpPr>
            <a:spLocks noGrp="1"/>
          </p:cNvSpPr>
          <p:nvPr>
            <p:ph idx="1"/>
          </p:nvPr>
        </p:nvSpPr>
        <p:spPr/>
        <p:txBody>
          <a:bodyPr>
            <a:normAutofit/>
          </a:bodyPr>
          <a:lstStyle/>
          <a:p>
            <a:pPr marL="114300" indent="0">
              <a:buNone/>
            </a:pPr>
            <a:r>
              <a:rPr lang="en-US" dirty="0" smtClean="0"/>
              <a:t>Solve this problem:     </a:t>
            </a:r>
          </a:p>
          <a:p>
            <a:pPr marL="114300" indent="0">
              <a:buNone/>
            </a:pPr>
            <a:endParaRPr lang="en-US" dirty="0"/>
          </a:p>
          <a:p>
            <a:pPr marL="114300" indent="0">
              <a:buNone/>
            </a:pPr>
            <a:r>
              <a:rPr lang="en-US" sz="3200" dirty="0" smtClean="0"/>
              <a:t>			7x3=__</a:t>
            </a:r>
            <a:endParaRPr lang="en-US" sz="3200" dirty="0"/>
          </a:p>
          <a:p>
            <a:endParaRPr lang="en-US" dirty="0" smtClean="0"/>
          </a:p>
          <a:p>
            <a:endParaRPr lang="en-US" dirty="0"/>
          </a:p>
          <a:p>
            <a:r>
              <a:rPr lang="en-US" dirty="0" smtClean="0"/>
              <a:t>Write three lines explaining </a:t>
            </a:r>
            <a:r>
              <a:rPr lang="en-US" i="1" dirty="0" smtClean="0"/>
              <a:t>how</a:t>
            </a:r>
            <a:r>
              <a:rPr lang="en-US" dirty="0" smtClean="0"/>
              <a:t> you solved this. How do you know your answer is correct?</a:t>
            </a:r>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8156976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Ticket Out	</a:t>
            </a:r>
            <a:endParaRPr lang="en-US" dirty="0"/>
          </a:p>
        </p:txBody>
      </p:sp>
      <p:sp>
        <p:nvSpPr>
          <p:cNvPr id="3" name="Content Placeholder 2"/>
          <p:cNvSpPr>
            <a:spLocks noGrp="1"/>
          </p:cNvSpPr>
          <p:nvPr>
            <p:ph idx="1"/>
          </p:nvPr>
        </p:nvSpPr>
        <p:spPr/>
        <p:txBody>
          <a:bodyPr>
            <a:normAutofit/>
          </a:bodyPr>
          <a:lstStyle/>
          <a:p>
            <a:endParaRPr lang="en-US" sz="2800" dirty="0" smtClean="0"/>
          </a:p>
          <a:p>
            <a:r>
              <a:rPr lang="en-US" sz="2800" dirty="0" smtClean="0"/>
              <a:t>How can you use the concept of “reading and writing to learn” to help you get into math classrooms?</a:t>
            </a:r>
            <a:endParaRPr lang="en-US" sz="2800" dirty="0"/>
          </a:p>
        </p:txBody>
      </p:sp>
    </p:spTree>
    <p:extLst>
      <p:ext uri="{BB962C8B-B14F-4D97-AF65-F5344CB8AC3E}">
        <p14:creationId xmlns:p14="http://schemas.microsoft.com/office/powerpoint/2010/main" val="4103200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Do Now…	</a:t>
            </a:r>
            <a:endParaRPr lang="en-US" dirty="0"/>
          </a:p>
        </p:txBody>
      </p:sp>
      <p:sp>
        <p:nvSpPr>
          <p:cNvPr id="3" name="Content Placeholder 2"/>
          <p:cNvSpPr>
            <a:spLocks noGrp="1"/>
          </p:cNvSpPr>
          <p:nvPr>
            <p:ph idx="1"/>
          </p:nvPr>
        </p:nvSpPr>
        <p:spPr/>
        <p:txBody>
          <a:bodyPr>
            <a:normAutofit/>
          </a:bodyPr>
          <a:lstStyle/>
          <a:p>
            <a:r>
              <a:rPr lang="en-US" sz="3600" dirty="0" smtClean="0"/>
              <a:t>Write 5 lines:</a:t>
            </a:r>
          </a:p>
          <a:p>
            <a:endParaRPr lang="en-US" sz="3600" dirty="0" smtClean="0"/>
          </a:p>
          <a:p>
            <a:pPr lvl="1"/>
            <a:r>
              <a:rPr lang="en-US" sz="3600" dirty="0" smtClean="0"/>
              <a:t>How do reading and writing help students access concepts in math?</a:t>
            </a:r>
            <a:endParaRPr lang="en-US" sz="3600" dirty="0"/>
          </a:p>
        </p:txBody>
      </p:sp>
    </p:spTree>
    <p:extLst>
      <p:ext uri="{BB962C8B-B14F-4D97-AF65-F5344CB8AC3E}">
        <p14:creationId xmlns:p14="http://schemas.microsoft.com/office/powerpoint/2010/main" val="3019302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spc="0" dirty="0">
                <a:solidFill>
                  <a:srgbClr val="464646"/>
                </a:solidFill>
                <a:effectLst>
                  <a:outerShdw blurRad="31750" dist="25400" dir="5400000" algn="tl" rotWithShape="0">
                    <a:srgbClr val="000000">
                      <a:alpha val="25000"/>
                    </a:srgbClr>
                  </a:outerShdw>
                </a:effectLst>
                <a:latin typeface="Lucida Sans Unicode"/>
              </a:rPr>
              <a:t>What are the Core Principles of </a:t>
            </a:r>
            <a:r>
              <a:rPr lang="en-US" sz="3200" b="1" spc="0" dirty="0" smtClean="0">
                <a:solidFill>
                  <a:srgbClr val="464646"/>
                </a:solidFill>
                <a:effectLst>
                  <a:outerShdw blurRad="31750" dist="25400" dir="5400000" algn="tl" rotWithShape="0">
                    <a:srgbClr val="000000">
                      <a:alpha val="25000"/>
                    </a:srgbClr>
                  </a:outerShdw>
                </a:effectLst>
                <a:latin typeface="Lucida Sans Unicode"/>
              </a:rPr>
              <a:t>Math </a:t>
            </a:r>
            <a:r>
              <a:rPr lang="en-US" sz="3200" b="1" spc="0" dirty="0">
                <a:solidFill>
                  <a:srgbClr val="464646"/>
                </a:solidFill>
                <a:effectLst>
                  <a:outerShdw blurRad="31750" dist="25400" dir="5400000" algn="tl" rotWithShape="0">
                    <a:srgbClr val="000000">
                      <a:alpha val="25000"/>
                    </a:srgbClr>
                  </a:outerShdw>
                </a:effectLst>
                <a:latin typeface="Lucida Sans Unicode"/>
              </a:rPr>
              <a:t>Literacy?</a:t>
            </a:r>
            <a:endParaRPr lang="en-US" dirty="0"/>
          </a:p>
        </p:txBody>
      </p:sp>
      <p:sp>
        <p:nvSpPr>
          <p:cNvPr id="3" name="Content Placeholder 2"/>
          <p:cNvSpPr>
            <a:spLocks noGrp="1"/>
          </p:cNvSpPr>
          <p:nvPr>
            <p:ph idx="1"/>
          </p:nvPr>
        </p:nvSpPr>
        <p:spPr>
          <a:xfrm>
            <a:off x="457200" y="1828800"/>
            <a:ext cx="7620000" cy="4572000"/>
          </a:xfrm>
        </p:spPr>
        <p:txBody>
          <a:bodyPr/>
          <a:lstStyle/>
          <a:p>
            <a:pPr marL="533400" lvl="0" indent="-533400">
              <a:lnSpc>
                <a:spcPct val="90000"/>
              </a:lnSpc>
              <a:spcBef>
                <a:spcPts val="400"/>
              </a:spcBef>
              <a:buClr>
                <a:srgbClr val="2DA2BF"/>
              </a:buClr>
              <a:buSzPct val="68000"/>
              <a:buFont typeface="Wingdings" pitchFamily="2" charset="2"/>
              <a:buAutoNum type="arabicPeriod"/>
            </a:pPr>
            <a:r>
              <a:rPr lang="en-US" sz="2400" b="1" dirty="0">
                <a:solidFill>
                  <a:prstClr val="black"/>
                </a:solidFill>
                <a:latin typeface="Lucida Sans Unicode"/>
              </a:rPr>
              <a:t>Students are actively engaged in reading and writing to construct knowledge. </a:t>
            </a:r>
          </a:p>
          <a:p>
            <a:pPr marL="0" lvl="0" indent="0">
              <a:lnSpc>
                <a:spcPct val="90000"/>
              </a:lnSpc>
              <a:spcBef>
                <a:spcPts val="400"/>
              </a:spcBef>
              <a:buClr>
                <a:srgbClr val="2DA2BF"/>
              </a:buClr>
              <a:buSzPct val="68000"/>
              <a:buNone/>
            </a:pPr>
            <a:r>
              <a:rPr lang="en-US" sz="2400" dirty="0">
                <a:solidFill>
                  <a:prstClr val="black"/>
                </a:solidFill>
                <a:latin typeface="Lucida Sans Unicode"/>
              </a:rPr>
              <a:t/>
            </a:r>
            <a:br>
              <a:rPr lang="en-US" sz="2400" dirty="0">
                <a:solidFill>
                  <a:prstClr val="black"/>
                </a:solidFill>
                <a:latin typeface="Lucida Sans Unicode"/>
              </a:rPr>
            </a:br>
            <a:r>
              <a:rPr lang="en-US" sz="2400" dirty="0">
                <a:solidFill>
                  <a:prstClr val="black"/>
                </a:solidFill>
                <a:latin typeface="Lucida Sans Unicode"/>
              </a:rPr>
              <a:t>Learning is not a passive experience. The meaning of a text is not contained in the </a:t>
            </a:r>
            <a:r>
              <a:rPr lang="en-US" sz="2400" dirty="0" smtClean="0">
                <a:solidFill>
                  <a:prstClr val="black"/>
                </a:solidFill>
                <a:latin typeface="Lucida Sans Unicode"/>
              </a:rPr>
              <a:t>words, symbols or diagrams on </a:t>
            </a:r>
            <a:r>
              <a:rPr lang="en-US" sz="2400" dirty="0">
                <a:solidFill>
                  <a:prstClr val="black"/>
                </a:solidFill>
                <a:latin typeface="Lucida Sans Unicode"/>
              </a:rPr>
              <a:t>a page. The reader constructs it, often by writing. Our goal is to have students draw on their prior knowledge, connect what they know to new ideas and concepts, meaningfully synthesize information, and develop key understandings that are central to </a:t>
            </a:r>
            <a:r>
              <a:rPr lang="en-US" sz="2400" dirty="0" smtClean="0">
                <a:solidFill>
                  <a:prstClr val="black"/>
                </a:solidFill>
                <a:latin typeface="Lucida Sans Unicode"/>
              </a:rPr>
              <a:t>learning and applying mathematical concepts.</a:t>
            </a:r>
            <a:endParaRPr lang="en-US" dirty="0"/>
          </a:p>
        </p:txBody>
      </p:sp>
    </p:spTree>
    <p:extLst>
      <p:ext uri="{BB962C8B-B14F-4D97-AF65-F5344CB8AC3E}">
        <p14:creationId xmlns:p14="http://schemas.microsoft.com/office/powerpoint/2010/main" val="1998154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b="1" spc="0" dirty="0">
                <a:solidFill>
                  <a:srgbClr val="464646"/>
                </a:solidFill>
                <a:effectLst>
                  <a:outerShdw blurRad="31750" dist="25400" dir="5400000" algn="tl" rotWithShape="0">
                    <a:srgbClr val="000000">
                      <a:alpha val="25000"/>
                    </a:srgbClr>
                  </a:outerShdw>
                </a:effectLst>
                <a:latin typeface="Lucida Sans Unicode"/>
              </a:rPr>
              <a:t>Active Reading</a:t>
            </a:r>
            <a:endParaRPr lang="en-US" dirty="0"/>
          </a:p>
        </p:txBody>
      </p:sp>
      <p:sp>
        <p:nvSpPr>
          <p:cNvPr id="3" name="Content Placeholder 2"/>
          <p:cNvSpPr>
            <a:spLocks noGrp="1"/>
          </p:cNvSpPr>
          <p:nvPr>
            <p:ph idx="1"/>
          </p:nvPr>
        </p:nvSpPr>
        <p:spPr/>
        <p:txBody>
          <a:bodyPr>
            <a:normAutofit fontScale="92500" lnSpcReduction="10000"/>
          </a:bodyPr>
          <a:lstStyle/>
          <a:p>
            <a:pPr marL="365760" lvl="0" indent="-256032">
              <a:spcBef>
                <a:spcPts val="400"/>
              </a:spcBef>
              <a:buClr>
                <a:srgbClr val="2DA2BF"/>
              </a:buClr>
              <a:buSzPct val="68000"/>
              <a:buFont typeface="Wingdings 3"/>
              <a:buChar char=""/>
            </a:pPr>
            <a:r>
              <a:rPr lang="en-US" sz="2300" dirty="0">
                <a:solidFill>
                  <a:prstClr val="black"/>
                </a:solidFill>
                <a:latin typeface="Lucida Sans Unicode"/>
              </a:rPr>
              <a:t>Before/During/After</a:t>
            </a:r>
          </a:p>
          <a:p>
            <a:pPr marL="365760" lvl="0" indent="-256032">
              <a:spcBef>
                <a:spcPts val="400"/>
              </a:spcBef>
              <a:buClr>
                <a:srgbClr val="2DA2BF"/>
              </a:buClr>
              <a:buSzPct val="68000"/>
              <a:buFont typeface="Wingdings 3"/>
              <a:buChar char=""/>
            </a:pPr>
            <a:endParaRPr lang="en-US" sz="2300" dirty="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300" dirty="0">
              <a:solidFill>
                <a:prstClr val="black"/>
              </a:solidFill>
              <a:latin typeface="Lucida Sans Unicode"/>
            </a:endParaRPr>
          </a:p>
          <a:p>
            <a:pPr marL="365760" lvl="0" indent="-256032">
              <a:spcBef>
                <a:spcPts val="400"/>
              </a:spcBef>
              <a:buClr>
                <a:srgbClr val="2DA2BF"/>
              </a:buClr>
              <a:buSzPct val="68000"/>
              <a:buFont typeface="Wingdings 3"/>
              <a:buChar char=""/>
            </a:pPr>
            <a:r>
              <a:rPr lang="en-US" sz="2300" dirty="0">
                <a:solidFill>
                  <a:prstClr val="black"/>
                </a:solidFill>
                <a:latin typeface="Lucida Sans Unicode"/>
              </a:rPr>
              <a:t>Marking and Annotating </a:t>
            </a:r>
          </a:p>
          <a:p>
            <a:pPr marL="365760" lvl="0" indent="-256032">
              <a:spcBef>
                <a:spcPts val="400"/>
              </a:spcBef>
              <a:buClr>
                <a:srgbClr val="2DA2BF"/>
              </a:buClr>
              <a:buSzPct val="68000"/>
              <a:buFont typeface="Wingdings 3"/>
              <a:buChar char=""/>
            </a:pPr>
            <a:endParaRPr lang="en-US" sz="2300" dirty="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300" dirty="0">
              <a:solidFill>
                <a:prstClr val="black"/>
              </a:solidFill>
              <a:latin typeface="Lucida Sans Unicode"/>
            </a:endParaRPr>
          </a:p>
          <a:p>
            <a:pPr marL="365760" lvl="0" indent="-256032">
              <a:spcBef>
                <a:spcPts val="400"/>
              </a:spcBef>
              <a:buClr>
                <a:srgbClr val="2DA2BF"/>
              </a:buClr>
              <a:buSzPct val="68000"/>
              <a:buFont typeface="Wingdings 3"/>
              <a:buChar char=""/>
            </a:pPr>
            <a:r>
              <a:rPr lang="en-US" sz="2300" dirty="0">
                <a:solidFill>
                  <a:prstClr val="black"/>
                </a:solidFill>
                <a:latin typeface="Lucida Sans Unicode"/>
              </a:rPr>
              <a:t>Collaborating</a:t>
            </a:r>
          </a:p>
          <a:p>
            <a:pPr marL="109728" lvl="0" indent="0">
              <a:spcBef>
                <a:spcPts val="400"/>
              </a:spcBef>
              <a:buClr>
                <a:srgbClr val="2DA2BF"/>
              </a:buClr>
              <a:buSzPct val="68000"/>
              <a:buNone/>
            </a:pPr>
            <a:endParaRPr lang="en-US" sz="2300" dirty="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300" dirty="0">
              <a:solidFill>
                <a:prstClr val="black"/>
              </a:solidFill>
              <a:latin typeface="Lucida Sans Unicode"/>
            </a:endParaRPr>
          </a:p>
          <a:p>
            <a:pPr marL="365760" lvl="0" indent="-256032">
              <a:spcBef>
                <a:spcPts val="400"/>
              </a:spcBef>
              <a:buClr>
                <a:srgbClr val="2DA2BF"/>
              </a:buClr>
              <a:buSzPct val="68000"/>
              <a:buFont typeface="Wingdings 3"/>
              <a:buChar char=""/>
            </a:pPr>
            <a:r>
              <a:rPr lang="en-US" sz="2300" dirty="0" smtClean="0">
                <a:solidFill>
                  <a:prstClr val="black"/>
                </a:solidFill>
                <a:latin typeface="Lucida Sans Unicode"/>
              </a:rPr>
              <a:t>Summarizing, Questioning, and Reflecting</a:t>
            </a:r>
          </a:p>
          <a:p>
            <a:pPr marL="109728" lvl="0" indent="0">
              <a:spcBef>
                <a:spcPts val="400"/>
              </a:spcBef>
              <a:buClr>
                <a:srgbClr val="2DA2BF"/>
              </a:buClr>
              <a:buSzPct val="68000"/>
              <a:buNone/>
            </a:pPr>
            <a:endParaRPr lang="en-US" sz="2300" dirty="0" smtClean="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300" dirty="0">
              <a:solidFill>
                <a:prstClr val="black"/>
              </a:solidFill>
              <a:latin typeface="Lucida Sans Unicode"/>
            </a:endParaRPr>
          </a:p>
          <a:p>
            <a:pPr marL="365760" lvl="0" indent="-256032">
              <a:spcBef>
                <a:spcPts val="400"/>
              </a:spcBef>
              <a:buClr>
                <a:srgbClr val="2DA2BF"/>
              </a:buClr>
              <a:buSzPct val="68000"/>
              <a:buFont typeface="Wingdings 3"/>
              <a:buChar char=""/>
            </a:pPr>
            <a:r>
              <a:rPr lang="en-US" sz="2300" dirty="0" err="1" smtClean="0">
                <a:solidFill>
                  <a:prstClr val="black"/>
                </a:solidFill>
                <a:latin typeface="Lucida Sans Unicode"/>
              </a:rPr>
              <a:t>Notemaking</a:t>
            </a:r>
            <a:endParaRPr lang="en-US" sz="2300" dirty="0">
              <a:solidFill>
                <a:prstClr val="black"/>
              </a:solidFill>
              <a:latin typeface="Lucida Sans Unicode"/>
            </a:endParaRPr>
          </a:p>
          <a:p>
            <a:pPr marL="109728" lvl="0" indent="0">
              <a:spcBef>
                <a:spcPts val="400"/>
              </a:spcBef>
              <a:buClr>
                <a:srgbClr val="2DA2BF"/>
              </a:buClr>
              <a:buSzPct val="68000"/>
              <a:buNone/>
            </a:pPr>
            <a:endParaRPr lang="en-US" sz="2300" dirty="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300" dirty="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300" dirty="0">
              <a:solidFill>
                <a:prstClr val="black"/>
              </a:solidFill>
              <a:latin typeface="Lucida Sans Unicode"/>
            </a:endParaRPr>
          </a:p>
          <a:p>
            <a:endParaRPr lang="en-US" dirty="0"/>
          </a:p>
        </p:txBody>
      </p:sp>
    </p:spTree>
    <p:extLst>
      <p:ext uri="{BB962C8B-B14F-4D97-AF65-F5344CB8AC3E}">
        <p14:creationId xmlns:p14="http://schemas.microsoft.com/office/powerpoint/2010/main" val="34343338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b="1" spc="0" dirty="0">
                <a:solidFill>
                  <a:srgbClr val="464646"/>
                </a:solidFill>
                <a:effectLst>
                  <a:outerShdw blurRad="31750" dist="25400" dir="5400000" algn="tl" rotWithShape="0">
                    <a:srgbClr val="000000">
                      <a:alpha val="25000"/>
                    </a:srgbClr>
                  </a:outerShdw>
                </a:effectLst>
                <a:latin typeface="Lucida Sans Unicode"/>
              </a:rPr>
              <a:t>Writing to Learn</a:t>
            </a:r>
            <a:endParaRPr lang="en-US" dirty="0"/>
          </a:p>
        </p:txBody>
      </p:sp>
      <p:sp>
        <p:nvSpPr>
          <p:cNvPr id="3" name="Content Placeholder 2"/>
          <p:cNvSpPr>
            <a:spLocks noGrp="1"/>
          </p:cNvSpPr>
          <p:nvPr>
            <p:ph idx="1"/>
          </p:nvPr>
        </p:nvSpPr>
        <p:spPr/>
        <p:txBody>
          <a:bodyPr/>
          <a:lstStyle/>
          <a:p>
            <a:pPr marL="365760" lvl="0" indent="-256032">
              <a:spcBef>
                <a:spcPts val="400"/>
              </a:spcBef>
              <a:buClr>
                <a:srgbClr val="2DA2BF"/>
              </a:buClr>
              <a:buSzPct val="68000"/>
              <a:buFont typeface="Wingdings 3"/>
              <a:buChar char=""/>
            </a:pPr>
            <a:r>
              <a:rPr lang="en-US" sz="2700" dirty="0">
                <a:solidFill>
                  <a:prstClr val="black"/>
                </a:solidFill>
                <a:latin typeface="Lucida Sans Unicode"/>
              </a:rPr>
              <a:t>Collins Type One</a:t>
            </a:r>
          </a:p>
          <a:p>
            <a:pPr marL="365760" lvl="0" indent="-256032">
              <a:spcBef>
                <a:spcPts val="400"/>
              </a:spcBef>
              <a:buClr>
                <a:srgbClr val="2DA2BF"/>
              </a:buClr>
              <a:buSzPct val="68000"/>
              <a:buFont typeface="Wingdings 3"/>
              <a:buChar char=""/>
            </a:pPr>
            <a:endParaRPr lang="en-US" sz="2700" dirty="0">
              <a:solidFill>
                <a:prstClr val="black"/>
              </a:solidFill>
              <a:latin typeface="Lucida Sans Unicode"/>
            </a:endParaRPr>
          </a:p>
          <a:p>
            <a:pPr marL="109728" lvl="0" indent="0">
              <a:spcBef>
                <a:spcPts val="400"/>
              </a:spcBef>
              <a:buClr>
                <a:srgbClr val="2DA2BF"/>
              </a:buClr>
              <a:buSzPct val="68000"/>
              <a:buNone/>
            </a:pPr>
            <a:endParaRPr lang="en-US" sz="2700" dirty="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700" dirty="0">
              <a:solidFill>
                <a:prstClr val="black"/>
              </a:solidFill>
              <a:latin typeface="Lucida Sans Unicode"/>
            </a:endParaRPr>
          </a:p>
          <a:p>
            <a:pPr marL="365760" lvl="0" indent="-256032">
              <a:spcBef>
                <a:spcPts val="400"/>
              </a:spcBef>
              <a:buClr>
                <a:srgbClr val="2DA2BF"/>
              </a:buClr>
              <a:buSzPct val="68000"/>
              <a:buFont typeface="Wingdings 3"/>
              <a:buChar char=""/>
            </a:pPr>
            <a:r>
              <a:rPr lang="en-US" sz="2700" dirty="0">
                <a:solidFill>
                  <a:prstClr val="black"/>
                </a:solidFill>
                <a:latin typeface="Lucida Sans Unicode"/>
              </a:rPr>
              <a:t>Collins Type </a:t>
            </a:r>
            <a:r>
              <a:rPr lang="en-US" sz="2700" dirty="0" smtClean="0">
                <a:solidFill>
                  <a:prstClr val="black"/>
                </a:solidFill>
                <a:latin typeface="Lucida Sans Unicode"/>
              </a:rPr>
              <a:t>Two</a:t>
            </a:r>
          </a:p>
          <a:p>
            <a:pPr marL="365760" lvl="0" indent="-256032">
              <a:spcBef>
                <a:spcPts val="400"/>
              </a:spcBef>
              <a:buClr>
                <a:srgbClr val="2DA2BF"/>
              </a:buClr>
              <a:buSzPct val="68000"/>
              <a:buFont typeface="Wingdings 3"/>
              <a:buChar char=""/>
            </a:pPr>
            <a:endParaRPr lang="en-US" sz="2700" dirty="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700" dirty="0" smtClean="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700" dirty="0">
              <a:solidFill>
                <a:prstClr val="black"/>
              </a:solidFill>
              <a:latin typeface="Lucida Sans Unicode"/>
            </a:endParaRPr>
          </a:p>
          <a:p>
            <a:pPr marL="365760" lvl="0" indent="-256032">
              <a:spcBef>
                <a:spcPts val="400"/>
              </a:spcBef>
              <a:buClr>
                <a:srgbClr val="2DA2BF"/>
              </a:buClr>
              <a:buSzPct val="68000"/>
              <a:buFont typeface="Wingdings 3"/>
              <a:buChar char=""/>
            </a:pPr>
            <a:r>
              <a:rPr lang="en-US" sz="2700" dirty="0" smtClean="0">
                <a:solidFill>
                  <a:prstClr val="black"/>
                </a:solidFill>
                <a:latin typeface="Lucida Sans Unicode"/>
              </a:rPr>
              <a:t>Collins Type Three</a:t>
            </a:r>
            <a:endParaRPr lang="en-US" sz="2700" dirty="0">
              <a:solidFill>
                <a:prstClr val="black"/>
              </a:solidFill>
              <a:latin typeface="Lucida Sans Unicode"/>
            </a:endParaRPr>
          </a:p>
          <a:p>
            <a:endParaRPr lang="en-US" dirty="0"/>
          </a:p>
        </p:txBody>
      </p:sp>
    </p:spTree>
    <p:extLst>
      <p:ext uri="{BB962C8B-B14F-4D97-AF65-F5344CB8AC3E}">
        <p14:creationId xmlns:p14="http://schemas.microsoft.com/office/powerpoint/2010/main" val="349927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spc="0" dirty="0">
                <a:solidFill>
                  <a:srgbClr val="464646"/>
                </a:solidFill>
                <a:effectLst>
                  <a:outerShdw blurRad="31750" dist="25400" dir="5400000" algn="tl" rotWithShape="0">
                    <a:srgbClr val="000000">
                      <a:alpha val="25000"/>
                    </a:srgbClr>
                  </a:outerShdw>
                </a:effectLst>
                <a:latin typeface="Lucida Sans Unicode"/>
              </a:rPr>
              <a:t>What are the Core Principles of </a:t>
            </a:r>
            <a:r>
              <a:rPr lang="en-US" sz="3200" b="1" spc="0" dirty="0" smtClean="0">
                <a:solidFill>
                  <a:srgbClr val="464646"/>
                </a:solidFill>
                <a:effectLst>
                  <a:outerShdw blurRad="31750" dist="25400" dir="5400000" algn="tl" rotWithShape="0">
                    <a:srgbClr val="000000">
                      <a:alpha val="25000"/>
                    </a:srgbClr>
                  </a:outerShdw>
                </a:effectLst>
                <a:latin typeface="Lucida Sans Unicode"/>
              </a:rPr>
              <a:t>Math </a:t>
            </a:r>
            <a:r>
              <a:rPr lang="en-US" sz="3200" b="1" spc="0" dirty="0">
                <a:solidFill>
                  <a:srgbClr val="464646"/>
                </a:solidFill>
                <a:effectLst>
                  <a:outerShdw blurRad="31750" dist="25400" dir="5400000" algn="tl" rotWithShape="0">
                    <a:srgbClr val="000000">
                      <a:alpha val="25000"/>
                    </a:srgbClr>
                  </a:outerShdw>
                </a:effectLst>
                <a:latin typeface="Lucida Sans Unicode"/>
              </a:rPr>
              <a:t>Literacy?</a:t>
            </a:r>
            <a:endParaRPr lang="en-US" dirty="0"/>
          </a:p>
        </p:txBody>
      </p:sp>
      <p:sp>
        <p:nvSpPr>
          <p:cNvPr id="3" name="Content Placeholder 2"/>
          <p:cNvSpPr>
            <a:spLocks noGrp="1"/>
          </p:cNvSpPr>
          <p:nvPr>
            <p:ph idx="1"/>
          </p:nvPr>
        </p:nvSpPr>
        <p:spPr>
          <a:xfrm>
            <a:off x="457200" y="1752600"/>
            <a:ext cx="7620000" cy="4648200"/>
          </a:xfrm>
        </p:spPr>
        <p:txBody>
          <a:bodyPr/>
          <a:lstStyle/>
          <a:p>
            <a:pPr marL="533400" lvl="0" indent="-533400">
              <a:spcBef>
                <a:spcPts val="400"/>
              </a:spcBef>
              <a:buClr>
                <a:srgbClr val="2DA2BF"/>
              </a:buClr>
              <a:buSzPct val="68000"/>
              <a:buNone/>
            </a:pPr>
            <a:r>
              <a:rPr lang="en-US" sz="1800" b="1" dirty="0">
                <a:solidFill>
                  <a:prstClr val="black"/>
                </a:solidFill>
                <a:latin typeface="Lucida Sans Unicode"/>
              </a:rPr>
              <a:t>2</a:t>
            </a:r>
            <a:r>
              <a:rPr lang="en-US" sz="1800" dirty="0">
                <a:solidFill>
                  <a:prstClr val="black"/>
                </a:solidFill>
                <a:latin typeface="Lucida Sans Unicode"/>
              </a:rPr>
              <a:t> </a:t>
            </a:r>
            <a:r>
              <a:rPr lang="en-US" sz="2400" dirty="0">
                <a:solidFill>
                  <a:prstClr val="black"/>
                </a:solidFill>
                <a:latin typeface="Lucida Sans Unicode"/>
              </a:rPr>
              <a:t>.   </a:t>
            </a:r>
            <a:r>
              <a:rPr lang="en-US" sz="2400" b="1" dirty="0">
                <a:solidFill>
                  <a:prstClr val="black"/>
                </a:solidFill>
                <a:latin typeface="Lucida Sans Unicode"/>
              </a:rPr>
              <a:t>Content teachers use varied resources. </a:t>
            </a:r>
          </a:p>
          <a:p>
            <a:pPr marL="533400" lvl="0" indent="-533400">
              <a:spcBef>
                <a:spcPts val="400"/>
              </a:spcBef>
              <a:buClr>
                <a:srgbClr val="2DA2BF"/>
              </a:buClr>
              <a:buSzPct val="68000"/>
              <a:buNone/>
            </a:pPr>
            <a:r>
              <a:rPr lang="en-US" sz="2400" dirty="0">
                <a:solidFill>
                  <a:prstClr val="black"/>
                </a:solidFill>
                <a:latin typeface="Lucida Sans Unicode"/>
              </a:rPr>
              <a:t/>
            </a:r>
            <a:br>
              <a:rPr lang="en-US" sz="2400" dirty="0">
                <a:solidFill>
                  <a:prstClr val="black"/>
                </a:solidFill>
                <a:latin typeface="Lucida Sans Unicode"/>
              </a:rPr>
            </a:br>
            <a:r>
              <a:rPr lang="en-US" sz="2400" dirty="0">
                <a:solidFill>
                  <a:prstClr val="black"/>
                </a:solidFill>
                <a:latin typeface="Lucida Sans Unicode"/>
              </a:rPr>
              <a:t>Teachers can enhance </a:t>
            </a:r>
            <a:r>
              <a:rPr lang="en-US" sz="2400" dirty="0" smtClean="0">
                <a:solidFill>
                  <a:prstClr val="black"/>
                </a:solidFill>
                <a:latin typeface="Lucida Sans Unicode"/>
              </a:rPr>
              <a:t>content learning </a:t>
            </a:r>
            <a:r>
              <a:rPr lang="en-US" sz="2400" dirty="0">
                <a:solidFill>
                  <a:prstClr val="black"/>
                </a:solidFill>
                <a:latin typeface="Lucida Sans Unicode"/>
              </a:rPr>
              <a:t>by using a wide variety of materials in addition to textbooks. For example, they can introduce </a:t>
            </a:r>
            <a:r>
              <a:rPr lang="en-US" sz="2400" dirty="0" smtClean="0">
                <a:solidFill>
                  <a:prstClr val="black"/>
                </a:solidFill>
                <a:latin typeface="Lucida Sans Unicode"/>
              </a:rPr>
              <a:t>journals</a:t>
            </a:r>
            <a:r>
              <a:rPr lang="en-US" sz="2400" dirty="0">
                <a:solidFill>
                  <a:prstClr val="black"/>
                </a:solidFill>
                <a:latin typeface="Lucida Sans Unicode"/>
              </a:rPr>
              <a:t>, newspapers, primary sources</a:t>
            </a:r>
            <a:r>
              <a:rPr lang="en-US" sz="2400" dirty="0" smtClean="0">
                <a:solidFill>
                  <a:prstClr val="black"/>
                </a:solidFill>
                <a:latin typeface="Lucida Sans Unicode"/>
              </a:rPr>
              <a:t>, and graphics</a:t>
            </a:r>
            <a:r>
              <a:rPr lang="en-US" sz="2400" dirty="0">
                <a:solidFill>
                  <a:prstClr val="black"/>
                </a:solidFill>
                <a:latin typeface="Lucida Sans Unicode"/>
              </a:rPr>
              <a:t>.</a:t>
            </a:r>
            <a:r>
              <a:rPr lang="en-US" sz="2400" dirty="0" smtClean="0">
                <a:solidFill>
                  <a:prstClr val="black"/>
                </a:solidFill>
                <a:latin typeface="Lucida Sans Unicode"/>
              </a:rPr>
              <a:t> Teachers and students should always be looking for authentic connections and applications of content and concepts. Access </a:t>
            </a:r>
            <a:r>
              <a:rPr lang="en-US" sz="2400" dirty="0">
                <a:solidFill>
                  <a:prstClr val="black"/>
                </a:solidFill>
                <a:latin typeface="Lucida Sans Unicode"/>
              </a:rPr>
              <a:t>to the Internet in schools has opened the door to finding information in text, video, graphics, and audio formats.</a:t>
            </a:r>
            <a:endParaRPr lang="en-US" dirty="0"/>
          </a:p>
        </p:txBody>
      </p:sp>
    </p:spTree>
    <p:extLst>
      <p:ext uri="{BB962C8B-B14F-4D97-AF65-F5344CB8AC3E}">
        <p14:creationId xmlns:p14="http://schemas.microsoft.com/office/powerpoint/2010/main" val="3801212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spc="0" dirty="0">
                <a:solidFill>
                  <a:srgbClr val="464646"/>
                </a:solidFill>
                <a:effectLst>
                  <a:outerShdw blurRad="31750" dist="25400" dir="5400000" algn="tl" rotWithShape="0">
                    <a:srgbClr val="000000">
                      <a:alpha val="25000"/>
                    </a:srgbClr>
                  </a:outerShdw>
                </a:effectLst>
                <a:latin typeface="Lucida Sans Unicode"/>
              </a:rPr>
              <a:t>What are the Core Principles of </a:t>
            </a:r>
            <a:r>
              <a:rPr lang="en-US" sz="3200" b="1" spc="0" dirty="0" smtClean="0">
                <a:solidFill>
                  <a:srgbClr val="464646"/>
                </a:solidFill>
                <a:effectLst>
                  <a:outerShdw blurRad="31750" dist="25400" dir="5400000" algn="tl" rotWithShape="0">
                    <a:srgbClr val="000000">
                      <a:alpha val="25000"/>
                    </a:srgbClr>
                  </a:outerShdw>
                </a:effectLst>
                <a:latin typeface="Lucida Sans Unicode"/>
              </a:rPr>
              <a:t>Math </a:t>
            </a:r>
            <a:r>
              <a:rPr lang="en-US" sz="3200" b="1" spc="0" dirty="0">
                <a:solidFill>
                  <a:srgbClr val="464646"/>
                </a:solidFill>
                <a:effectLst>
                  <a:outerShdw blurRad="31750" dist="25400" dir="5400000" algn="tl" rotWithShape="0">
                    <a:srgbClr val="000000">
                      <a:alpha val="25000"/>
                    </a:srgbClr>
                  </a:outerShdw>
                </a:effectLst>
                <a:latin typeface="Lucida Sans Unicode"/>
              </a:rPr>
              <a:t>Literacy?</a:t>
            </a:r>
            <a:endParaRPr lang="en-US" dirty="0"/>
          </a:p>
        </p:txBody>
      </p:sp>
      <p:sp>
        <p:nvSpPr>
          <p:cNvPr id="3" name="Content Placeholder 2"/>
          <p:cNvSpPr>
            <a:spLocks noGrp="1"/>
          </p:cNvSpPr>
          <p:nvPr>
            <p:ph idx="1"/>
          </p:nvPr>
        </p:nvSpPr>
        <p:spPr>
          <a:xfrm>
            <a:off x="457200" y="1752600"/>
            <a:ext cx="7620000" cy="4648200"/>
          </a:xfrm>
        </p:spPr>
        <p:txBody>
          <a:bodyPr/>
          <a:lstStyle/>
          <a:p>
            <a:pPr marL="533400" lvl="0" indent="-533400">
              <a:lnSpc>
                <a:spcPct val="80000"/>
              </a:lnSpc>
              <a:spcBef>
                <a:spcPts val="400"/>
              </a:spcBef>
              <a:buClr>
                <a:srgbClr val="2DA2BF"/>
              </a:buClr>
              <a:buSzPct val="68000"/>
              <a:buFont typeface="Wingdings" pitchFamily="2" charset="2"/>
              <a:buAutoNum type="arabicPeriod" startAt="3"/>
            </a:pPr>
            <a:r>
              <a:rPr lang="en-US" sz="2400" b="1" dirty="0">
                <a:solidFill>
                  <a:prstClr val="black"/>
                </a:solidFill>
                <a:latin typeface="Lucida Sans Unicode"/>
              </a:rPr>
              <a:t>Literacy is a social experience.</a:t>
            </a:r>
          </a:p>
          <a:p>
            <a:pPr marL="0" lvl="0" indent="0">
              <a:lnSpc>
                <a:spcPct val="80000"/>
              </a:lnSpc>
              <a:spcBef>
                <a:spcPts val="400"/>
              </a:spcBef>
              <a:buClr>
                <a:srgbClr val="2DA2BF"/>
              </a:buClr>
              <a:buSzPct val="68000"/>
              <a:buNone/>
            </a:pPr>
            <a:r>
              <a:rPr lang="en-US" sz="2400" dirty="0">
                <a:solidFill>
                  <a:prstClr val="black"/>
                </a:solidFill>
                <a:latin typeface="Lucida Sans Unicode"/>
              </a:rPr>
              <a:t/>
            </a:r>
            <a:br>
              <a:rPr lang="en-US" sz="2400" dirty="0">
                <a:solidFill>
                  <a:prstClr val="black"/>
                </a:solidFill>
                <a:latin typeface="Lucida Sans Unicode"/>
              </a:rPr>
            </a:br>
            <a:r>
              <a:rPr lang="en-US" sz="2400" dirty="0">
                <a:solidFill>
                  <a:prstClr val="black"/>
                </a:solidFill>
                <a:latin typeface="Lucida Sans Unicode"/>
              </a:rPr>
              <a:t>Reading and writing are not isolated acts, but rather social ones. Reading as a meaning-making process relies on students working together. Teachers can facilitate discussions in which students collaborate to form joint interpretations of what they read. This shared reading helps them gain a deeper understanding of the processes and strategies involved in comprehension. Writing benefits from collaborative brainstorming, </a:t>
            </a:r>
            <a:r>
              <a:rPr lang="en-US" sz="2400" dirty="0" smtClean="0">
                <a:solidFill>
                  <a:prstClr val="black"/>
                </a:solidFill>
                <a:latin typeface="Lucida Sans Unicode"/>
              </a:rPr>
              <a:t>sharing of drafts, </a:t>
            </a:r>
            <a:r>
              <a:rPr lang="en-US" sz="2400" dirty="0">
                <a:solidFill>
                  <a:prstClr val="black"/>
                </a:solidFill>
                <a:latin typeface="Lucida Sans Unicode"/>
              </a:rPr>
              <a:t>and discussions of text where the author receives feedback.</a:t>
            </a:r>
          </a:p>
          <a:p>
            <a:endParaRPr lang="en-US" dirty="0"/>
          </a:p>
        </p:txBody>
      </p:sp>
    </p:spTree>
    <p:extLst>
      <p:ext uri="{BB962C8B-B14F-4D97-AF65-F5344CB8AC3E}">
        <p14:creationId xmlns:p14="http://schemas.microsoft.com/office/powerpoint/2010/main" val="30803476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b="1" spc="0" dirty="0">
                <a:solidFill>
                  <a:srgbClr val="464646"/>
                </a:solidFill>
                <a:effectLst>
                  <a:outerShdw blurRad="31750" dist="25400" dir="5400000" algn="tl" rotWithShape="0">
                    <a:srgbClr val="000000">
                      <a:alpha val="25000"/>
                    </a:srgbClr>
                  </a:outerShdw>
                </a:effectLst>
                <a:latin typeface="Lucida Sans Unicode"/>
              </a:rPr>
              <a:t>Collaboration is Key</a:t>
            </a:r>
            <a:endParaRPr lang="en-US" dirty="0"/>
          </a:p>
        </p:txBody>
      </p:sp>
      <p:sp>
        <p:nvSpPr>
          <p:cNvPr id="3" name="Content Placeholder 2"/>
          <p:cNvSpPr>
            <a:spLocks noGrp="1"/>
          </p:cNvSpPr>
          <p:nvPr>
            <p:ph sz="half" idx="1"/>
          </p:nvPr>
        </p:nvSpPr>
        <p:spPr/>
        <p:txBody>
          <a:bodyPr/>
          <a:lstStyle/>
          <a:p>
            <a:r>
              <a:rPr lang="en-US" dirty="0" smtClean="0"/>
              <a:t>Pairs</a:t>
            </a:r>
          </a:p>
          <a:p>
            <a:endParaRPr lang="en-US" dirty="0"/>
          </a:p>
          <a:p>
            <a:r>
              <a:rPr lang="en-US" dirty="0" smtClean="0"/>
              <a:t>Quads</a:t>
            </a:r>
          </a:p>
          <a:p>
            <a:endParaRPr lang="en-US" dirty="0"/>
          </a:p>
          <a:p>
            <a:r>
              <a:rPr lang="en-US" dirty="0" smtClean="0"/>
              <a:t>Short bursts</a:t>
            </a:r>
          </a:p>
          <a:p>
            <a:endParaRPr lang="en-US" dirty="0"/>
          </a:p>
          <a:p>
            <a:r>
              <a:rPr lang="en-US" dirty="0" smtClean="0"/>
              <a:t>Visible &amp; Accountable</a:t>
            </a:r>
            <a:endParaRPr lang="en-US" dirty="0"/>
          </a:p>
        </p:txBody>
      </p:sp>
      <p:sp>
        <p:nvSpPr>
          <p:cNvPr id="4" name="Content Placeholder 3"/>
          <p:cNvSpPr>
            <a:spLocks noGrp="1"/>
          </p:cNvSpPr>
          <p:nvPr>
            <p:ph sz="half" idx="2"/>
          </p:nvPr>
        </p:nvSpPr>
        <p:spPr/>
        <p:txBody>
          <a:bodyPr/>
          <a:lstStyle/>
          <a:p>
            <a:r>
              <a:rPr lang="en-US" dirty="0" smtClean="0"/>
              <a:t>Avoid extremes</a:t>
            </a:r>
          </a:p>
          <a:p>
            <a:endParaRPr lang="en-US" dirty="0"/>
          </a:p>
          <a:p>
            <a:r>
              <a:rPr lang="en-US" dirty="0" smtClean="0"/>
              <a:t>Familiarity</a:t>
            </a:r>
          </a:p>
          <a:p>
            <a:endParaRPr lang="en-US" dirty="0"/>
          </a:p>
          <a:p>
            <a:r>
              <a:rPr lang="en-US" dirty="0" smtClean="0"/>
              <a:t>Teacher proximity</a:t>
            </a:r>
          </a:p>
          <a:p>
            <a:endParaRPr lang="en-US" dirty="0"/>
          </a:p>
          <a:p>
            <a:r>
              <a:rPr lang="en-US" dirty="0" smtClean="0"/>
              <a:t>Individual accountability</a:t>
            </a:r>
            <a:endParaRPr lang="en-US" dirty="0"/>
          </a:p>
        </p:txBody>
      </p:sp>
    </p:spTree>
    <p:extLst>
      <p:ext uri="{BB962C8B-B14F-4D97-AF65-F5344CB8AC3E}">
        <p14:creationId xmlns:p14="http://schemas.microsoft.com/office/powerpoint/2010/main" val="323881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spc="0" dirty="0">
                <a:solidFill>
                  <a:srgbClr val="464646"/>
                </a:solidFill>
                <a:effectLst>
                  <a:outerShdw blurRad="31750" dist="25400" dir="5400000" algn="tl" rotWithShape="0">
                    <a:srgbClr val="000000">
                      <a:alpha val="25000"/>
                    </a:srgbClr>
                  </a:outerShdw>
                </a:effectLst>
                <a:latin typeface="Lucida Sans Unicode"/>
              </a:rPr>
              <a:t>What are the Core Principles of </a:t>
            </a:r>
            <a:r>
              <a:rPr lang="en-US" sz="3200" b="1" spc="0" dirty="0" smtClean="0">
                <a:solidFill>
                  <a:srgbClr val="464646"/>
                </a:solidFill>
                <a:effectLst>
                  <a:outerShdw blurRad="31750" dist="25400" dir="5400000" algn="tl" rotWithShape="0">
                    <a:srgbClr val="000000">
                      <a:alpha val="25000"/>
                    </a:srgbClr>
                  </a:outerShdw>
                </a:effectLst>
                <a:latin typeface="Lucida Sans Unicode"/>
              </a:rPr>
              <a:t>Math </a:t>
            </a:r>
            <a:r>
              <a:rPr lang="en-US" sz="3200" b="1" spc="0" dirty="0">
                <a:solidFill>
                  <a:srgbClr val="464646"/>
                </a:solidFill>
                <a:effectLst>
                  <a:outerShdw blurRad="31750" dist="25400" dir="5400000" algn="tl" rotWithShape="0">
                    <a:srgbClr val="000000">
                      <a:alpha val="25000"/>
                    </a:srgbClr>
                  </a:outerShdw>
                </a:effectLst>
                <a:latin typeface="Lucida Sans Unicode"/>
              </a:rPr>
              <a:t>Literacy?</a:t>
            </a:r>
            <a:endParaRPr lang="en-US" dirty="0"/>
          </a:p>
        </p:txBody>
      </p:sp>
      <p:sp>
        <p:nvSpPr>
          <p:cNvPr id="3" name="Content Placeholder 2"/>
          <p:cNvSpPr>
            <a:spLocks noGrp="1"/>
          </p:cNvSpPr>
          <p:nvPr>
            <p:ph idx="1"/>
          </p:nvPr>
        </p:nvSpPr>
        <p:spPr/>
        <p:txBody>
          <a:bodyPr/>
          <a:lstStyle/>
          <a:p>
            <a:pPr marL="533400" lvl="0" indent="-533400">
              <a:lnSpc>
                <a:spcPct val="90000"/>
              </a:lnSpc>
              <a:spcBef>
                <a:spcPts val="400"/>
              </a:spcBef>
              <a:buClr>
                <a:srgbClr val="2DA2BF"/>
              </a:buClr>
              <a:buSzPct val="68000"/>
              <a:buFont typeface="Wingdings" pitchFamily="2" charset="2"/>
              <a:buAutoNum type="arabicPeriod" startAt="4"/>
            </a:pPr>
            <a:r>
              <a:rPr lang="en-US" sz="2400" b="1" dirty="0">
                <a:solidFill>
                  <a:prstClr val="black"/>
                </a:solidFill>
                <a:latin typeface="Lucida Sans Unicode"/>
              </a:rPr>
              <a:t>Teachers should guide students to </a:t>
            </a:r>
            <a:r>
              <a:rPr lang="en-US" sz="2400" b="1" dirty="0" smtClean="0">
                <a:solidFill>
                  <a:prstClr val="black"/>
                </a:solidFill>
                <a:latin typeface="Lucida Sans Unicode"/>
              </a:rPr>
              <a:t>read, write and talk </a:t>
            </a:r>
            <a:r>
              <a:rPr lang="en-US" sz="2400" b="1" dirty="0">
                <a:solidFill>
                  <a:prstClr val="black"/>
                </a:solidFill>
                <a:latin typeface="Lucida Sans Unicode"/>
              </a:rPr>
              <a:t>"as if they are in the </a:t>
            </a:r>
            <a:r>
              <a:rPr lang="en-US" sz="2400" b="1" dirty="0" smtClean="0">
                <a:solidFill>
                  <a:prstClr val="black"/>
                </a:solidFill>
                <a:latin typeface="Lucida Sans Unicode"/>
              </a:rPr>
              <a:t>field.”</a:t>
            </a:r>
            <a:endParaRPr lang="en-US" sz="2400" b="1" dirty="0">
              <a:solidFill>
                <a:prstClr val="black"/>
              </a:solidFill>
              <a:latin typeface="Lucida Sans Unicode"/>
            </a:endParaRPr>
          </a:p>
          <a:p>
            <a:pPr marL="0" lvl="0" indent="0">
              <a:lnSpc>
                <a:spcPct val="90000"/>
              </a:lnSpc>
              <a:spcBef>
                <a:spcPts val="400"/>
              </a:spcBef>
              <a:buClr>
                <a:srgbClr val="2DA2BF"/>
              </a:buClr>
              <a:buSzPct val="68000"/>
              <a:buNone/>
            </a:pPr>
            <a:r>
              <a:rPr lang="en-US" sz="2400" dirty="0">
                <a:solidFill>
                  <a:prstClr val="black"/>
                </a:solidFill>
                <a:latin typeface="Lucida Sans Unicode"/>
              </a:rPr>
              <a:t/>
            </a:r>
            <a:br>
              <a:rPr lang="en-US" sz="2400" dirty="0">
                <a:solidFill>
                  <a:prstClr val="black"/>
                </a:solidFill>
                <a:latin typeface="Lucida Sans Unicode"/>
              </a:rPr>
            </a:br>
            <a:r>
              <a:rPr lang="en-US" sz="2400" dirty="0">
                <a:solidFill>
                  <a:prstClr val="black"/>
                </a:solidFill>
                <a:latin typeface="Lucida Sans Unicode"/>
              </a:rPr>
              <a:t>The core principle here is that students should read </a:t>
            </a:r>
            <a:r>
              <a:rPr lang="en-US" sz="2400" dirty="0" smtClean="0">
                <a:solidFill>
                  <a:prstClr val="black"/>
                </a:solidFill>
                <a:latin typeface="Lucida Sans Unicode"/>
              </a:rPr>
              <a:t>math </a:t>
            </a:r>
            <a:r>
              <a:rPr lang="en-US" sz="2400" dirty="0">
                <a:solidFill>
                  <a:prstClr val="black"/>
                </a:solidFill>
                <a:latin typeface="Lucida Sans Unicode"/>
              </a:rPr>
              <a:t>materials as if they are </a:t>
            </a:r>
            <a:r>
              <a:rPr lang="en-US" sz="2400" dirty="0" smtClean="0">
                <a:solidFill>
                  <a:prstClr val="black"/>
                </a:solidFill>
                <a:latin typeface="Lucida Sans Unicode"/>
              </a:rPr>
              <a:t>mathematicians. They should talk like mathematicians.  They should write like mathematicians. The importance of learning the language and vocabulary of math is inherent in understanding concepts.  The “foreign language” that math represents requires applying language acquisition strategies regularly – immersion is critical and the theories of available, visible, and visual vocabulary is the foundation. </a:t>
            </a:r>
            <a:endParaRPr lang="en-US" dirty="0"/>
          </a:p>
        </p:txBody>
      </p:sp>
    </p:spTree>
    <p:extLst>
      <p:ext uri="{BB962C8B-B14F-4D97-AF65-F5344CB8AC3E}">
        <p14:creationId xmlns:p14="http://schemas.microsoft.com/office/powerpoint/2010/main" val="18080473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572</TotalTime>
  <Words>557</Words>
  <Application>Microsoft Office PowerPoint</Application>
  <PresentationFormat>On-screen Show (4:3)</PresentationFormat>
  <Paragraphs>149</Paragraphs>
  <Slides>16</Slides>
  <Notes>13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Literacy in Math</vt:lpstr>
      <vt:lpstr>Please Do Now… </vt:lpstr>
      <vt:lpstr>What are the Core Principles of Math Literacy?</vt:lpstr>
      <vt:lpstr>Active Reading</vt:lpstr>
      <vt:lpstr>Writing to Learn</vt:lpstr>
      <vt:lpstr>What are the Core Principles of Math Literacy?</vt:lpstr>
      <vt:lpstr>What are the Core Principles of Math Literacy?</vt:lpstr>
      <vt:lpstr>Collaboration is Key</vt:lpstr>
      <vt:lpstr>What are the Core Principles of Math Literacy?</vt:lpstr>
      <vt:lpstr>Language Immersion</vt:lpstr>
      <vt:lpstr>Teaching Math Literacy for the Real World</vt:lpstr>
      <vt:lpstr>Consider Vocabulary</vt:lpstr>
      <vt:lpstr>Article</vt:lpstr>
      <vt:lpstr>Basic Word Problems</vt:lpstr>
      <vt:lpstr>Basic Word Problems</vt:lpstr>
      <vt:lpstr>Ticket Out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 Literacy</dc:title>
  <dc:creator>jginotti</dc:creator>
  <cp:lastModifiedBy>Jeremy V. Gabborin</cp:lastModifiedBy>
  <cp:revision>43</cp:revision>
  <cp:lastPrinted>2013-10-09T19:26:10Z</cp:lastPrinted>
  <dcterms:created xsi:type="dcterms:W3CDTF">2013-09-18T00:27:43Z</dcterms:created>
  <dcterms:modified xsi:type="dcterms:W3CDTF">2014-11-20T02:05:48Z</dcterms:modified>
</cp:coreProperties>
</file>