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86" r:id="rId2"/>
    <p:sldId id="287" r:id="rId3"/>
    <p:sldId id="288" r:id="rId4"/>
    <p:sldId id="260" r:id="rId5"/>
    <p:sldId id="289" r:id="rId6"/>
    <p:sldId id="261" r:id="rId7"/>
    <p:sldId id="263" r:id="rId8"/>
    <p:sldId id="266" r:id="rId9"/>
    <p:sldId id="265" r:id="rId10"/>
    <p:sldId id="264" r:id="rId11"/>
    <p:sldId id="302" r:id="rId12"/>
    <p:sldId id="290" r:id="rId13"/>
    <p:sldId id="291" r:id="rId14"/>
    <p:sldId id="292" r:id="rId15"/>
    <p:sldId id="293" r:id="rId16"/>
    <p:sldId id="294" r:id="rId17"/>
    <p:sldId id="295" r:id="rId18"/>
    <p:sldId id="274" r:id="rId19"/>
    <p:sldId id="269" r:id="rId20"/>
    <p:sldId id="268" r:id="rId21"/>
    <p:sldId id="270" r:id="rId22"/>
    <p:sldId id="271" r:id="rId23"/>
    <p:sldId id="272" r:id="rId24"/>
    <p:sldId id="277" r:id="rId25"/>
    <p:sldId id="296" r:id="rId26"/>
    <p:sldId id="297" r:id="rId27"/>
    <p:sldId id="298" r:id="rId28"/>
    <p:sldId id="299" r:id="rId29"/>
    <p:sldId id="300" r:id="rId30"/>
    <p:sldId id="301" r:id="rId31"/>
    <p:sldId id="30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530" autoAdjust="0"/>
  </p:normalViewPr>
  <p:slideViewPr>
    <p:cSldViewPr>
      <p:cViewPr varScale="1">
        <p:scale>
          <a:sx n="70" d="100"/>
          <a:sy n="70" d="100"/>
        </p:scale>
        <p:origin x="197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23B69C-38CF-45CF-B435-1D2E8472EC05}" type="datetimeFigureOut">
              <a:rPr lang="en-US" smtClean="0"/>
              <a:t>11/18/2015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E33A09-9D50-4ABD-B243-4D88672D9195}" type="slidenum">
              <a:rPr lang="en-US" smtClean="0"/>
              <a:t>‹#›</a:t>
            </a:fld>
            <a:endParaRPr lang="en-US"/>
          </a:p>
        </p:txBody>
      </p:sp>
    </p:spTree>
    <p:extLst>
      <p:ext uri="{BB962C8B-B14F-4D97-AF65-F5344CB8AC3E}">
        <p14:creationId xmlns:p14="http://schemas.microsoft.com/office/powerpoint/2010/main" val="846200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also use the alternative activity of conducting a gallery walk.  </a:t>
            </a:r>
            <a:endParaRPr lang="en-US" dirty="0"/>
          </a:p>
        </p:txBody>
      </p:sp>
      <p:sp>
        <p:nvSpPr>
          <p:cNvPr id="4" name="Slide Number Placeholder 3"/>
          <p:cNvSpPr>
            <a:spLocks noGrp="1"/>
          </p:cNvSpPr>
          <p:nvPr>
            <p:ph type="sldNum" sz="quarter" idx="10"/>
          </p:nvPr>
        </p:nvSpPr>
        <p:spPr/>
        <p:txBody>
          <a:bodyPr/>
          <a:lstStyle/>
          <a:p>
            <a:fld id="{98E33A09-9D50-4ABD-B243-4D88672D9195}" type="slidenum">
              <a:rPr lang="en-US" smtClean="0"/>
              <a:t>2</a:t>
            </a:fld>
            <a:endParaRPr lang="en-US"/>
          </a:p>
        </p:txBody>
      </p:sp>
    </p:spTree>
    <p:extLst>
      <p:ext uri="{BB962C8B-B14F-4D97-AF65-F5344CB8AC3E}">
        <p14:creationId xmlns:p14="http://schemas.microsoft.com/office/powerpoint/2010/main" val="2807279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everyone is talking about in the shift to the core standards.</a:t>
            </a:r>
          </a:p>
          <a:p>
            <a:r>
              <a:rPr lang="en-US" baseline="0" dirty="0" smtClean="0"/>
              <a:t>But what is this all about, really?</a:t>
            </a:r>
          </a:p>
          <a:p>
            <a:endParaRPr lang="en-US" baseline="0" dirty="0" smtClean="0"/>
          </a:p>
          <a:p>
            <a:r>
              <a:rPr lang="en-US" baseline="0" dirty="0" smtClean="0"/>
              <a:t>Use “shifts” document</a:t>
            </a:r>
          </a:p>
          <a:p>
            <a:endParaRPr lang="en-US" dirty="0"/>
          </a:p>
        </p:txBody>
      </p:sp>
      <p:sp>
        <p:nvSpPr>
          <p:cNvPr id="4" name="Slide Number Placeholder 3"/>
          <p:cNvSpPr>
            <a:spLocks noGrp="1"/>
          </p:cNvSpPr>
          <p:nvPr>
            <p:ph type="sldNum" sz="quarter" idx="10"/>
          </p:nvPr>
        </p:nvSpPr>
        <p:spPr/>
        <p:txBody>
          <a:bodyPr/>
          <a:lstStyle/>
          <a:p>
            <a:fld id="{BCDFAD3C-DCEE-2048-B9DE-82F344A945E9}" type="slidenum">
              <a:rPr lang="en-US" smtClean="0"/>
              <a:t>4</a:t>
            </a:fld>
            <a:endParaRPr lang="en-US"/>
          </a:p>
        </p:txBody>
      </p:sp>
    </p:spTree>
    <p:extLst>
      <p:ext uri="{BB962C8B-B14F-4D97-AF65-F5344CB8AC3E}">
        <p14:creationId xmlns:p14="http://schemas.microsoft.com/office/powerpoint/2010/main" val="4098792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minute</a:t>
            </a:r>
          </a:p>
          <a:p>
            <a:endParaRPr lang="en-US" dirty="0"/>
          </a:p>
        </p:txBody>
      </p:sp>
      <p:sp>
        <p:nvSpPr>
          <p:cNvPr id="4" name="Slide Number Placeholder 3"/>
          <p:cNvSpPr>
            <a:spLocks noGrp="1"/>
          </p:cNvSpPr>
          <p:nvPr>
            <p:ph type="sldNum" sz="quarter" idx="10"/>
          </p:nvPr>
        </p:nvSpPr>
        <p:spPr/>
        <p:txBody>
          <a:bodyPr/>
          <a:lstStyle/>
          <a:p>
            <a:fld id="{BCDFAD3C-DCEE-2048-B9DE-82F344A945E9}" type="slidenum">
              <a:rPr lang="en-US" smtClean="0"/>
              <a:t>6</a:t>
            </a:fld>
            <a:endParaRPr lang="en-US"/>
          </a:p>
        </p:txBody>
      </p:sp>
    </p:spTree>
    <p:extLst>
      <p:ext uri="{BB962C8B-B14F-4D97-AF65-F5344CB8AC3E}">
        <p14:creationId xmlns:p14="http://schemas.microsoft.com/office/powerpoint/2010/main" val="3699786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partners to talk for a minute to activate</a:t>
            </a:r>
            <a:r>
              <a:rPr lang="en-US" baseline="0" dirty="0" smtClean="0"/>
              <a:t> their background knowledge of close reading.</a:t>
            </a:r>
            <a:endParaRPr lang="en-US" dirty="0"/>
          </a:p>
        </p:txBody>
      </p:sp>
      <p:sp>
        <p:nvSpPr>
          <p:cNvPr id="4" name="Slide Number Placeholder 3"/>
          <p:cNvSpPr>
            <a:spLocks noGrp="1"/>
          </p:cNvSpPr>
          <p:nvPr>
            <p:ph type="sldNum" sz="quarter" idx="10"/>
          </p:nvPr>
        </p:nvSpPr>
        <p:spPr/>
        <p:txBody>
          <a:bodyPr/>
          <a:lstStyle/>
          <a:p>
            <a:fld id="{92F43084-B823-41DA-A907-F17E9D06F657}" type="slidenum">
              <a:rPr lang="en-US" smtClean="0"/>
              <a:t>7</a:t>
            </a:fld>
            <a:endParaRPr lang="en-US"/>
          </a:p>
        </p:txBody>
      </p:sp>
    </p:spTree>
    <p:extLst>
      <p:ext uri="{BB962C8B-B14F-4D97-AF65-F5344CB8AC3E}">
        <p14:creationId xmlns:p14="http://schemas.microsoft.com/office/powerpoint/2010/main" val="2797912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this is done well, students understand on a deeper level.</a:t>
            </a:r>
          </a:p>
          <a:p>
            <a:endParaRPr lang="en-US" dirty="0"/>
          </a:p>
        </p:txBody>
      </p:sp>
      <p:sp>
        <p:nvSpPr>
          <p:cNvPr id="4" name="Slide Number Placeholder 3"/>
          <p:cNvSpPr>
            <a:spLocks noGrp="1"/>
          </p:cNvSpPr>
          <p:nvPr>
            <p:ph type="sldNum" sz="quarter" idx="10"/>
          </p:nvPr>
        </p:nvSpPr>
        <p:spPr/>
        <p:txBody>
          <a:bodyPr/>
          <a:lstStyle/>
          <a:p>
            <a:fld id="{92F43084-B823-41DA-A907-F17E9D06F657}" type="slidenum">
              <a:rPr lang="en-US" smtClean="0"/>
              <a:t>8</a:t>
            </a:fld>
            <a:endParaRPr lang="en-US"/>
          </a:p>
        </p:txBody>
      </p:sp>
    </p:spTree>
    <p:extLst>
      <p:ext uri="{BB962C8B-B14F-4D97-AF65-F5344CB8AC3E}">
        <p14:creationId xmlns:p14="http://schemas.microsoft.com/office/powerpoint/2010/main" val="1932870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part of close reading</a:t>
            </a:r>
            <a:r>
              <a:rPr lang="en-US" baseline="0" dirty="0" smtClean="0"/>
              <a:t> is that it assumes the text is complex and worth of close reading.</a:t>
            </a:r>
          </a:p>
          <a:p>
            <a:r>
              <a:rPr lang="en-US" baseline="0" dirty="0" smtClean="0"/>
              <a:t>It needs to be text students can sink their teeth into. </a:t>
            </a:r>
          </a:p>
          <a:p>
            <a:endParaRPr lang="en-US" baseline="0" dirty="0" smtClean="0"/>
          </a:p>
          <a:p>
            <a:r>
              <a:rPr lang="en-US" baseline="0" dirty="0" smtClean="0"/>
              <a:t>Teachers may be responding by simply giving students more complex text when students are not able to read it.</a:t>
            </a:r>
          </a:p>
          <a:p>
            <a:r>
              <a:rPr lang="en-US" baseline="0" dirty="0" smtClean="0"/>
              <a:t>Teachers and students are frustrated.  We are also overdoing cold reads!</a:t>
            </a:r>
          </a:p>
          <a:p>
            <a:r>
              <a:rPr lang="en-US" baseline="0" dirty="0" smtClean="0"/>
              <a:t>Before we can get to longer, complex texts, we need to TEACH close reading with shorter interesting texts. </a:t>
            </a:r>
          </a:p>
          <a:p>
            <a:endParaRPr lang="en-US" dirty="0"/>
          </a:p>
        </p:txBody>
      </p:sp>
      <p:sp>
        <p:nvSpPr>
          <p:cNvPr id="4" name="Slide Number Placeholder 3"/>
          <p:cNvSpPr>
            <a:spLocks noGrp="1"/>
          </p:cNvSpPr>
          <p:nvPr>
            <p:ph type="sldNum" sz="quarter" idx="10"/>
          </p:nvPr>
        </p:nvSpPr>
        <p:spPr/>
        <p:txBody>
          <a:bodyPr/>
          <a:lstStyle/>
          <a:p>
            <a:fld id="{92F43084-B823-41DA-A907-F17E9D06F657}" type="slidenum">
              <a:rPr lang="en-US" smtClean="0"/>
              <a:t>9</a:t>
            </a:fld>
            <a:endParaRPr lang="en-US"/>
          </a:p>
        </p:txBody>
      </p:sp>
    </p:spTree>
    <p:extLst>
      <p:ext uri="{BB962C8B-B14F-4D97-AF65-F5344CB8AC3E}">
        <p14:creationId xmlns:p14="http://schemas.microsoft.com/office/powerpoint/2010/main" val="3096700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The other part of close reading</a:t>
            </a:r>
            <a:r>
              <a:rPr lang="en-US" baseline="0" dirty="0" smtClean="0"/>
              <a:t> is that it assumes the text is complex and worth of close reading.</a:t>
            </a:r>
          </a:p>
          <a:p>
            <a:r>
              <a:rPr lang="en-US" baseline="0" dirty="0" smtClean="0"/>
              <a:t>It needs to be text students can sink their teeth into. </a:t>
            </a:r>
          </a:p>
          <a:p>
            <a:r>
              <a:rPr lang="en-US" baseline="0" dirty="0" smtClean="0"/>
              <a:t>Teachers also need to ask questions that force students to go back and really think about the text.</a:t>
            </a:r>
          </a:p>
          <a:p>
            <a:endParaRPr lang="en-US" baseline="0" dirty="0" smtClean="0"/>
          </a:p>
          <a:p>
            <a:r>
              <a:rPr lang="en-US" baseline="0" dirty="0" smtClean="0"/>
              <a:t>Teachers may be responding by simply giving students more complex text when students are not able to read it.</a:t>
            </a:r>
          </a:p>
          <a:p>
            <a:r>
              <a:rPr lang="en-US" baseline="0" dirty="0" smtClean="0"/>
              <a:t>Teachers and students are frustrated.  We are also overdoing cold reads!</a:t>
            </a:r>
          </a:p>
          <a:p>
            <a:r>
              <a:rPr lang="en-US" baseline="0" dirty="0" smtClean="0"/>
              <a:t>Before we can get to longer, complex texts, we need to TEACH close reading with shorter interesting texts. </a:t>
            </a:r>
          </a:p>
          <a:p>
            <a:endParaRPr lang="en-US" dirty="0" smtClean="0"/>
          </a:p>
          <a:p>
            <a:r>
              <a:rPr lang="en-US" dirty="0" smtClean="0"/>
              <a:t>Everything</a:t>
            </a:r>
            <a:r>
              <a:rPr lang="en-US" baseline="0" dirty="0" smtClean="0"/>
              <a:t> goes through the context (the schema) of the reader. </a:t>
            </a:r>
            <a:endParaRPr lang="en-US" dirty="0"/>
          </a:p>
        </p:txBody>
      </p:sp>
      <p:sp>
        <p:nvSpPr>
          <p:cNvPr id="4" name="Slide Number Placeholder 3"/>
          <p:cNvSpPr>
            <a:spLocks noGrp="1"/>
          </p:cNvSpPr>
          <p:nvPr>
            <p:ph type="sldNum" sz="quarter" idx="10"/>
          </p:nvPr>
        </p:nvSpPr>
        <p:spPr/>
        <p:txBody>
          <a:bodyPr/>
          <a:lstStyle/>
          <a:p>
            <a:fld id="{92F43084-B823-41DA-A907-F17E9D06F657}" type="slidenum">
              <a:rPr lang="en-US" smtClean="0"/>
              <a:t>10</a:t>
            </a:fld>
            <a:endParaRPr lang="en-US"/>
          </a:p>
        </p:txBody>
      </p:sp>
    </p:spTree>
    <p:extLst>
      <p:ext uri="{BB962C8B-B14F-4D97-AF65-F5344CB8AC3E}">
        <p14:creationId xmlns:p14="http://schemas.microsoft.com/office/powerpoint/2010/main" val="1007270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Case for Close Reading</a:t>
            </a:r>
            <a:endParaRPr lang="en-US" b="0" dirty="0" smtClean="0">
              <a:effectLst/>
            </a:endParaRPr>
          </a:p>
          <a:p>
            <a:pPr rtl="0"/>
            <a:r>
              <a:rPr lang="en-US" sz="1200" b="0" i="0" u="none" strike="noStrike" kern="1200" dirty="0" smtClean="0">
                <a:solidFill>
                  <a:schemeClr val="tx1"/>
                </a:solidFill>
                <a:effectLst/>
                <a:latin typeface="+mn-lt"/>
                <a:ea typeface="+mn-ea"/>
                <a:cs typeface="+mn-cs"/>
              </a:rPr>
              <a:t>There are 98 different objects in the picture.</a:t>
            </a:r>
            <a:endParaRPr lang="en-US" b="0" dirty="0" smtClean="0">
              <a:effectLst/>
            </a:endParaRPr>
          </a:p>
          <a:p>
            <a:pPr rtl="0" fontAlgn="base"/>
            <a:r>
              <a:rPr lang="en-US" b="0" dirty="0" smtClean="0">
                <a:effectLst/>
              </a:rPr>
              <a:t/>
            </a:r>
            <a:br>
              <a:rPr lang="en-US" b="0" dirty="0" smtClean="0">
                <a:effectLst/>
              </a:rPr>
            </a:b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Read for the gist.  What did you see?  An efferent reader sees the big picture and tries to make connections to comprehension.  Aesthetic readers go right for the details.  Read the questions first and then read the passage.  We enable students to head right for the details.  Kids need both.  (Donna Lynn Miller  Efferent and Aesthetic)</a:t>
            </a:r>
          </a:p>
          <a:p>
            <a:pPr rtl="0" fontAlgn="base"/>
            <a:r>
              <a:rPr lang="en-US" sz="1200" b="0" i="0" u="none" strike="noStrike" kern="1200" dirty="0" smtClean="0">
                <a:solidFill>
                  <a:schemeClr val="tx1"/>
                </a:solidFill>
                <a:effectLst/>
                <a:latin typeface="+mn-lt"/>
                <a:ea typeface="+mn-ea"/>
                <a:cs typeface="+mn-cs"/>
              </a:rPr>
              <a:t>What can you infer from this picture?</a:t>
            </a:r>
          </a:p>
          <a:p>
            <a:pPr rtl="0" fontAlgn="base"/>
            <a:r>
              <a:rPr lang="en-US" sz="1200" b="0" i="0" u="none" strike="noStrike" kern="1200" dirty="0" smtClean="0">
                <a:solidFill>
                  <a:schemeClr val="tx1"/>
                </a:solidFill>
                <a:effectLst/>
                <a:latin typeface="+mn-lt"/>
                <a:ea typeface="+mn-ea"/>
                <a:cs typeface="+mn-cs"/>
              </a:rPr>
              <a:t>What is the setting for this picture?  What’s your evidence?</a:t>
            </a:r>
          </a:p>
          <a:p>
            <a:pPr rtl="0" fontAlgn="base"/>
            <a:r>
              <a:rPr lang="en-US" sz="1200" b="0" i="0" u="none" strike="noStrike" kern="1200" dirty="0" smtClean="0">
                <a:solidFill>
                  <a:schemeClr val="tx1"/>
                </a:solidFill>
                <a:effectLst/>
                <a:latin typeface="+mn-lt"/>
                <a:ea typeface="+mn-ea"/>
                <a:cs typeface="+mn-cs"/>
              </a:rPr>
              <a:t>Look at the picture and identify every day objects that are being used for another purpose?</a:t>
            </a:r>
          </a:p>
          <a:p>
            <a:pPr rtl="0" fontAlgn="base"/>
            <a:r>
              <a:rPr lang="en-US" sz="1200" b="0" i="0" u="none" strike="noStrike" kern="1200" dirty="0" smtClean="0">
                <a:solidFill>
                  <a:schemeClr val="tx1"/>
                </a:solidFill>
                <a:effectLst/>
                <a:latin typeface="+mn-lt"/>
                <a:ea typeface="+mn-ea"/>
                <a:cs typeface="+mn-cs"/>
              </a:rPr>
              <a:t>What do you think the author’s intention was in creating this work?  </a:t>
            </a:r>
            <a:r>
              <a:rPr lang="en-US" sz="1200" b="0" i="0" u="none" strike="noStrike" kern="1200" smtClean="0">
                <a:solidFill>
                  <a:schemeClr val="tx1"/>
                </a:solidFill>
                <a:effectLst/>
                <a:latin typeface="+mn-lt"/>
                <a:ea typeface="+mn-ea"/>
                <a:cs typeface="+mn-cs"/>
              </a:rPr>
              <a:t>What’s your evidence?</a:t>
            </a:r>
          </a:p>
          <a:p>
            <a:endParaRPr lang="en-US"/>
          </a:p>
        </p:txBody>
      </p:sp>
      <p:sp>
        <p:nvSpPr>
          <p:cNvPr id="4" name="Slide Number Placeholder 3"/>
          <p:cNvSpPr>
            <a:spLocks noGrp="1"/>
          </p:cNvSpPr>
          <p:nvPr>
            <p:ph type="sldNum" sz="quarter" idx="10"/>
          </p:nvPr>
        </p:nvSpPr>
        <p:spPr/>
        <p:txBody>
          <a:bodyPr/>
          <a:lstStyle/>
          <a:p>
            <a:fld id="{98E33A09-9D50-4ABD-B243-4D88672D9195}" type="slidenum">
              <a:rPr lang="en-US" smtClean="0"/>
              <a:t>12</a:t>
            </a:fld>
            <a:endParaRPr lang="en-US"/>
          </a:p>
        </p:txBody>
      </p:sp>
    </p:spTree>
    <p:extLst>
      <p:ext uri="{BB962C8B-B14F-4D97-AF65-F5344CB8AC3E}">
        <p14:creationId xmlns:p14="http://schemas.microsoft.com/office/powerpoint/2010/main" val="4020210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http://www.slideshare.net/JosephAllenEspinosa/crafting-successful-close-reading-lessons-using-text-dependent-questions?related=3</a:t>
            </a:r>
          </a:p>
          <a:p>
            <a:endParaRPr lang="en-US" dirty="0" smtClean="0"/>
          </a:p>
          <a:p>
            <a:r>
              <a:rPr lang="en-US" dirty="0" smtClean="0"/>
              <a:t>https://www.youtube.com/watch?v=sr7aXlPjBBk</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8E33A09-9D50-4ABD-B243-4D88672D9195}" type="slidenum">
              <a:rPr lang="en-US" smtClean="0"/>
              <a:t>24</a:t>
            </a:fld>
            <a:endParaRPr lang="en-US"/>
          </a:p>
        </p:txBody>
      </p:sp>
    </p:spTree>
    <p:extLst>
      <p:ext uri="{BB962C8B-B14F-4D97-AF65-F5344CB8AC3E}">
        <p14:creationId xmlns:p14="http://schemas.microsoft.com/office/powerpoint/2010/main" val="90928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29BB95-D387-4D87-A681-DD75CEE1FAB1}"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2844722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29BB95-D387-4D87-A681-DD75CEE1FAB1}"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4293978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29BB95-D387-4D87-A681-DD75CEE1FAB1}"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199893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29BB95-D387-4D87-A681-DD75CEE1FAB1}"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2130382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29BB95-D387-4D87-A681-DD75CEE1FAB1}"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873664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29BB95-D387-4D87-A681-DD75CEE1FAB1}"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4233697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29BB95-D387-4D87-A681-DD75CEE1FAB1}" type="datetimeFigureOut">
              <a:rPr lang="en-US" smtClean="0"/>
              <a:t>11/18/2015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1850677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29BB95-D387-4D87-A681-DD75CEE1FAB1}" type="datetimeFigureOut">
              <a:rPr lang="en-US" smtClean="0"/>
              <a:t>11/18/2015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4060727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29BB95-D387-4D87-A681-DD75CEE1FAB1}" type="datetimeFigureOut">
              <a:rPr lang="en-US" smtClean="0"/>
              <a:t>11/18/2015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4045559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29BB95-D387-4D87-A681-DD75CEE1FAB1}"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2893229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29BB95-D387-4D87-A681-DD75CEE1FAB1}"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B6D44-A233-4EC1-95F0-B61448B07815}" type="slidenum">
              <a:rPr lang="en-US" smtClean="0"/>
              <a:t>‹#›</a:t>
            </a:fld>
            <a:endParaRPr lang="en-US"/>
          </a:p>
        </p:txBody>
      </p:sp>
    </p:spTree>
    <p:extLst>
      <p:ext uri="{BB962C8B-B14F-4D97-AF65-F5344CB8AC3E}">
        <p14:creationId xmlns:p14="http://schemas.microsoft.com/office/powerpoint/2010/main" val="3352407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29BB95-D387-4D87-A681-DD75CEE1FAB1}" type="datetimeFigureOut">
              <a:rPr lang="en-US" smtClean="0"/>
              <a:t>11/18/2015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B6D44-A233-4EC1-95F0-B61448B07815}" type="slidenum">
              <a:rPr lang="en-US" smtClean="0"/>
              <a:t>‹#›</a:t>
            </a:fld>
            <a:endParaRPr lang="en-US"/>
          </a:p>
        </p:txBody>
      </p:sp>
    </p:spTree>
    <p:extLst>
      <p:ext uri="{BB962C8B-B14F-4D97-AF65-F5344CB8AC3E}">
        <p14:creationId xmlns:p14="http://schemas.microsoft.com/office/powerpoint/2010/main" val="1489020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tubechop.com/watch/716662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answergarden.ch/view/224590"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1 Collins</a:t>
            </a:r>
            <a:endParaRPr lang="en-US" b="1" dirty="0"/>
          </a:p>
        </p:txBody>
      </p:sp>
      <p:sp>
        <p:nvSpPr>
          <p:cNvPr id="3" name="Content Placeholder 2"/>
          <p:cNvSpPr>
            <a:spLocks noGrp="1"/>
          </p:cNvSpPr>
          <p:nvPr>
            <p:ph idx="1"/>
          </p:nvPr>
        </p:nvSpPr>
        <p:spPr>
          <a:xfrm>
            <a:off x="685800" y="1600201"/>
            <a:ext cx="8229600" cy="1828800"/>
          </a:xfrm>
        </p:spPr>
        <p:txBody>
          <a:bodyPr/>
          <a:lstStyle/>
          <a:p>
            <a:pPr marL="0" indent="0">
              <a:buNone/>
            </a:pPr>
            <a:r>
              <a:rPr lang="en-US" dirty="0" smtClean="0"/>
              <a:t>As we begin today’s session, list 3-5 questions you have about Text Dependent Analysis?</a:t>
            </a:r>
          </a:p>
          <a:p>
            <a:pPr marL="0" indent="0">
              <a:buNone/>
            </a:pPr>
            <a:endParaRPr lang="en-US" dirty="0"/>
          </a:p>
        </p:txBody>
      </p:sp>
      <p:sp>
        <p:nvSpPr>
          <p:cNvPr id="4" name="Content Placeholder 2"/>
          <p:cNvSpPr txBox="1">
            <a:spLocks/>
          </p:cNvSpPr>
          <p:nvPr/>
        </p:nvSpPr>
        <p:spPr>
          <a:xfrm>
            <a:off x="685800" y="3581401"/>
            <a:ext cx="8229600" cy="190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smtClean="0"/>
              <a:t>Keep your card.  As we move through the presentation, cross off the questions that are answered for you by the discussion.</a:t>
            </a:r>
            <a:endParaRPr lang="en-US" dirty="0"/>
          </a:p>
        </p:txBody>
      </p:sp>
    </p:spTree>
    <p:extLst>
      <p:ext uri="{BB962C8B-B14F-4D97-AF65-F5344CB8AC3E}">
        <p14:creationId xmlns:p14="http://schemas.microsoft.com/office/powerpoint/2010/main" val="214301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sz="4400" b="1" i="1" dirty="0" smtClean="0">
                <a:latin typeface="+mj-lt"/>
              </a:rPr>
              <a:t>What is Close Reading?</a:t>
            </a:r>
            <a:endParaRPr lang="en-US" sz="4400" b="1" i="1" dirty="0">
              <a:latin typeface="+mj-lt"/>
            </a:endParaRPr>
          </a:p>
        </p:txBody>
      </p:sp>
      <p:sp>
        <p:nvSpPr>
          <p:cNvPr id="3" name="Content Placeholder 2"/>
          <p:cNvSpPr>
            <a:spLocks noGrp="1"/>
          </p:cNvSpPr>
          <p:nvPr>
            <p:ph idx="1"/>
          </p:nvPr>
        </p:nvSpPr>
        <p:spPr>
          <a:xfrm>
            <a:off x="304800" y="1389062"/>
            <a:ext cx="8534400" cy="4525963"/>
          </a:xfrm>
        </p:spPr>
        <p:txBody>
          <a:bodyPr>
            <a:normAutofit/>
          </a:bodyPr>
          <a:lstStyle/>
          <a:p>
            <a:endParaRPr lang="en-US" sz="2000" dirty="0">
              <a:solidFill>
                <a:schemeClr val="tx2">
                  <a:lumMod val="75000"/>
                </a:schemeClr>
              </a:solidFill>
              <a:ea typeface="Calibri"/>
              <a:cs typeface="Times New Roman"/>
            </a:endParaRPr>
          </a:p>
          <a:p>
            <a:endParaRPr lang="en-US"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E38F0383-8F14-49AB-8EAE-5D6B6C29FE59}" type="slidenum">
              <a:rPr lang="en-US" smtClean="0"/>
              <a:t>10</a:t>
            </a:fld>
            <a:endParaRPr lang="en-US"/>
          </a:p>
        </p:txBody>
      </p:sp>
      <p:sp>
        <p:nvSpPr>
          <p:cNvPr id="6" name="Rectangle 5"/>
          <p:cNvSpPr/>
          <p:nvPr/>
        </p:nvSpPr>
        <p:spPr>
          <a:xfrm>
            <a:off x="762000" y="1447800"/>
            <a:ext cx="7543800" cy="4401205"/>
          </a:xfrm>
          <a:prstGeom prst="rect">
            <a:avLst/>
          </a:prstGeom>
        </p:spPr>
        <p:txBody>
          <a:bodyPr wrap="square">
            <a:spAutoFit/>
          </a:bodyPr>
          <a:lstStyle/>
          <a:p>
            <a:r>
              <a:rPr lang="en-US" sz="2800" dirty="0"/>
              <a:t>A close reading is a careful and purposeful reading. Well actually, it’s rereading. It’s a careful and purposeful </a:t>
            </a:r>
            <a:r>
              <a:rPr lang="en-US" sz="2800" b="1" dirty="0"/>
              <a:t>rereading</a:t>
            </a:r>
            <a:r>
              <a:rPr lang="en-US" sz="2800" dirty="0"/>
              <a:t> of a text. It’s an encounter with the text where students really focus on what the author had to say, what the author’s purpose was, what the words mean, and what the structure of the text tells us.  </a:t>
            </a:r>
            <a:r>
              <a:rPr lang="en-US" sz="2800" b="1" dirty="0"/>
              <a:t>Close reading requires that students actually think and understand what they are reading. </a:t>
            </a:r>
            <a:r>
              <a:rPr lang="en-US" sz="2800" dirty="0"/>
              <a:t>- </a:t>
            </a:r>
            <a:r>
              <a:rPr lang="en-US" sz="2800" i="1" dirty="0"/>
              <a:t>Dr. Douglas Fisher</a:t>
            </a:r>
            <a:endParaRPr lang="en-US" sz="2800" dirty="0"/>
          </a:p>
        </p:txBody>
      </p:sp>
    </p:spTree>
    <p:extLst>
      <p:ext uri="{BB962C8B-B14F-4D97-AF65-F5344CB8AC3E}">
        <p14:creationId xmlns:p14="http://schemas.microsoft.com/office/powerpoint/2010/main" val="1914770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Close Reading Requires…</a:t>
            </a:r>
            <a:endParaRPr lang="en-US" b="1" dirty="0"/>
          </a:p>
        </p:txBody>
      </p:sp>
      <p:sp>
        <p:nvSpPr>
          <p:cNvPr id="3" name="Content Placeholder 2"/>
          <p:cNvSpPr>
            <a:spLocks noGrp="1"/>
          </p:cNvSpPr>
          <p:nvPr>
            <p:ph idx="1"/>
          </p:nvPr>
        </p:nvSpPr>
        <p:spPr>
          <a:xfrm>
            <a:off x="457200" y="1447800"/>
            <a:ext cx="8229600" cy="4525963"/>
          </a:xfrm>
        </p:spPr>
        <p:txBody>
          <a:bodyPr>
            <a:noAutofit/>
          </a:bodyPr>
          <a:lstStyle/>
          <a:p>
            <a:r>
              <a:rPr lang="en-US" dirty="0"/>
              <a:t>Understanding your purpose for reading </a:t>
            </a:r>
            <a:endParaRPr lang="en-US" dirty="0" smtClean="0"/>
          </a:p>
          <a:p>
            <a:r>
              <a:rPr lang="en-US" dirty="0" smtClean="0"/>
              <a:t>Understanding </a:t>
            </a:r>
            <a:r>
              <a:rPr lang="en-US" dirty="0"/>
              <a:t>the AUTHOR’S PURPOSE in writing </a:t>
            </a:r>
            <a:endParaRPr lang="en-US" dirty="0" smtClean="0"/>
          </a:p>
          <a:p>
            <a:r>
              <a:rPr lang="en-US" dirty="0" smtClean="0"/>
              <a:t>Seeing </a:t>
            </a:r>
            <a:r>
              <a:rPr lang="en-US" dirty="0"/>
              <a:t>ideas in a text as being </a:t>
            </a:r>
            <a:r>
              <a:rPr lang="en-US" dirty="0" smtClean="0"/>
              <a:t>interconnected</a:t>
            </a:r>
          </a:p>
          <a:p>
            <a:r>
              <a:rPr lang="en-US" dirty="0" smtClean="0"/>
              <a:t>Looking </a:t>
            </a:r>
            <a:r>
              <a:rPr lang="en-US" dirty="0"/>
              <a:t>for and understanding systems of meaning </a:t>
            </a:r>
          </a:p>
          <a:p>
            <a:r>
              <a:rPr lang="en-US" dirty="0" smtClean="0"/>
              <a:t>Engaging </a:t>
            </a:r>
            <a:r>
              <a:rPr lang="en-US" dirty="0"/>
              <a:t>in a text while reading </a:t>
            </a:r>
          </a:p>
          <a:p>
            <a:r>
              <a:rPr lang="en-US" dirty="0" smtClean="0"/>
              <a:t>Formulating </a:t>
            </a:r>
            <a:r>
              <a:rPr lang="en-US" dirty="0"/>
              <a:t>questions and seeking answers to those questions while </a:t>
            </a:r>
            <a:r>
              <a:rPr lang="en-US" sz="3600" dirty="0"/>
              <a:t>reading</a:t>
            </a:r>
            <a:endParaRPr lang="en-US" dirty="0"/>
          </a:p>
        </p:txBody>
      </p:sp>
    </p:spTree>
    <p:extLst>
      <p:ext uri="{BB962C8B-B14F-4D97-AF65-F5344CB8AC3E}">
        <p14:creationId xmlns:p14="http://schemas.microsoft.com/office/powerpoint/2010/main" val="96352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lh5.googleusercontent.com/y27vfsxMTpeEmahOomIgmZEDk2ZjqFB1ZDQt560Z4mO1yn0W-JTThr-zeUhJ9gp8G3MPdgh3HT6pM6sHq0DMygNfo4cBSNGzyEn-2jhf4ptDTJ9z4dNwwJR905cbHlS_viIX8R1F8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6" y="-7620"/>
            <a:ext cx="9178925" cy="6865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501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a:solidFill>
            <a:schemeClr val="tx1"/>
          </a:solidFill>
        </p:spPr>
        <p:txBody>
          <a:bodyPr/>
          <a:lstStyle/>
          <a:p>
            <a:r>
              <a:rPr lang="en-US" dirty="0" smtClean="0">
                <a:solidFill>
                  <a:schemeClr val="bg1"/>
                </a:solidFill>
              </a:rPr>
              <a:t>Close Reading With Oreos</a:t>
            </a:r>
            <a:endParaRPr lang="en-US" dirty="0">
              <a:solidFill>
                <a:schemeClr val="bg1"/>
              </a:solidFill>
            </a:endParaRPr>
          </a:p>
        </p:txBody>
      </p:sp>
      <p:pic>
        <p:nvPicPr>
          <p:cNvPr id="14338" name="Picture 2" descr="https://upload.wikimedia.org/wikipedia/commons/3/3e/Oreo-Two-Cooki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 y="1676400"/>
            <a:ext cx="9155430" cy="5154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560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
            <a:ext cx="9144000" cy="1501140"/>
          </a:xfrm>
          <a:solidFill>
            <a:schemeClr val="tx1"/>
          </a:solidFill>
        </p:spPr>
        <p:txBody>
          <a:bodyPr/>
          <a:lstStyle/>
          <a:p>
            <a:r>
              <a:rPr lang="en-US" dirty="0" smtClean="0">
                <a:solidFill>
                  <a:schemeClr val="bg1"/>
                </a:solidFill>
              </a:rPr>
              <a:t>“First read”:  What did you eat?</a:t>
            </a:r>
            <a:endParaRPr lang="en-US" dirty="0">
              <a:solidFill>
                <a:schemeClr val="bg1"/>
              </a:solidFill>
            </a:endParaRPr>
          </a:p>
        </p:txBody>
      </p:sp>
      <p:sp>
        <p:nvSpPr>
          <p:cNvPr id="4" name="Title 1"/>
          <p:cNvSpPr txBox="1">
            <a:spLocks/>
          </p:cNvSpPr>
          <p:nvPr/>
        </p:nvSpPr>
        <p:spPr>
          <a:xfrm>
            <a:off x="586740" y="2133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Tree>
    <p:extLst>
      <p:ext uri="{BB962C8B-B14F-4D97-AF65-F5344CB8AC3E}">
        <p14:creationId xmlns:p14="http://schemas.microsoft.com/office/powerpoint/2010/main" val="1337742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
            <a:ext cx="9144000" cy="1501140"/>
          </a:xfrm>
          <a:solidFill>
            <a:schemeClr val="tx1"/>
          </a:solidFill>
        </p:spPr>
        <p:txBody>
          <a:bodyPr/>
          <a:lstStyle/>
          <a:p>
            <a:r>
              <a:rPr lang="en-US" dirty="0" smtClean="0">
                <a:solidFill>
                  <a:schemeClr val="bg1"/>
                </a:solidFill>
              </a:rPr>
              <a:t>This time, hold on to your </a:t>
            </a:r>
            <a:r>
              <a:rPr lang="en-US" dirty="0">
                <a:solidFill>
                  <a:schemeClr val="bg1"/>
                </a:solidFill>
              </a:rPr>
              <a:t>O</a:t>
            </a:r>
            <a:r>
              <a:rPr lang="en-US" dirty="0" smtClean="0">
                <a:solidFill>
                  <a:schemeClr val="bg1"/>
                </a:solidFill>
              </a:rPr>
              <a:t>reo until I tell you to eat it.</a:t>
            </a:r>
            <a:endParaRPr lang="en-US" dirty="0">
              <a:solidFill>
                <a:schemeClr val="bg1"/>
              </a:solidFill>
            </a:endParaRPr>
          </a:p>
        </p:txBody>
      </p:sp>
      <p:sp>
        <p:nvSpPr>
          <p:cNvPr id="4" name="Title 1"/>
          <p:cNvSpPr txBox="1">
            <a:spLocks/>
          </p:cNvSpPr>
          <p:nvPr/>
        </p:nvSpPr>
        <p:spPr>
          <a:xfrm>
            <a:off x="586740" y="2133600"/>
            <a:ext cx="8229600" cy="3429000"/>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indent="-571500" algn="l">
              <a:buFont typeface="Arial" panose="020B0604020202020204" pitchFamily="34" charset="0"/>
              <a:buChar char="•"/>
            </a:pPr>
            <a:r>
              <a:rPr lang="en-US" dirty="0" smtClean="0"/>
              <a:t>Look at the cookie carefully.</a:t>
            </a:r>
          </a:p>
          <a:p>
            <a:pPr marL="571500" indent="-571500" algn="l">
              <a:buFont typeface="Arial" panose="020B0604020202020204" pitchFamily="34" charset="0"/>
              <a:buChar char="•"/>
            </a:pPr>
            <a:r>
              <a:rPr lang="en-US" dirty="0" smtClean="0"/>
              <a:t>Smell the cookie.</a:t>
            </a:r>
          </a:p>
          <a:p>
            <a:pPr marL="571500" indent="-571500" algn="l">
              <a:buFont typeface="Arial" panose="020B0604020202020204" pitchFamily="34" charset="0"/>
              <a:buChar char="•"/>
            </a:pPr>
            <a:r>
              <a:rPr lang="en-US" dirty="0" smtClean="0"/>
              <a:t>Eat the cookie VERY slowly with eyes closed, thinking about every bite you take.</a:t>
            </a:r>
          </a:p>
          <a:p>
            <a:pPr marL="571500" indent="-571500" algn="l">
              <a:buFont typeface="Arial" panose="020B0604020202020204" pitchFamily="34" charset="0"/>
              <a:buChar char="•"/>
            </a:pPr>
            <a:r>
              <a:rPr lang="en-US" dirty="0" smtClean="0"/>
              <a:t>Think about the texture and the taste of the cookie as you are eating it.</a:t>
            </a:r>
            <a:endParaRPr lang="en-US" dirty="0"/>
          </a:p>
        </p:txBody>
      </p:sp>
    </p:spTree>
    <p:extLst>
      <p:ext uri="{BB962C8B-B14F-4D97-AF65-F5344CB8AC3E}">
        <p14:creationId xmlns:p14="http://schemas.microsoft.com/office/powerpoint/2010/main" val="213745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
            <a:ext cx="9144000" cy="1501140"/>
          </a:xfrm>
          <a:solidFill>
            <a:schemeClr val="tx1"/>
          </a:solidFill>
        </p:spPr>
        <p:txBody>
          <a:bodyPr/>
          <a:lstStyle/>
          <a:p>
            <a:r>
              <a:rPr lang="en-US" dirty="0" smtClean="0">
                <a:solidFill>
                  <a:schemeClr val="bg1"/>
                </a:solidFill>
              </a:rPr>
              <a:t>“Second  read”:  Tell me more</a:t>
            </a:r>
            <a:endParaRPr lang="en-US" dirty="0">
              <a:solidFill>
                <a:schemeClr val="bg1"/>
              </a:solidFill>
            </a:endParaRPr>
          </a:p>
        </p:txBody>
      </p:sp>
      <p:sp>
        <p:nvSpPr>
          <p:cNvPr id="5" name="Explosion 1 4"/>
          <p:cNvSpPr/>
          <p:nvPr/>
        </p:nvSpPr>
        <p:spPr>
          <a:xfrm>
            <a:off x="137160" y="1600200"/>
            <a:ext cx="2895600" cy="2590800"/>
          </a:xfrm>
          <a:prstGeom prst="irregularSeal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Tell me about the ingredients</a:t>
            </a:r>
            <a:endParaRPr lang="en-US" b="1" dirty="0"/>
          </a:p>
        </p:txBody>
      </p:sp>
      <p:sp>
        <p:nvSpPr>
          <p:cNvPr id="6" name="Explosion 1 5"/>
          <p:cNvSpPr/>
          <p:nvPr/>
        </p:nvSpPr>
        <p:spPr>
          <a:xfrm>
            <a:off x="838200" y="3810000"/>
            <a:ext cx="2895600" cy="259080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is the texture like?</a:t>
            </a:r>
            <a:endParaRPr lang="en-US" b="1" dirty="0"/>
          </a:p>
        </p:txBody>
      </p:sp>
      <p:sp>
        <p:nvSpPr>
          <p:cNvPr id="7" name="Explosion 1 6"/>
          <p:cNvSpPr/>
          <p:nvPr/>
        </p:nvSpPr>
        <p:spPr>
          <a:xfrm>
            <a:off x="3059430" y="2057400"/>
            <a:ext cx="2895600" cy="2590800"/>
          </a:xfrm>
          <a:prstGeom prst="irregularSeal1">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does it feel like?</a:t>
            </a:r>
            <a:endParaRPr lang="en-US" b="1" dirty="0"/>
          </a:p>
        </p:txBody>
      </p:sp>
      <p:sp>
        <p:nvSpPr>
          <p:cNvPr id="8" name="Explosion 1 7"/>
          <p:cNvSpPr/>
          <p:nvPr/>
        </p:nvSpPr>
        <p:spPr>
          <a:xfrm>
            <a:off x="5913466" y="1569720"/>
            <a:ext cx="2895600" cy="2590800"/>
          </a:xfrm>
          <a:prstGeom prst="irregularSeal1">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is your favorite part?</a:t>
            </a:r>
            <a:endParaRPr lang="en-US" b="1" dirty="0"/>
          </a:p>
        </p:txBody>
      </p:sp>
      <p:sp>
        <p:nvSpPr>
          <p:cNvPr id="9" name="Explosion 1 8"/>
          <p:cNvSpPr/>
          <p:nvPr/>
        </p:nvSpPr>
        <p:spPr>
          <a:xfrm>
            <a:off x="5307330" y="3962400"/>
            <a:ext cx="2895600" cy="2590800"/>
          </a:xfrm>
          <a:prstGeom prst="irregularSeal1">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is unique about an </a:t>
            </a:r>
            <a:r>
              <a:rPr lang="en-US" b="1" dirty="0" err="1" smtClean="0"/>
              <a:t>oreo</a:t>
            </a:r>
            <a:r>
              <a:rPr lang="en-US" b="1" dirty="0" smtClean="0"/>
              <a:t>?</a:t>
            </a:r>
            <a:endParaRPr lang="en-US" b="1" dirty="0"/>
          </a:p>
        </p:txBody>
      </p:sp>
    </p:spTree>
    <p:extLst>
      <p:ext uri="{BB962C8B-B14F-4D97-AF65-F5344CB8AC3E}">
        <p14:creationId xmlns:p14="http://schemas.microsoft.com/office/powerpoint/2010/main" val="420301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329940"/>
          </a:xfrm>
          <a:solidFill>
            <a:schemeClr val="tx1"/>
          </a:solidFill>
        </p:spPr>
        <p:txBody>
          <a:bodyPr/>
          <a:lstStyle/>
          <a:p>
            <a:pPr algn="l"/>
            <a:r>
              <a:rPr lang="en-US" dirty="0" smtClean="0">
                <a:solidFill>
                  <a:schemeClr val="bg1"/>
                </a:solidFill>
              </a:rPr>
              <a:t>“Third read”:  Can you go one layer deeper?  What kinds of questions would you ask?</a:t>
            </a:r>
            <a:endParaRPr lang="en-US" dirty="0">
              <a:solidFill>
                <a:schemeClr val="bg1"/>
              </a:solidFill>
            </a:endParaRPr>
          </a:p>
        </p:txBody>
      </p:sp>
    </p:spTree>
    <p:extLst>
      <p:ext uri="{BB962C8B-B14F-4D97-AF65-F5344CB8AC3E}">
        <p14:creationId xmlns:p14="http://schemas.microsoft.com/office/powerpoint/2010/main" val="2670043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Close Reading Look Like?</a:t>
            </a:r>
            <a:endParaRPr lang="en-US" dirty="0"/>
          </a:p>
        </p:txBody>
      </p:sp>
      <p:pic>
        <p:nvPicPr>
          <p:cNvPr id="1026" name="Picture 2" descr="https://vigornotrigor.files.wordpress.com/2014/07/10398680_776118422419989_2663671610843062905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371600"/>
            <a:ext cx="7239000" cy="5109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4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143000"/>
          </a:xfrm>
          <a:prstGeom prst="rect">
            <a:avLst/>
          </a:prstGeom>
          <a:solidFill>
            <a:schemeClr val="tx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bg1"/>
                </a:solidFill>
              </a:rPr>
              <a:t>Students are interacting with text.</a:t>
            </a:r>
            <a:endParaRPr lang="en-US" sz="3600" dirty="0">
              <a:solidFill>
                <a:schemeClr val="bg1"/>
              </a:solidFill>
            </a:endParaRPr>
          </a:p>
        </p:txBody>
      </p:sp>
      <p:pic>
        <p:nvPicPr>
          <p:cNvPr id="6146" name="Picture 2" descr="http://www.greatbooks.org/wp-content/uploads/2014/06/closeread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43000"/>
            <a:ext cx="9144000" cy="599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59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Vocabulary</a:t>
            </a:r>
            <a:endParaRPr lang="en-US" dirty="0"/>
          </a:p>
        </p:txBody>
      </p:sp>
      <p:sp>
        <p:nvSpPr>
          <p:cNvPr id="4" name="Title 1"/>
          <p:cNvSpPr txBox="1">
            <a:spLocks/>
          </p:cNvSpPr>
          <p:nvPr/>
        </p:nvSpPr>
        <p:spPr>
          <a:xfrm>
            <a:off x="381000" y="17526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200" b="1" dirty="0" smtClean="0"/>
          </a:p>
          <a:p>
            <a:endParaRPr lang="en-US" sz="3200" b="1" dirty="0"/>
          </a:p>
          <a:p>
            <a:r>
              <a:rPr lang="en-US" sz="3200" b="1" dirty="0" smtClean="0"/>
              <a:t>Independently</a:t>
            </a:r>
          </a:p>
          <a:p>
            <a:r>
              <a:rPr lang="en-US" sz="3200" dirty="0" smtClean="0"/>
              <a:t>Write down  5 words/phrases related to PA Core and Text Dependent Analysis</a:t>
            </a:r>
          </a:p>
          <a:p>
            <a:endParaRPr lang="en-US" sz="3200" dirty="0"/>
          </a:p>
          <a:p>
            <a:endParaRPr lang="en-US" sz="3200" dirty="0"/>
          </a:p>
        </p:txBody>
      </p:sp>
      <p:sp>
        <p:nvSpPr>
          <p:cNvPr id="5" name="Title 1"/>
          <p:cNvSpPr txBox="1">
            <a:spLocks/>
          </p:cNvSpPr>
          <p:nvPr/>
        </p:nvSpPr>
        <p:spPr>
          <a:xfrm>
            <a:off x="381000" y="426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200" b="1" dirty="0" smtClean="0"/>
          </a:p>
          <a:p>
            <a:endParaRPr lang="en-US" sz="3200" b="1" dirty="0"/>
          </a:p>
          <a:p>
            <a:r>
              <a:rPr lang="en-US" sz="3200" b="1" dirty="0" smtClean="0"/>
              <a:t>Pair Up, Share Up</a:t>
            </a:r>
          </a:p>
          <a:p>
            <a:r>
              <a:rPr lang="en-US" sz="3200" dirty="0" smtClean="0"/>
              <a:t>Join together in groups of four and share the words and phrases that you came up with.</a:t>
            </a:r>
          </a:p>
          <a:p>
            <a:r>
              <a:rPr lang="en-US" sz="3200" dirty="0" smtClean="0"/>
              <a:t>As a group, come up with two words/phrases that you will share with the group.</a:t>
            </a:r>
          </a:p>
          <a:p>
            <a:endParaRPr lang="en-US" sz="3200" dirty="0"/>
          </a:p>
          <a:p>
            <a:endParaRPr lang="en-US" sz="3200" dirty="0"/>
          </a:p>
        </p:txBody>
      </p:sp>
    </p:spTree>
    <p:extLst>
      <p:ext uri="{BB962C8B-B14F-4D97-AF65-F5344CB8AC3E}">
        <p14:creationId xmlns:p14="http://schemas.microsoft.com/office/powerpoint/2010/main" val="321929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447800"/>
          </a:xfrm>
          <a:prstGeom prst="rect">
            <a:avLst/>
          </a:prstGeom>
          <a:solidFill>
            <a:schemeClr val="tx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chemeClr val="bg1"/>
                </a:solidFill>
              </a:rPr>
              <a:t>Students are referencing the text for an answer.</a:t>
            </a:r>
            <a:endParaRPr lang="en-US" sz="3600" dirty="0">
              <a:solidFill>
                <a:schemeClr val="bg1"/>
              </a:solidFill>
            </a:endParaRPr>
          </a:p>
        </p:txBody>
      </p:sp>
      <p:pic>
        <p:nvPicPr>
          <p:cNvPr id="9218" name="Picture 2" descr="http://tonyasinger.com/wp-content/uploads/2013/07/inferenti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9144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8022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926" y="0"/>
            <a:ext cx="9137073" cy="1143000"/>
          </a:xfrm>
          <a:prstGeom prst="rect">
            <a:avLst/>
          </a:prstGeom>
          <a:solidFill>
            <a:schemeClr val="tx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bg1"/>
                </a:solidFill>
              </a:rPr>
              <a:t>Students are observing what the text says explicitly and implicitly.</a:t>
            </a:r>
            <a:endParaRPr lang="en-US" sz="3600" dirty="0">
              <a:solidFill>
                <a:schemeClr val="bg1"/>
              </a:solidFill>
            </a:endParaRPr>
          </a:p>
        </p:txBody>
      </p:sp>
      <p:pic>
        <p:nvPicPr>
          <p:cNvPr id="10242" name="Picture 2" descr="http://1.bp.blogspot.com/-p6Gk3jUZYUg/VMrXMHB3cKI/AAAAAAAAAEg/HOQ-czqEX9k/s1600/IMG_70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2999"/>
            <a:ext cx="9144000" cy="6092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59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524000"/>
          </a:xfrm>
          <a:prstGeom prst="rect">
            <a:avLst/>
          </a:prstGeom>
          <a:solidFill>
            <a:schemeClr val="tx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chemeClr val="bg1"/>
                </a:solidFill>
              </a:rPr>
              <a:t>Students are finding additional questions about the text and creating their own understanding of the text.</a:t>
            </a:r>
            <a:endParaRPr lang="en-US" sz="3600" dirty="0">
              <a:solidFill>
                <a:schemeClr val="bg1"/>
              </a:solidFill>
            </a:endParaRPr>
          </a:p>
        </p:txBody>
      </p:sp>
      <p:pic>
        <p:nvPicPr>
          <p:cNvPr id="8194" name="Picture 2" descr="http://media.npr.org/assets/img/2014/10/29/1330-miguel-figueroa-r-diego-salazar-l--edit_custom-8cf92b720874bc153270372c38aefcb5474df901-s900-c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37854"/>
            <a:ext cx="9144000" cy="6055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593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0782"/>
            <a:ext cx="9144000" cy="2189018"/>
          </a:xfrm>
          <a:prstGeom prst="rect">
            <a:avLst/>
          </a:prstGeom>
          <a:solidFill>
            <a:schemeClr val="tx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chemeClr val="bg1"/>
                </a:solidFill>
              </a:rPr>
              <a:t>Students are reading like historians, mathematicians, and scientists by paying close attention to evidence in the text.</a:t>
            </a:r>
            <a:endParaRPr lang="en-US" sz="3600" dirty="0">
              <a:solidFill>
                <a:schemeClr val="bg1"/>
              </a:solidFill>
            </a:endParaRPr>
          </a:p>
        </p:txBody>
      </p:sp>
      <p:pic>
        <p:nvPicPr>
          <p:cNvPr id="7170" name="Picture 2" descr="http://3.bp.blogspot.com/-1xQ3f7x_qZo/UtSBjNiO5pI/AAAAAAAAIXY/22nHvVpQX3I/s1600/closereading6.png"/>
          <p:cNvPicPr>
            <a:picLocks noChangeAspect="1" noChangeArrowheads="1"/>
          </p:cNvPicPr>
          <p:nvPr/>
        </p:nvPicPr>
        <p:blipFill rotWithShape="1">
          <a:blip r:embed="rId2">
            <a:extLst>
              <a:ext uri="{28A0092B-C50C-407E-A947-70E740481C1C}">
                <a14:useLocalDpi xmlns:a14="http://schemas.microsoft.com/office/drawing/2010/main" val="0"/>
              </a:ext>
            </a:extLst>
          </a:blip>
          <a:srcRect l="16945" b="11059"/>
          <a:stretch/>
        </p:blipFill>
        <p:spPr bwMode="auto">
          <a:xfrm>
            <a:off x="6927" y="2168236"/>
            <a:ext cx="9137073" cy="645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593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524000"/>
            <a:ext cx="8229600" cy="12192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8000" b="1" i="1" dirty="0" smtClean="0"/>
              <a:t>What about </a:t>
            </a:r>
          </a:p>
          <a:p>
            <a:endParaRPr lang="en-US" b="1" i="1" dirty="0"/>
          </a:p>
        </p:txBody>
      </p:sp>
      <p:pic>
        <p:nvPicPr>
          <p:cNvPr id="2050" name="Picture 2" descr="https://cdn.evbuc.com/images/1064716/31272398091/1/logo.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9900" y="2743199"/>
            <a:ext cx="3124200" cy="2989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4847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fontScale="90000"/>
          </a:bodyPr>
          <a:lstStyle/>
          <a:p>
            <a:r>
              <a:rPr lang="en-US" dirty="0" smtClean="0"/>
              <a:t>How can Close Reading be implemented in classrooms?</a:t>
            </a:r>
            <a:endParaRPr lang="en-US" dirty="0"/>
          </a:p>
        </p:txBody>
      </p:sp>
      <p:sp>
        <p:nvSpPr>
          <p:cNvPr id="3" name="Content Placeholder 2"/>
          <p:cNvSpPr>
            <a:spLocks noGrp="1"/>
          </p:cNvSpPr>
          <p:nvPr>
            <p:ph idx="1"/>
          </p:nvPr>
        </p:nvSpPr>
        <p:spPr>
          <a:xfrm>
            <a:off x="457200" y="1828800"/>
            <a:ext cx="8229600" cy="4525963"/>
          </a:xfrm>
        </p:spPr>
        <p:txBody>
          <a:bodyPr/>
          <a:lstStyle/>
          <a:p>
            <a:r>
              <a:rPr lang="en-US" dirty="0" smtClean="0"/>
              <a:t>Selected texts should be complex</a:t>
            </a:r>
          </a:p>
          <a:p>
            <a:pPr lvl="1"/>
            <a:r>
              <a:rPr lang="en-US" dirty="0" smtClean="0"/>
              <a:t>At least grade level if not above grade level and worthy of extended classroom time.</a:t>
            </a:r>
          </a:p>
          <a:p>
            <a:r>
              <a:rPr lang="en-US" dirty="0" smtClean="0"/>
              <a:t>Passages should be short and include a wide range of genres and types.</a:t>
            </a:r>
          </a:p>
          <a:p>
            <a:r>
              <a:rPr lang="en-US" dirty="0" smtClean="0"/>
              <a:t>Students should reread the text several times and provide evidence from the text in their responses.</a:t>
            </a:r>
          </a:p>
        </p:txBody>
      </p:sp>
      <p:sp>
        <p:nvSpPr>
          <p:cNvPr id="4" name="TextBox 3"/>
          <p:cNvSpPr txBox="1"/>
          <p:nvPr/>
        </p:nvSpPr>
        <p:spPr>
          <a:xfrm>
            <a:off x="5105400" y="6356866"/>
            <a:ext cx="3886200" cy="369332"/>
          </a:xfrm>
          <a:prstGeom prst="rect">
            <a:avLst/>
          </a:prstGeom>
          <a:noFill/>
        </p:spPr>
        <p:txBody>
          <a:bodyPr wrap="square" rtlCol="0">
            <a:spAutoFit/>
          </a:bodyPr>
          <a:lstStyle/>
          <a:p>
            <a:r>
              <a:rPr lang="en-US" dirty="0" smtClean="0"/>
              <a:t>The Reading Teacher  Vol. 66, Nov. 2012</a:t>
            </a:r>
            <a:endParaRPr lang="en-US" dirty="0"/>
          </a:p>
        </p:txBody>
      </p:sp>
    </p:spTree>
    <p:extLst>
      <p:ext uri="{BB962C8B-B14F-4D97-AF65-F5344CB8AC3E}">
        <p14:creationId xmlns:p14="http://schemas.microsoft.com/office/powerpoint/2010/main" val="422069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a:bodyPr>
          <a:lstStyle/>
          <a:p>
            <a:r>
              <a:rPr lang="en-US" dirty="0" smtClean="0"/>
              <a:t>Who is Reading?</a:t>
            </a:r>
            <a:endParaRPr lang="en-US" dirty="0"/>
          </a:p>
        </p:txBody>
      </p:sp>
      <p:sp>
        <p:nvSpPr>
          <p:cNvPr id="3" name="Content Placeholder 2"/>
          <p:cNvSpPr>
            <a:spLocks noGrp="1"/>
          </p:cNvSpPr>
          <p:nvPr>
            <p:ph idx="1"/>
          </p:nvPr>
        </p:nvSpPr>
        <p:spPr>
          <a:xfrm>
            <a:off x="609600" y="1676399"/>
            <a:ext cx="3352800" cy="4525963"/>
          </a:xfrm>
        </p:spPr>
        <p:txBody>
          <a:bodyPr>
            <a:normAutofit/>
          </a:bodyPr>
          <a:lstStyle/>
          <a:p>
            <a:pPr marL="0" indent="0">
              <a:buNone/>
            </a:pPr>
            <a:r>
              <a:rPr lang="en-US" dirty="0"/>
              <a:t>Close readings in </a:t>
            </a:r>
            <a:r>
              <a:rPr lang="en-US" dirty="0" smtClean="0"/>
              <a:t>the primary </a:t>
            </a:r>
            <a:r>
              <a:rPr lang="en-US" dirty="0"/>
              <a:t>grades </a:t>
            </a:r>
            <a:r>
              <a:rPr lang="en-US" dirty="0" smtClean="0"/>
              <a:t>will often begin with the teacher reading the text aloud.</a:t>
            </a:r>
            <a:endParaRPr lang="en-US" dirty="0"/>
          </a:p>
        </p:txBody>
      </p:sp>
      <p:sp>
        <p:nvSpPr>
          <p:cNvPr id="4" name="TextBox 3"/>
          <p:cNvSpPr txBox="1"/>
          <p:nvPr/>
        </p:nvSpPr>
        <p:spPr>
          <a:xfrm>
            <a:off x="5105400" y="6356866"/>
            <a:ext cx="3886200" cy="369332"/>
          </a:xfrm>
          <a:prstGeom prst="rect">
            <a:avLst/>
          </a:prstGeom>
          <a:noFill/>
        </p:spPr>
        <p:txBody>
          <a:bodyPr wrap="square" rtlCol="0">
            <a:spAutoFit/>
          </a:bodyPr>
          <a:lstStyle/>
          <a:p>
            <a:r>
              <a:rPr lang="en-US" dirty="0" smtClean="0"/>
              <a:t>The Reading Teacher  Vol. 66, Nov. 2012</a:t>
            </a:r>
            <a:endParaRPr lang="en-US" dirty="0"/>
          </a:p>
        </p:txBody>
      </p:sp>
      <p:sp>
        <p:nvSpPr>
          <p:cNvPr id="5" name="Content Placeholder 2"/>
          <p:cNvSpPr txBox="1">
            <a:spLocks/>
          </p:cNvSpPr>
          <p:nvPr/>
        </p:nvSpPr>
        <p:spPr>
          <a:xfrm>
            <a:off x="4800600" y="1676400"/>
            <a:ext cx="3352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smtClean="0"/>
              <a:t>Close readings in upper grades will usually begin with an initial independent reading.</a:t>
            </a:r>
          </a:p>
        </p:txBody>
      </p:sp>
      <p:cxnSp>
        <p:nvCxnSpPr>
          <p:cNvPr id="7" name="Straight Connector 6"/>
          <p:cNvCxnSpPr/>
          <p:nvPr/>
        </p:nvCxnSpPr>
        <p:spPr>
          <a:xfrm flipV="1">
            <a:off x="4267200" y="1676400"/>
            <a:ext cx="0" cy="434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48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a:bodyPr>
          <a:lstStyle/>
          <a:p>
            <a:r>
              <a:rPr lang="en-US" dirty="0" smtClean="0"/>
              <a:t>Consider these scenarios</a:t>
            </a:r>
            <a:endParaRPr lang="en-US" dirty="0"/>
          </a:p>
        </p:txBody>
      </p:sp>
      <p:sp>
        <p:nvSpPr>
          <p:cNvPr id="3" name="Content Placeholder 2"/>
          <p:cNvSpPr>
            <a:spLocks noGrp="1"/>
          </p:cNvSpPr>
          <p:nvPr>
            <p:ph idx="1"/>
          </p:nvPr>
        </p:nvSpPr>
        <p:spPr>
          <a:xfrm>
            <a:off x="609600" y="1371600"/>
            <a:ext cx="3352800" cy="4865133"/>
          </a:xfrm>
        </p:spPr>
        <p:txBody>
          <a:bodyPr>
            <a:normAutofit/>
          </a:bodyPr>
          <a:lstStyle/>
          <a:p>
            <a:pPr marL="0" indent="0">
              <a:buNone/>
            </a:pPr>
            <a:r>
              <a:rPr lang="en-US" sz="2800" dirty="0" smtClean="0"/>
              <a:t>First grade:  </a:t>
            </a:r>
            <a:r>
              <a:rPr lang="en-US" sz="2800" i="1" dirty="0" smtClean="0"/>
              <a:t>How People Learned to Fly</a:t>
            </a:r>
          </a:p>
          <a:p>
            <a:pPr marL="0" indent="0">
              <a:buNone/>
            </a:pPr>
            <a:r>
              <a:rPr lang="en-US" sz="2000" dirty="0" smtClean="0"/>
              <a:t>There are difficult words in this book, but the ideas are clearly presented.  This book requires students to focus on the ideas and find evidence from the text for their responses.  </a:t>
            </a:r>
          </a:p>
          <a:p>
            <a:pPr marL="0" indent="0">
              <a:buNone/>
            </a:pPr>
            <a:endParaRPr lang="en-US" sz="2000" dirty="0"/>
          </a:p>
          <a:p>
            <a:pPr marL="0" indent="0">
              <a:buNone/>
            </a:pPr>
            <a:r>
              <a:rPr lang="en-US" sz="2000" dirty="0" smtClean="0"/>
              <a:t>The teacher chose to read the book aloud to guide them to find evidence.</a:t>
            </a:r>
            <a:endParaRPr lang="en-US" sz="2000" dirty="0"/>
          </a:p>
        </p:txBody>
      </p:sp>
      <p:sp>
        <p:nvSpPr>
          <p:cNvPr id="4" name="TextBox 3"/>
          <p:cNvSpPr txBox="1"/>
          <p:nvPr/>
        </p:nvSpPr>
        <p:spPr>
          <a:xfrm>
            <a:off x="5105400" y="6356866"/>
            <a:ext cx="3886200" cy="369332"/>
          </a:xfrm>
          <a:prstGeom prst="rect">
            <a:avLst/>
          </a:prstGeom>
          <a:noFill/>
        </p:spPr>
        <p:txBody>
          <a:bodyPr wrap="square" rtlCol="0">
            <a:spAutoFit/>
          </a:bodyPr>
          <a:lstStyle/>
          <a:p>
            <a:r>
              <a:rPr lang="en-US" dirty="0" smtClean="0"/>
              <a:t>The Reading Teacher  Vol. 66, Nov. 2012</a:t>
            </a:r>
            <a:endParaRPr lang="en-US" dirty="0"/>
          </a:p>
        </p:txBody>
      </p:sp>
      <p:cxnSp>
        <p:nvCxnSpPr>
          <p:cNvPr id="7" name="Straight Connector 6"/>
          <p:cNvCxnSpPr/>
          <p:nvPr/>
        </p:nvCxnSpPr>
        <p:spPr>
          <a:xfrm>
            <a:off x="4267200" y="1676400"/>
            <a:ext cx="0" cy="4419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800600" y="1371600"/>
            <a:ext cx="3352800" cy="48651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800" dirty="0" smtClean="0"/>
              <a:t>Fifth grade:  </a:t>
            </a:r>
            <a:r>
              <a:rPr lang="en-US" sz="2800" i="1" dirty="0" smtClean="0"/>
              <a:t>Life in the Negro Leagues</a:t>
            </a:r>
          </a:p>
          <a:p>
            <a:pPr marL="0" indent="0">
              <a:buFont typeface="Arial" panose="020B0604020202020204" pitchFamily="34" charset="0"/>
              <a:buNone/>
            </a:pPr>
            <a:r>
              <a:rPr lang="en-US" sz="2000" dirty="0" smtClean="0"/>
              <a:t>This is a hard text, with some long sentences and complex ideas.  The teacher wanted them to encounter the text on their own first to see what caught them off-guard.</a:t>
            </a:r>
          </a:p>
          <a:p>
            <a:pPr marL="0" indent="0">
              <a:buFont typeface="Arial" panose="020B0604020202020204" pitchFamily="34" charset="0"/>
              <a:buNone/>
            </a:pPr>
            <a:endParaRPr lang="en-US" sz="2000" dirty="0" smtClean="0"/>
          </a:p>
          <a:p>
            <a:pPr marL="0" indent="0">
              <a:buFont typeface="Arial" panose="020B0604020202020204" pitchFamily="34" charset="0"/>
              <a:buNone/>
            </a:pPr>
            <a:r>
              <a:rPr lang="en-US" sz="2000" dirty="0" smtClean="0"/>
              <a:t>The teacher chose the third section in the text for close reading because they wanted the students to consider people’s life at the time.</a:t>
            </a:r>
            <a:endParaRPr lang="en-US" sz="2000" dirty="0"/>
          </a:p>
          <a:p>
            <a:pPr marL="0" indent="0">
              <a:buFont typeface="Arial" panose="020B0604020202020204" pitchFamily="34" charset="0"/>
              <a:buNone/>
            </a:pPr>
            <a:endParaRPr lang="en-US" sz="2000" dirty="0"/>
          </a:p>
        </p:txBody>
      </p:sp>
    </p:spTree>
    <p:extLst>
      <p:ext uri="{BB962C8B-B14F-4D97-AF65-F5344CB8AC3E}">
        <p14:creationId xmlns:p14="http://schemas.microsoft.com/office/powerpoint/2010/main" val="229606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a:bodyPr>
          <a:lstStyle/>
          <a:p>
            <a:r>
              <a:rPr lang="en-US" dirty="0" smtClean="0"/>
              <a:t>How is Close Reading different?</a:t>
            </a:r>
            <a:endParaRPr lang="en-US" dirty="0"/>
          </a:p>
        </p:txBody>
      </p:sp>
      <p:sp>
        <p:nvSpPr>
          <p:cNvPr id="3" name="Content Placeholder 2"/>
          <p:cNvSpPr>
            <a:spLocks noGrp="1"/>
          </p:cNvSpPr>
          <p:nvPr>
            <p:ph idx="1"/>
          </p:nvPr>
        </p:nvSpPr>
        <p:spPr>
          <a:xfrm>
            <a:off x="457200" y="1828800"/>
            <a:ext cx="8229600" cy="4525963"/>
          </a:xfrm>
        </p:spPr>
        <p:txBody>
          <a:bodyPr>
            <a:normAutofit fontScale="92500" lnSpcReduction="20000"/>
          </a:bodyPr>
          <a:lstStyle/>
          <a:p>
            <a:pPr marL="0" indent="0">
              <a:buNone/>
            </a:pPr>
            <a:r>
              <a:rPr lang="en-US" dirty="0"/>
              <a:t>The major difference between Close Reading and guided reading, shared reading, and or </a:t>
            </a:r>
            <a:r>
              <a:rPr lang="en-US" dirty="0" err="1"/>
              <a:t>readalouds</a:t>
            </a:r>
            <a:r>
              <a:rPr lang="en-US" dirty="0"/>
              <a:t> is… </a:t>
            </a:r>
            <a:endParaRPr lang="en-US" dirty="0" smtClean="0"/>
          </a:p>
          <a:p>
            <a:pPr marL="0" indent="0">
              <a:buNone/>
            </a:pPr>
            <a:endParaRPr lang="en-US" dirty="0"/>
          </a:p>
          <a:p>
            <a:pPr marL="0" indent="0">
              <a:buNone/>
            </a:pPr>
            <a:r>
              <a:rPr lang="en-US" b="1" dirty="0" smtClean="0"/>
              <a:t>The </a:t>
            </a:r>
            <a:r>
              <a:rPr lang="en-US" b="1" dirty="0"/>
              <a:t>teacher does not provide much background for the reader other than a purpose for the first </a:t>
            </a:r>
            <a:r>
              <a:rPr lang="en-US" b="1" dirty="0" smtClean="0"/>
              <a:t>reading. </a:t>
            </a:r>
          </a:p>
          <a:p>
            <a:pPr marL="0" indent="0">
              <a:buNone/>
            </a:pPr>
            <a:endParaRPr lang="en-US" b="1" dirty="0"/>
          </a:p>
          <a:p>
            <a:pPr marL="0" indent="0">
              <a:buNone/>
            </a:pPr>
            <a:r>
              <a:rPr lang="en-US" dirty="0" smtClean="0"/>
              <a:t>Teachers </a:t>
            </a:r>
            <a:r>
              <a:rPr lang="en-US" dirty="0"/>
              <a:t>need to give students the opportunity to focus on the TEXT ALONE instead of relying on prior </a:t>
            </a:r>
            <a:r>
              <a:rPr lang="en-US" dirty="0" smtClean="0"/>
              <a:t>knowledge.</a:t>
            </a:r>
            <a:endParaRPr lang="en-US" b="1" dirty="0" smtClean="0"/>
          </a:p>
        </p:txBody>
      </p:sp>
      <p:sp>
        <p:nvSpPr>
          <p:cNvPr id="4" name="TextBox 3"/>
          <p:cNvSpPr txBox="1"/>
          <p:nvPr/>
        </p:nvSpPr>
        <p:spPr>
          <a:xfrm>
            <a:off x="5105400" y="6356866"/>
            <a:ext cx="3886200" cy="369332"/>
          </a:xfrm>
          <a:prstGeom prst="rect">
            <a:avLst/>
          </a:prstGeom>
          <a:noFill/>
        </p:spPr>
        <p:txBody>
          <a:bodyPr wrap="square" rtlCol="0">
            <a:spAutoFit/>
          </a:bodyPr>
          <a:lstStyle/>
          <a:p>
            <a:r>
              <a:rPr lang="en-US" dirty="0" smtClean="0"/>
              <a:t>The Reading Teacher  Vol. 66, Nov. 2012</a:t>
            </a:r>
            <a:endParaRPr lang="en-US" dirty="0"/>
          </a:p>
        </p:txBody>
      </p:sp>
    </p:spTree>
    <p:extLst>
      <p:ext uri="{BB962C8B-B14F-4D97-AF65-F5344CB8AC3E}">
        <p14:creationId xmlns:p14="http://schemas.microsoft.com/office/powerpoint/2010/main" val="304143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Crane Wife</a:t>
            </a:r>
            <a:endParaRPr lang="en-US" dirty="0"/>
          </a:p>
        </p:txBody>
      </p:sp>
      <p:sp>
        <p:nvSpPr>
          <p:cNvPr id="3" name="Content Placeholder 2"/>
          <p:cNvSpPr>
            <a:spLocks noGrp="1"/>
          </p:cNvSpPr>
          <p:nvPr>
            <p:ph idx="1"/>
          </p:nvPr>
        </p:nvSpPr>
        <p:spPr/>
        <p:txBody>
          <a:bodyPr/>
          <a:lstStyle/>
          <a:p>
            <a:pPr marL="0" indent="0">
              <a:buNone/>
            </a:pPr>
            <a:r>
              <a:rPr lang="en-US" dirty="0" smtClean="0"/>
              <a:t>First Read:  Read for the gist.  What stood out for you.  </a:t>
            </a:r>
          </a:p>
          <a:p>
            <a:endParaRPr lang="en-US" dirty="0"/>
          </a:p>
          <a:p>
            <a:pPr marL="0" indent="0">
              <a:buNone/>
            </a:pPr>
            <a:r>
              <a:rPr lang="en-US" dirty="0" smtClean="0"/>
              <a:t>Pair Share:  Turn to a partner and share out what you discovered.</a:t>
            </a:r>
            <a:endParaRPr lang="en-US" dirty="0"/>
          </a:p>
        </p:txBody>
      </p:sp>
    </p:spTree>
    <p:extLst>
      <p:ext uri="{BB962C8B-B14F-4D97-AF65-F5344CB8AC3E}">
        <p14:creationId xmlns:p14="http://schemas.microsoft.com/office/powerpoint/2010/main" val="3005833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33400"/>
            <a:ext cx="8229600" cy="1143000"/>
          </a:xfrm>
        </p:spPr>
        <p:txBody>
          <a:bodyPr/>
          <a:lstStyle/>
          <a:p>
            <a:r>
              <a:rPr lang="en-US" dirty="0" smtClean="0"/>
              <a:t>Answer Garden</a:t>
            </a:r>
            <a:endParaRPr lang="en-US" dirty="0"/>
          </a:p>
        </p:txBody>
      </p:sp>
      <p:sp>
        <p:nvSpPr>
          <p:cNvPr id="4" name="Rectangle 3"/>
          <p:cNvSpPr/>
          <p:nvPr/>
        </p:nvSpPr>
        <p:spPr>
          <a:xfrm>
            <a:off x="1879600" y="5410200"/>
            <a:ext cx="5848396" cy="523220"/>
          </a:xfrm>
          <a:prstGeom prst="rect">
            <a:avLst/>
          </a:prstGeom>
        </p:spPr>
        <p:txBody>
          <a:bodyPr wrap="none">
            <a:spAutoFit/>
          </a:bodyPr>
          <a:lstStyle/>
          <a:p>
            <a:r>
              <a:rPr lang="en-US" sz="2800" dirty="0">
                <a:hlinkClick r:id="rId2"/>
              </a:rPr>
              <a:t>https://answergarden.ch/view/224590</a:t>
            </a:r>
            <a:endParaRPr lang="en-US" sz="2800" dirty="0"/>
          </a:p>
        </p:txBody>
      </p:sp>
      <p:pic>
        <p:nvPicPr>
          <p:cNvPr id="1026" name="Picture 2" descr="http://debsplace.wikispaces.com/file/view/answer%20garden%20example.png/358929190/223x170/answer%20garden%20examp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057400"/>
            <a:ext cx="3352800" cy="2555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343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Crane Wife</a:t>
            </a:r>
            <a:endParaRPr lang="en-US" dirty="0"/>
          </a:p>
        </p:txBody>
      </p:sp>
      <p:sp>
        <p:nvSpPr>
          <p:cNvPr id="3" name="Content Placeholder 2"/>
          <p:cNvSpPr>
            <a:spLocks noGrp="1"/>
          </p:cNvSpPr>
          <p:nvPr>
            <p:ph idx="1"/>
          </p:nvPr>
        </p:nvSpPr>
        <p:spPr/>
        <p:txBody>
          <a:bodyPr/>
          <a:lstStyle/>
          <a:p>
            <a:pPr marL="0" indent="0">
              <a:buNone/>
            </a:pPr>
            <a:r>
              <a:rPr lang="en-US" b="1" dirty="0" smtClean="0"/>
              <a:t>The Writing Task:  </a:t>
            </a:r>
            <a:r>
              <a:rPr lang="en-US" dirty="0" smtClean="0"/>
              <a:t>In the drama, the Fisherman and the </a:t>
            </a:r>
            <a:r>
              <a:rPr lang="en-US" dirty="0" err="1" smtClean="0"/>
              <a:t>Emporer</a:t>
            </a:r>
            <a:r>
              <a:rPr lang="en-US" dirty="0" smtClean="0"/>
              <a:t> are minor characters.  Write an essay analyzing how the Fisherman and the </a:t>
            </a:r>
            <a:r>
              <a:rPr lang="en-US" dirty="0" err="1" smtClean="0"/>
              <a:t>Emporer</a:t>
            </a:r>
            <a:r>
              <a:rPr lang="en-US" dirty="0" smtClean="0"/>
              <a:t> are important to the development of a theme of the drama.  Use evidence from the drama to support your responses.  </a:t>
            </a:r>
            <a:endParaRPr lang="en-US" dirty="0"/>
          </a:p>
        </p:txBody>
      </p:sp>
    </p:spTree>
    <p:extLst>
      <p:ext uri="{BB962C8B-B14F-4D97-AF65-F5344CB8AC3E}">
        <p14:creationId xmlns:p14="http://schemas.microsoft.com/office/powerpoint/2010/main" val="26970338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Crane Wife</a:t>
            </a:r>
            <a:endParaRPr lang="en-US" dirty="0"/>
          </a:p>
        </p:txBody>
      </p:sp>
      <p:sp>
        <p:nvSpPr>
          <p:cNvPr id="3" name="Content Placeholder 2"/>
          <p:cNvSpPr>
            <a:spLocks noGrp="1"/>
          </p:cNvSpPr>
          <p:nvPr>
            <p:ph idx="1"/>
          </p:nvPr>
        </p:nvSpPr>
        <p:spPr/>
        <p:txBody>
          <a:bodyPr/>
          <a:lstStyle/>
          <a:p>
            <a:pPr marL="0" indent="0">
              <a:buNone/>
            </a:pPr>
            <a:r>
              <a:rPr lang="en-US" dirty="0" smtClean="0"/>
              <a:t>Second  Read:  Go back and highlight evidence that supports what the writing task is asking for.</a:t>
            </a:r>
          </a:p>
          <a:p>
            <a:endParaRPr lang="en-US" dirty="0"/>
          </a:p>
        </p:txBody>
      </p:sp>
    </p:spTree>
    <p:extLst>
      <p:ext uri="{BB962C8B-B14F-4D97-AF65-F5344CB8AC3E}">
        <p14:creationId xmlns:p14="http://schemas.microsoft.com/office/powerpoint/2010/main" val="24254988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00200"/>
          </a:xfrm>
        </p:spPr>
        <p:txBody>
          <a:bodyPr/>
          <a:lstStyle/>
          <a:p>
            <a:r>
              <a:rPr lang="en-US" sz="4400" b="1" dirty="0" smtClean="0">
                <a:latin typeface="+mj-lt"/>
              </a:rPr>
              <a:t>Key Shifts to the PA Core Standards</a:t>
            </a:r>
            <a:endParaRPr lang="en-US" sz="4400" b="1" dirty="0">
              <a:latin typeface="+mj-lt"/>
            </a:endParaRPr>
          </a:p>
        </p:txBody>
      </p:sp>
      <p:sp>
        <p:nvSpPr>
          <p:cNvPr id="3" name="Content Placeholder 2"/>
          <p:cNvSpPr>
            <a:spLocks noGrp="1"/>
          </p:cNvSpPr>
          <p:nvPr>
            <p:ph sz="quarter" idx="1"/>
          </p:nvPr>
        </p:nvSpPr>
        <p:spPr>
          <a:xfrm>
            <a:off x="457200" y="1828800"/>
            <a:ext cx="8229600" cy="4525963"/>
          </a:xfrm>
        </p:spPr>
        <p:txBody>
          <a:bodyPr>
            <a:normAutofit fontScale="85000" lnSpcReduction="20000"/>
          </a:bodyPr>
          <a:lstStyle/>
          <a:p>
            <a:pPr marL="514350" indent="-514350">
              <a:buFont typeface="+mj-lt"/>
              <a:buAutoNum type="arabicPeriod"/>
            </a:pPr>
            <a:r>
              <a:rPr lang="en-US" dirty="0"/>
              <a:t>Balancing the reading of informational and literary texts so that students can access nonfiction and authentic texts, as well as </a:t>
            </a:r>
            <a:r>
              <a:rPr lang="en-US" dirty="0" smtClean="0"/>
              <a:t>literature.</a:t>
            </a:r>
            <a:endParaRPr lang="en-US" dirty="0"/>
          </a:p>
          <a:p>
            <a:pPr marL="514350" indent="-514350">
              <a:buFont typeface="+mj-lt"/>
              <a:buAutoNum type="arabicPeriod"/>
            </a:pPr>
            <a:r>
              <a:rPr lang="en-US" dirty="0"/>
              <a:t>Focusing on close and careful reading of text so that students are learning from the </a:t>
            </a:r>
            <a:r>
              <a:rPr lang="en-US" dirty="0" smtClean="0"/>
              <a:t>text.</a:t>
            </a:r>
            <a:endParaRPr lang="en-US" dirty="0"/>
          </a:p>
          <a:p>
            <a:pPr marL="514350" indent="-514350">
              <a:buFont typeface="+mj-lt"/>
              <a:buAutoNum type="arabicPeriod"/>
            </a:pPr>
            <a:r>
              <a:rPr lang="en-US" dirty="0"/>
              <a:t>Supporting writing from sources (i.e., using evidence from text to inform or make an argument) so that students use evidence and respond to the ideas, events, facts, and arguments presented in the texts they </a:t>
            </a:r>
            <a:r>
              <a:rPr lang="en-US" dirty="0" smtClean="0"/>
              <a:t>read.</a:t>
            </a:r>
            <a:endParaRPr lang="en-US" dirty="0"/>
          </a:p>
          <a:p>
            <a:pPr marL="514350" indent="-514350">
              <a:buFont typeface="+mj-lt"/>
              <a:buAutoNum type="arabicPeriod"/>
            </a:pPr>
            <a:r>
              <a:rPr lang="en-US" dirty="0"/>
              <a:t>Stressing an academically focused vocabulary so that students can access more complex </a:t>
            </a:r>
            <a:r>
              <a:rPr lang="en-US" dirty="0" smtClean="0"/>
              <a:t>texts.</a:t>
            </a:r>
            <a:endParaRPr lang="en-US" dirty="0"/>
          </a:p>
          <a:p>
            <a:endParaRPr lang="en-US" dirty="0">
              <a:solidFill>
                <a:schemeClr val="tx1">
                  <a:lumMod val="50000"/>
                  <a:lumOff val="50000"/>
                </a:schemeClr>
              </a:solidFill>
            </a:endParaRPr>
          </a:p>
        </p:txBody>
      </p:sp>
      <p:sp>
        <p:nvSpPr>
          <p:cNvPr id="4" name="Rectangle 3"/>
          <p:cNvSpPr/>
          <p:nvPr/>
        </p:nvSpPr>
        <p:spPr>
          <a:xfrm>
            <a:off x="381000" y="1828800"/>
            <a:ext cx="8382000" cy="4828886"/>
          </a:xfrm>
          <a:prstGeom prst="rect">
            <a:avLst/>
          </a:prstGeom>
          <a:solidFill>
            <a:schemeClr val="tx1"/>
          </a:solidFill>
        </p:spPr>
        <p:txBody>
          <a:bodyPr wrap="square">
            <a:spAutoFit/>
          </a:bodyPr>
          <a:lstStyle/>
          <a:p>
            <a:pPr>
              <a:lnSpc>
                <a:spcPct val="114000"/>
              </a:lnSpc>
              <a:spcBef>
                <a:spcPts val="1200"/>
              </a:spcBef>
              <a:buClr>
                <a:srgbClr val="000000"/>
              </a:buClr>
              <a:buSzPct val="132000"/>
            </a:pPr>
            <a:r>
              <a:rPr lang="en-US" altLang="en-US" sz="5400" dirty="0" smtClean="0">
                <a:solidFill>
                  <a:schemeClr val="bg1"/>
                </a:solidFill>
                <a:sym typeface="Arial" charset="0"/>
              </a:rPr>
              <a:t>The PA Core Standards require ALL students to read and engage with grade appropriate complex text regular basis. </a:t>
            </a:r>
            <a:endParaRPr lang="en-US" altLang="en-US" sz="5400" dirty="0" smtClean="0">
              <a:solidFill>
                <a:schemeClr val="bg1"/>
              </a:solidFill>
              <a:cs typeface="Arial" charset="0"/>
              <a:sym typeface="Arial" charset="0"/>
            </a:endParaRPr>
          </a:p>
        </p:txBody>
      </p:sp>
    </p:spTree>
    <p:extLst>
      <p:ext uri="{BB962C8B-B14F-4D97-AF65-F5344CB8AC3E}">
        <p14:creationId xmlns:p14="http://schemas.microsoft.com/office/powerpoint/2010/main" val="676947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Rectangle 4"/>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“At each grade level, 80 to 90% of the Reading Standards require text dependent analysis.”</a:t>
            </a:r>
          </a:p>
          <a:p>
            <a:pPr algn="ctr"/>
            <a:endParaRPr lang="en-US" sz="3200" dirty="0" smtClean="0"/>
          </a:p>
          <a:p>
            <a:pPr algn="ctr"/>
            <a:endParaRPr lang="en-US" sz="3200" dirty="0"/>
          </a:p>
          <a:p>
            <a:pPr algn="ctr"/>
            <a:endParaRPr lang="en-US" sz="3200" dirty="0" smtClean="0"/>
          </a:p>
          <a:p>
            <a:pPr algn="ctr"/>
            <a:endParaRPr lang="en-US" sz="3200" dirty="0"/>
          </a:p>
          <a:p>
            <a:pPr algn="r"/>
            <a:r>
              <a:rPr lang="en-US" sz="3200" dirty="0" smtClean="0"/>
              <a:t>~Leadership and Learning Center  </a:t>
            </a:r>
            <a:endParaRPr lang="en-US" sz="3200" dirty="0"/>
          </a:p>
        </p:txBody>
      </p:sp>
    </p:spTree>
    <p:extLst>
      <p:ext uri="{BB962C8B-B14F-4D97-AF65-F5344CB8AC3E}">
        <p14:creationId xmlns:p14="http://schemas.microsoft.com/office/powerpoint/2010/main" val="2566352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143000"/>
            <a:ext cx="8077200" cy="2554545"/>
          </a:xfrm>
          <a:prstGeom prst="rect">
            <a:avLst/>
          </a:prstGeom>
        </p:spPr>
        <p:txBody>
          <a:bodyPr wrap="square">
            <a:spAutoFit/>
          </a:bodyPr>
          <a:lstStyle/>
          <a:p>
            <a:r>
              <a:rPr lang="en-US" sz="3200" dirty="0"/>
              <a:t>Pennsylvania Core Standards identifies </a:t>
            </a:r>
            <a:r>
              <a:rPr lang="en-US" sz="3200" dirty="0" smtClean="0"/>
              <a:t>text dependent </a:t>
            </a:r>
            <a:r>
              <a:rPr lang="en-US" sz="3200" dirty="0"/>
              <a:t>analysis as the ability to “draw evidence from literary or informational texts to support analysis, reflection, and </a:t>
            </a:r>
            <a:r>
              <a:rPr lang="en-US" sz="3200" dirty="0" smtClean="0"/>
              <a:t>research.”</a:t>
            </a:r>
            <a:endParaRPr lang="en-US" sz="3200" dirty="0"/>
          </a:p>
          <a:p>
            <a:endParaRPr lang="en-US" sz="3200" dirty="0" smtClean="0"/>
          </a:p>
        </p:txBody>
      </p:sp>
      <p:sp>
        <p:nvSpPr>
          <p:cNvPr id="6" name="Rectangle 5"/>
          <p:cNvSpPr/>
          <p:nvPr/>
        </p:nvSpPr>
        <p:spPr>
          <a:xfrm>
            <a:off x="609600" y="3886200"/>
            <a:ext cx="7924800" cy="2062103"/>
          </a:xfrm>
          <a:prstGeom prst="rect">
            <a:avLst/>
          </a:prstGeom>
        </p:spPr>
        <p:txBody>
          <a:bodyPr wrap="square">
            <a:spAutoFit/>
          </a:bodyPr>
          <a:lstStyle/>
          <a:p>
            <a:r>
              <a:rPr lang="en-US" sz="3200" dirty="0"/>
              <a:t>Prompts to measure the Pennsylvania Core Standards </a:t>
            </a:r>
            <a:r>
              <a:rPr lang="en-US" sz="3200" dirty="0" smtClean="0"/>
              <a:t>have moved </a:t>
            </a:r>
            <a:r>
              <a:rPr lang="en-US" sz="3200" dirty="0"/>
              <a:t>beyond general reading comprehension to specific questions that require the use of text-dependent </a:t>
            </a:r>
            <a:r>
              <a:rPr lang="en-US" sz="3200" dirty="0" smtClean="0"/>
              <a:t>evidence.</a:t>
            </a:r>
            <a:endParaRPr lang="en-US" sz="3200" dirty="0"/>
          </a:p>
        </p:txBody>
      </p:sp>
    </p:spTree>
    <p:extLst>
      <p:ext uri="{BB962C8B-B14F-4D97-AF65-F5344CB8AC3E}">
        <p14:creationId xmlns:p14="http://schemas.microsoft.com/office/powerpoint/2010/main" val="102739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953000"/>
            <a:ext cx="8229600" cy="1676399"/>
          </a:xfrm>
        </p:spPr>
        <p:txBody>
          <a:bodyPr/>
          <a:lstStyle/>
          <a:p>
            <a:pPr marL="0" indent="0">
              <a:buNone/>
            </a:pPr>
            <a:r>
              <a:rPr lang="en-US" dirty="0"/>
              <a:t>I</a:t>
            </a:r>
            <a:r>
              <a:rPr lang="en-US" dirty="0" smtClean="0"/>
              <a:t>n order to answer a question requiring text-dependent analysis a student must first be able to </a:t>
            </a:r>
            <a:r>
              <a:rPr lang="en-US" b="1" dirty="0" smtClean="0"/>
              <a:t>read closely</a:t>
            </a:r>
            <a:r>
              <a:rPr lang="en-US" dirty="0" smtClean="0"/>
              <a:t>.</a:t>
            </a:r>
          </a:p>
          <a:p>
            <a:endParaRPr lang="en-US" dirty="0" smtClean="0">
              <a:solidFill>
                <a:schemeClr val="accent1">
                  <a:lumMod val="75000"/>
                </a:schemeClr>
              </a:solidFill>
            </a:endParaRPr>
          </a:p>
          <a:p>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E38F0383-8F14-49AB-8EAE-5D6B6C29FE59}" type="slidenum">
              <a:rPr lang="en-US" smtClean="0"/>
              <a:t>7</a:t>
            </a:fld>
            <a:endParaRPr lang="en-US"/>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05"/>
          <a:stretch/>
        </p:blipFill>
        <p:spPr bwMode="auto">
          <a:xfrm>
            <a:off x="1651000" y="381000"/>
            <a:ext cx="5816490" cy="4251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8869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71600"/>
          </a:xfrm>
        </p:spPr>
        <p:txBody>
          <a:bodyPr/>
          <a:lstStyle/>
          <a:p>
            <a:r>
              <a:rPr lang="en-US" sz="4400" b="1" i="1" dirty="0" smtClean="0">
                <a:latin typeface="+mj-lt"/>
              </a:rPr>
              <a:t>Why Close Reading?</a:t>
            </a:r>
            <a:endParaRPr lang="en-US" sz="4400" b="1" i="1" dirty="0">
              <a:latin typeface="+mj-lt"/>
            </a:endParaRPr>
          </a:p>
        </p:txBody>
      </p:sp>
      <p:sp>
        <p:nvSpPr>
          <p:cNvPr id="3" name="Content Placeholder 2"/>
          <p:cNvSpPr>
            <a:spLocks noGrp="1"/>
          </p:cNvSpPr>
          <p:nvPr>
            <p:ph idx="1"/>
          </p:nvPr>
        </p:nvSpPr>
        <p:spPr>
          <a:xfrm>
            <a:off x="457200" y="1571297"/>
            <a:ext cx="8305800" cy="4269006"/>
          </a:xfrm>
        </p:spPr>
        <p:txBody>
          <a:bodyPr>
            <a:noAutofit/>
          </a:bodyPr>
          <a:lstStyle/>
          <a:p>
            <a:pPr marL="0" indent="0">
              <a:buNone/>
            </a:pPr>
            <a:r>
              <a:rPr lang="en-US" sz="2800" dirty="0" smtClean="0">
                <a:cs typeface="Times New Roman" panose="02020603050405020304" pitchFamily="18" charset="0"/>
              </a:rPr>
              <a:t>A </a:t>
            </a:r>
            <a:r>
              <a:rPr lang="en-US" sz="2800" dirty="0">
                <a:cs typeface="Times New Roman" panose="02020603050405020304" pitchFamily="18" charset="0"/>
              </a:rPr>
              <a:t>significant body of research links the close reading of complex text—whether the student is a struggling reader or advanced—to </a:t>
            </a:r>
            <a:r>
              <a:rPr lang="en-US" sz="2800" b="1" i="1" dirty="0">
                <a:cs typeface="Times New Roman" panose="02020603050405020304" pitchFamily="18" charset="0"/>
              </a:rPr>
              <a:t>significant gains in reading proficiency </a:t>
            </a:r>
            <a:r>
              <a:rPr lang="en-US" sz="2800" dirty="0">
                <a:cs typeface="Times New Roman" panose="02020603050405020304" pitchFamily="18" charset="0"/>
              </a:rPr>
              <a:t>and finds close reading to be a </a:t>
            </a:r>
            <a:r>
              <a:rPr lang="en-US" sz="2800" b="1" i="1" dirty="0">
                <a:cs typeface="Times New Roman" panose="02020603050405020304" pitchFamily="18" charset="0"/>
              </a:rPr>
              <a:t>key component of college and career </a:t>
            </a:r>
            <a:r>
              <a:rPr lang="en-US" sz="2800" b="1" i="1" dirty="0" smtClean="0">
                <a:cs typeface="Times New Roman" panose="02020603050405020304" pitchFamily="18" charset="0"/>
              </a:rPr>
              <a:t>readiness</a:t>
            </a:r>
          </a:p>
          <a:p>
            <a:endParaRPr lang="en-US" sz="2800" b="1" i="1" dirty="0" smtClean="0">
              <a:cs typeface="Times New Roman" panose="02020603050405020304" pitchFamily="18" charset="0"/>
            </a:endParaRPr>
          </a:p>
          <a:p>
            <a:pPr marL="0" indent="0">
              <a:buNone/>
            </a:pPr>
            <a:r>
              <a:rPr lang="en-US" sz="1800" i="1" dirty="0" smtClean="0">
                <a:cs typeface="Times New Roman" panose="02020603050405020304" pitchFamily="18" charset="0"/>
              </a:rPr>
              <a:t>Partnership </a:t>
            </a:r>
            <a:r>
              <a:rPr lang="en-US" sz="1800" i="1" dirty="0">
                <a:cs typeface="Times New Roman" panose="02020603050405020304" pitchFamily="18" charset="0"/>
              </a:rPr>
              <a:t>for Assessment of Readiness </a:t>
            </a:r>
            <a:endParaRPr lang="en-US" sz="1800" i="1" dirty="0" smtClean="0">
              <a:cs typeface="Times New Roman" panose="02020603050405020304" pitchFamily="18" charset="0"/>
            </a:endParaRPr>
          </a:p>
          <a:p>
            <a:pPr marL="0" indent="0">
              <a:buNone/>
            </a:pPr>
            <a:r>
              <a:rPr lang="en-US" sz="1800" i="1" dirty="0" smtClean="0">
                <a:cs typeface="Times New Roman" panose="02020603050405020304" pitchFamily="18" charset="0"/>
              </a:rPr>
              <a:t>for </a:t>
            </a:r>
            <a:r>
              <a:rPr lang="en-US" sz="1800" i="1" dirty="0">
                <a:cs typeface="Times New Roman" panose="02020603050405020304" pitchFamily="18" charset="0"/>
              </a:rPr>
              <a:t>College and Careers</a:t>
            </a:r>
            <a:r>
              <a:rPr lang="en-US" sz="1800" dirty="0">
                <a:cs typeface="Times New Roman" panose="02020603050405020304" pitchFamily="18" charset="0"/>
              </a:rPr>
              <a:t>, </a:t>
            </a:r>
            <a:r>
              <a:rPr lang="en-US" sz="1800" dirty="0" smtClean="0">
                <a:cs typeface="Times New Roman" panose="02020603050405020304" pitchFamily="18" charset="0"/>
              </a:rPr>
              <a:t>2011.</a:t>
            </a:r>
          </a:p>
          <a:p>
            <a:pPr marL="0" indent="0">
              <a:buNone/>
            </a:pPr>
            <a:r>
              <a:rPr lang="en-US" sz="2000" dirty="0" smtClean="0">
                <a:solidFill>
                  <a:schemeClr val="tx2">
                    <a:lumMod val="75000"/>
                  </a:schemeClr>
                </a:solidFill>
                <a:cs typeface="Times New Roman" panose="02020603050405020304" pitchFamily="18" charset="0"/>
              </a:rPr>
              <a:t>  </a:t>
            </a:r>
            <a:endParaRPr lang="en-US" sz="2000" dirty="0">
              <a:solidFill>
                <a:schemeClr val="tx2">
                  <a:lumMod val="75000"/>
                </a:schemeClr>
              </a:solidFill>
              <a:cs typeface="Times New Roman" panose="02020603050405020304" pitchFamily="18" charset="0"/>
            </a:endParaRPr>
          </a:p>
          <a:p>
            <a:pPr algn="r"/>
            <a:endParaRPr lang="en-US" sz="2800" dirty="0">
              <a:solidFill>
                <a:schemeClr val="tx2">
                  <a:lumMod val="75000"/>
                </a:schemeClr>
              </a:solidFill>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38F0383-8F14-49AB-8EAE-5D6B6C29FE59}" type="slidenum">
              <a:rPr lang="en-US" smtClean="0"/>
              <a:t>8</a:t>
            </a:fld>
            <a:endParaRPr lang="en-US"/>
          </a:p>
        </p:txBody>
      </p:sp>
      <p:pic>
        <p:nvPicPr>
          <p:cNvPr id="4098" name="Picture 2" descr="http://www.lraworldwide.com/assets/images/pages/about/about-us-grap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597617"/>
            <a:ext cx="2590800" cy="2043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104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371600"/>
          </a:xfrm>
        </p:spPr>
        <p:txBody>
          <a:bodyPr/>
          <a:lstStyle/>
          <a:p>
            <a:r>
              <a:rPr lang="en-US" sz="4400" b="1" i="1" dirty="0" smtClean="0">
                <a:latin typeface="+mj-lt"/>
              </a:rPr>
              <a:t>What is Close Reading?</a:t>
            </a:r>
            <a:endParaRPr lang="en-US" sz="4400" b="1" i="1" dirty="0">
              <a:latin typeface="+mj-lt"/>
            </a:endParaRPr>
          </a:p>
        </p:txBody>
      </p:sp>
      <p:sp>
        <p:nvSpPr>
          <p:cNvPr id="3" name="Content Placeholder 2"/>
          <p:cNvSpPr>
            <a:spLocks noGrp="1"/>
          </p:cNvSpPr>
          <p:nvPr>
            <p:ph idx="1"/>
          </p:nvPr>
        </p:nvSpPr>
        <p:spPr>
          <a:xfrm>
            <a:off x="457200" y="1295400"/>
            <a:ext cx="8229600" cy="5029200"/>
          </a:xfrm>
        </p:spPr>
        <p:txBody>
          <a:bodyPr>
            <a:noAutofit/>
          </a:bodyPr>
          <a:lstStyle/>
          <a:p>
            <a:pPr marL="0" indent="0">
              <a:spcBef>
                <a:spcPts val="0"/>
              </a:spcBef>
              <a:spcAft>
                <a:spcPts val="1000"/>
              </a:spcAft>
              <a:buNone/>
            </a:pPr>
            <a:r>
              <a:rPr lang="en-US" sz="2800" dirty="0" smtClean="0">
                <a:ea typeface="Times New Roman"/>
                <a:cs typeface="Times New Roman"/>
              </a:rPr>
              <a:t>Dr. Douglas Fisher and Dr. Nancy Frey identify a close read as a process that leads to a deep comprehension of a text.</a:t>
            </a:r>
            <a:endParaRPr lang="en-US" sz="1600" i="1" dirty="0">
              <a:ea typeface="Calibri"/>
              <a:cs typeface="Traditional Arabic" pitchFamily="18" charset="-78"/>
            </a:endParaRPr>
          </a:p>
          <a:p>
            <a:endParaRPr lang="en-US" sz="1800"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E38F0383-8F14-49AB-8EAE-5D6B6C29FE59}" type="slidenum">
              <a:rPr lang="en-US" smtClean="0"/>
              <a:t>9</a:t>
            </a:fld>
            <a:endParaRPr lang="en-US"/>
          </a:p>
        </p:txBody>
      </p:sp>
      <p:sp>
        <p:nvSpPr>
          <p:cNvPr id="6" name="Explosion 1 5"/>
          <p:cNvSpPr/>
          <p:nvPr/>
        </p:nvSpPr>
        <p:spPr>
          <a:xfrm>
            <a:off x="152400" y="2777837"/>
            <a:ext cx="2895600" cy="2590800"/>
          </a:xfrm>
          <a:prstGeom prst="irregularSeal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does a text say?</a:t>
            </a:r>
            <a:endParaRPr lang="en-US" b="1" dirty="0"/>
          </a:p>
        </p:txBody>
      </p:sp>
      <p:sp>
        <p:nvSpPr>
          <p:cNvPr id="7" name="Explosion 1 6"/>
          <p:cNvSpPr/>
          <p:nvPr/>
        </p:nvSpPr>
        <p:spPr>
          <a:xfrm>
            <a:off x="2514600" y="4267200"/>
            <a:ext cx="2895600" cy="259080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How does the text work?</a:t>
            </a:r>
            <a:endParaRPr lang="en-US" b="1" dirty="0"/>
          </a:p>
        </p:txBody>
      </p:sp>
      <p:sp>
        <p:nvSpPr>
          <p:cNvPr id="8" name="Explosion 1 7"/>
          <p:cNvSpPr/>
          <p:nvPr/>
        </p:nvSpPr>
        <p:spPr>
          <a:xfrm>
            <a:off x="4419600" y="2514600"/>
            <a:ext cx="2895600" cy="2590800"/>
          </a:xfrm>
          <a:prstGeom prst="irregularSeal1">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does the text mean?</a:t>
            </a:r>
            <a:endParaRPr lang="en-US" b="1" dirty="0"/>
          </a:p>
        </p:txBody>
      </p:sp>
      <p:sp>
        <p:nvSpPr>
          <p:cNvPr id="9" name="Explosion 1 8"/>
          <p:cNvSpPr/>
          <p:nvPr/>
        </p:nvSpPr>
        <p:spPr>
          <a:xfrm>
            <a:off x="6283036" y="4267200"/>
            <a:ext cx="2895600" cy="2590800"/>
          </a:xfrm>
          <a:prstGeom prst="irregularSeal1">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What does the text inspire you to do?</a:t>
            </a:r>
            <a:endParaRPr lang="en-US" b="1" dirty="0"/>
          </a:p>
        </p:txBody>
      </p:sp>
    </p:spTree>
    <p:extLst>
      <p:ext uri="{BB962C8B-B14F-4D97-AF65-F5344CB8AC3E}">
        <p14:creationId xmlns:p14="http://schemas.microsoft.com/office/powerpoint/2010/main" val="3474568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1144</TotalTime>
  <Words>1443</Words>
  <Application>Microsoft Office PowerPoint</Application>
  <PresentationFormat>On-screen Show (4:3)</PresentationFormat>
  <Paragraphs>155</Paragraphs>
  <Slides>31</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Times New Roman</vt:lpstr>
      <vt:lpstr>Traditional Arabic</vt:lpstr>
      <vt:lpstr>Office Theme</vt:lpstr>
      <vt:lpstr>Type 1 Collins</vt:lpstr>
      <vt:lpstr>Common Vocabulary</vt:lpstr>
      <vt:lpstr>Answer Garden</vt:lpstr>
      <vt:lpstr>Key Shifts to the PA Core Standards</vt:lpstr>
      <vt:lpstr>PowerPoint Presentation</vt:lpstr>
      <vt:lpstr>PowerPoint Presentation</vt:lpstr>
      <vt:lpstr>PowerPoint Presentation</vt:lpstr>
      <vt:lpstr>Why Close Reading?</vt:lpstr>
      <vt:lpstr>What is Close Reading?</vt:lpstr>
      <vt:lpstr>What is Close Reading?</vt:lpstr>
      <vt:lpstr>Close Reading Requires…</vt:lpstr>
      <vt:lpstr>PowerPoint Presentation</vt:lpstr>
      <vt:lpstr>Close Reading With Oreos</vt:lpstr>
      <vt:lpstr>“First read”:  What did you eat?</vt:lpstr>
      <vt:lpstr>This time, hold on to your Oreo until I tell you to eat it.</vt:lpstr>
      <vt:lpstr>“Second  read”:  Tell me more</vt:lpstr>
      <vt:lpstr>“Third read”:  Can you go one layer deeper?  What kinds of questions would you ask?</vt:lpstr>
      <vt:lpstr>What Does Close Reading Look Like?</vt:lpstr>
      <vt:lpstr>PowerPoint Presentation</vt:lpstr>
      <vt:lpstr>PowerPoint Presentation</vt:lpstr>
      <vt:lpstr>PowerPoint Presentation</vt:lpstr>
      <vt:lpstr>PowerPoint Presentation</vt:lpstr>
      <vt:lpstr>PowerPoint Presentation</vt:lpstr>
      <vt:lpstr>PowerPoint Presentation</vt:lpstr>
      <vt:lpstr>How can Close Reading be implemented in classrooms?</vt:lpstr>
      <vt:lpstr>Who is Reading?</vt:lpstr>
      <vt:lpstr>Consider these scenarios</vt:lpstr>
      <vt:lpstr>How is Close Reading different?</vt:lpstr>
      <vt:lpstr>The Crane Wife</vt:lpstr>
      <vt:lpstr>The Crane Wife</vt:lpstr>
      <vt:lpstr>The Crane Wife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Cindy Shaffer</dc:creator>
  <cp:lastModifiedBy>Jeremy Gabborin</cp:lastModifiedBy>
  <cp:revision>35</cp:revision>
  <dcterms:created xsi:type="dcterms:W3CDTF">2015-11-09T15:39:24Z</dcterms:created>
  <dcterms:modified xsi:type="dcterms:W3CDTF">2015-11-19T01:27:05Z</dcterms:modified>
</cp:coreProperties>
</file>