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57" r:id="rId3"/>
    <p:sldId id="258" r:id="rId4"/>
    <p:sldId id="268" r:id="rId5"/>
    <p:sldId id="267" r:id="rId6"/>
    <p:sldId id="259" r:id="rId7"/>
    <p:sldId id="270" r:id="rId8"/>
    <p:sldId id="260" r:id="rId9"/>
    <p:sldId id="265" r:id="rId10"/>
    <p:sldId id="261" r:id="rId11"/>
    <p:sldId id="262" r:id="rId12"/>
    <p:sldId id="263"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697" autoAdjust="0"/>
  </p:normalViewPr>
  <p:slideViewPr>
    <p:cSldViewPr>
      <p:cViewPr varScale="1">
        <p:scale>
          <a:sx n="74" d="100"/>
          <a:sy n="74" d="100"/>
        </p:scale>
        <p:origin x="1854" y="72"/>
      </p:cViewPr>
      <p:guideLst>
        <p:guide orient="horz" pos="2160"/>
        <p:guide pos="2880"/>
      </p:guideLst>
    </p:cSldViewPr>
  </p:slideViewPr>
  <p:notesTextViewPr>
    <p:cViewPr>
      <p:scale>
        <a:sx n="1" d="1"/>
        <a:sy n="1" d="1"/>
      </p:scale>
      <p:origin x="0" y="0"/>
    </p:cViewPr>
  </p:notesTextViewPr>
  <p:notesViewPr>
    <p:cSldViewPr>
      <p:cViewPr varScale="1">
        <p:scale>
          <a:sx n="56" d="100"/>
          <a:sy n="56" d="100"/>
        </p:scale>
        <p:origin x="-288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2F3D367-FCD3-459A-AB6E-C200348EFBA3}" type="slidenum">
              <a:rPr lang="en-US" smtClean="0"/>
              <a:t>‹#›</a:t>
            </a:fld>
            <a:endParaRPr lang="en-US"/>
          </a:p>
        </p:txBody>
      </p:sp>
    </p:spTree>
    <p:extLst>
      <p:ext uri="{BB962C8B-B14F-4D97-AF65-F5344CB8AC3E}">
        <p14:creationId xmlns:p14="http://schemas.microsoft.com/office/powerpoint/2010/main" val="2441017846"/>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F864E4-DCA6-4AF9-8613-5D4D03250030}" type="slidenum">
              <a:rPr lang="en-US" smtClean="0"/>
              <a:t>‹#›</a:t>
            </a:fld>
            <a:endParaRPr lang="en-US"/>
          </a:p>
        </p:txBody>
      </p:sp>
    </p:spTree>
    <p:extLst>
      <p:ext uri="{BB962C8B-B14F-4D97-AF65-F5344CB8AC3E}">
        <p14:creationId xmlns:p14="http://schemas.microsoft.com/office/powerpoint/2010/main" val="976370881"/>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1F864E4-DCA6-4AF9-8613-5D4D03250030}" type="slidenum">
              <a:rPr lang="en-US" smtClean="0"/>
              <a:t>1</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1438123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749CF74-BE34-42B2-8955-83028EF81D53}" type="datetimeFigureOut">
              <a:rPr lang="en-US" smtClean="0"/>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737CDC-0248-4E76-BF08-AD685581EB4F}" type="slidenum">
              <a:rPr lang="en-US" smtClean="0"/>
              <a:t>‹#›</a:t>
            </a:fld>
            <a:endParaRPr lang="en-US"/>
          </a:p>
        </p:txBody>
      </p:sp>
    </p:spTree>
    <p:extLst>
      <p:ext uri="{BB962C8B-B14F-4D97-AF65-F5344CB8AC3E}">
        <p14:creationId xmlns:p14="http://schemas.microsoft.com/office/powerpoint/2010/main" val="20371614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49CF74-BE34-42B2-8955-83028EF81D53}" type="datetimeFigureOut">
              <a:rPr lang="en-US" smtClean="0"/>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737CDC-0248-4E76-BF08-AD685581EB4F}" type="slidenum">
              <a:rPr lang="en-US" smtClean="0"/>
              <a:t>‹#›</a:t>
            </a:fld>
            <a:endParaRPr lang="en-US"/>
          </a:p>
        </p:txBody>
      </p:sp>
    </p:spTree>
    <p:extLst>
      <p:ext uri="{BB962C8B-B14F-4D97-AF65-F5344CB8AC3E}">
        <p14:creationId xmlns:p14="http://schemas.microsoft.com/office/powerpoint/2010/main" val="1137306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49CF74-BE34-42B2-8955-83028EF81D53}" type="datetimeFigureOut">
              <a:rPr lang="en-US" smtClean="0"/>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737CDC-0248-4E76-BF08-AD685581EB4F}" type="slidenum">
              <a:rPr lang="en-US" smtClean="0"/>
              <a:t>‹#›</a:t>
            </a:fld>
            <a:endParaRPr lang="en-US"/>
          </a:p>
        </p:txBody>
      </p:sp>
    </p:spTree>
    <p:extLst>
      <p:ext uri="{BB962C8B-B14F-4D97-AF65-F5344CB8AC3E}">
        <p14:creationId xmlns:p14="http://schemas.microsoft.com/office/powerpoint/2010/main" val="3237617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49CF74-BE34-42B2-8955-83028EF81D53}" type="datetimeFigureOut">
              <a:rPr lang="en-US" smtClean="0"/>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737CDC-0248-4E76-BF08-AD685581EB4F}" type="slidenum">
              <a:rPr lang="en-US" smtClean="0"/>
              <a:t>‹#›</a:t>
            </a:fld>
            <a:endParaRPr lang="en-US"/>
          </a:p>
        </p:txBody>
      </p:sp>
    </p:spTree>
    <p:extLst>
      <p:ext uri="{BB962C8B-B14F-4D97-AF65-F5344CB8AC3E}">
        <p14:creationId xmlns:p14="http://schemas.microsoft.com/office/powerpoint/2010/main" val="4248047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49CF74-BE34-42B2-8955-83028EF81D53}" type="datetimeFigureOut">
              <a:rPr lang="en-US" smtClean="0"/>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737CDC-0248-4E76-BF08-AD685581EB4F}" type="slidenum">
              <a:rPr lang="en-US" smtClean="0"/>
              <a:t>‹#›</a:t>
            </a:fld>
            <a:endParaRPr lang="en-US"/>
          </a:p>
        </p:txBody>
      </p:sp>
    </p:spTree>
    <p:extLst>
      <p:ext uri="{BB962C8B-B14F-4D97-AF65-F5344CB8AC3E}">
        <p14:creationId xmlns:p14="http://schemas.microsoft.com/office/powerpoint/2010/main" val="1047682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749CF74-BE34-42B2-8955-83028EF81D53}" type="datetimeFigureOut">
              <a:rPr lang="en-US" smtClean="0"/>
              <a:t>11/18/2015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737CDC-0248-4E76-BF08-AD685581EB4F}" type="slidenum">
              <a:rPr lang="en-US" smtClean="0"/>
              <a:t>‹#›</a:t>
            </a:fld>
            <a:endParaRPr lang="en-US"/>
          </a:p>
        </p:txBody>
      </p:sp>
    </p:spTree>
    <p:extLst>
      <p:ext uri="{BB962C8B-B14F-4D97-AF65-F5344CB8AC3E}">
        <p14:creationId xmlns:p14="http://schemas.microsoft.com/office/powerpoint/2010/main" val="16859347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749CF74-BE34-42B2-8955-83028EF81D53}" type="datetimeFigureOut">
              <a:rPr lang="en-US" smtClean="0"/>
              <a:t>11/18/2015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737CDC-0248-4E76-BF08-AD685581EB4F}" type="slidenum">
              <a:rPr lang="en-US" smtClean="0"/>
              <a:t>‹#›</a:t>
            </a:fld>
            <a:endParaRPr lang="en-US"/>
          </a:p>
        </p:txBody>
      </p:sp>
    </p:spTree>
    <p:extLst>
      <p:ext uri="{BB962C8B-B14F-4D97-AF65-F5344CB8AC3E}">
        <p14:creationId xmlns:p14="http://schemas.microsoft.com/office/powerpoint/2010/main" val="4049055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749CF74-BE34-42B2-8955-83028EF81D53}" type="datetimeFigureOut">
              <a:rPr lang="en-US" smtClean="0"/>
              <a:t>11/18/2015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737CDC-0248-4E76-BF08-AD685581EB4F}" type="slidenum">
              <a:rPr lang="en-US" smtClean="0"/>
              <a:t>‹#›</a:t>
            </a:fld>
            <a:endParaRPr lang="en-US"/>
          </a:p>
        </p:txBody>
      </p:sp>
    </p:spTree>
    <p:extLst>
      <p:ext uri="{BB962C8B-B14F-4D97-AF65-F5344CB8AC3E}">
        <p14:creationId xmlns:p14="http://schemas.microsoft.com/office/powerpoint/2010/main" val="2548044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49CF74-BE34-42B2-8955-83028EF81D53}" type="datetimeFigureOut">
              <a:rPr lang="en-US" smtClean="0"/>
              <a:t>11/18/2015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737CDC-0248-4E76-BF08-AD685581EB4F}" type="slidenum">
              <a:rPr lang="en-US" smtClean="0"/>
              <a:t>‹#›</a:t>
            </a:fld>
            <a:endParaRPr lang="en-US"/>
          </a:p>
        </p:txBody>
      </p:sp>
    </p:spTree>
    <p:extLst>
      <p:ext uri="{BB962C8B-B14F-4D97-AF65-F5344CB8AC3E}">
        <p14:creationId xmlns:p14="http://schemas.microsoft.com/office/powerpoint/2010/main" val="2989110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49CF74-BE34-42B2-8955-83028EF81D53}" type="datetimeFigureOut">
              <a:rPr lang="en-US" smtClean="0"/>
              <a:t>11/18/2015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737CDC-0248-4E76-BF08-AD685581EB4F}" type="slidenum">
              <a:rPr lang="en-US" smtClean="0"/>
              <a:t>‹#›</a:t>
            </a:fld>
            <a:endParaRPr lang="en-US"/>
          </a:p>
        </p:txBody>
      </p:sp>
    </p:spTree>
    <p:extLst>
      <p:ext uri="{BB962C8B-B14F-4D97-AF65-F5344CB8AC3E}">
        <p14:creationId xmlns:p14="http://schemas.microsoft.com/office/powerpoint/2010/main" val="2962397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49CF74-BE34-42B2-8955-83028EF81D53}" type="datetimeFigureOut">
              <a:rPr lang="en-US" smtClean="0"/>
              <a:t>11/18/2015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737CDC-0248-4E76-BF08-AD685581EB4F}" type="slidenum">
              <a:rPr lang="en-US" smtClean="0"/>
              <a:t>‹#›</a:t>
            </a:fld>
            <a:endParaRPr lang="en-US"/>
          </a:p>
        </p:txBody>
      </p:sp>
    </p:spTree>
    <p:extLst>
      <p:ext uri="{BB962C8B-B14F-4D97-AF65-F5344CB8AC3E}">
        <p14:creationId xmlns:p14="http://schemas.microsoft.com/office/powerpoint/2010/main" val="3357236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49CF74-BE34-42B2-8955-83028EF81D53}" type="datetimeFigureOut">
              <a:rPr lang="en-US" smtClean="0"/>
              <a:t>11/18/2015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737CDC-0248-4E76-BF08-AD685581EB4F}" type="slidenum">
              <a:rPr lang="en-US" smtClean="0"/>
              <a:t>‹#›</a:t>
            </a:fld>
            <a:endParaRPr lang="en-US"/>
          </a:p>
        </p:txBody>
      </p:sp>
    </p:spTree>
    <p:extLst>
      <p:ext uri="{BB962C8B-B14F-4D97-AF65-F5344CB8AC3E}">
        <p14:creationId xmlns:p14="http://schemas.microsoft.com/office/powerpoint/2010/main" val="1775801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keirsey.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2533650"/>
          </a:xfrm>
          <a:ln w="19050">
            <a:solidFill>
              <a:srgbClr val="FF0000"/>
            </a:solidFill>
          </a:ln>
        </p:spPr>
        <p:txBody>
          <a:bodyPr/>
          <a:lstStyle/>
          <a:p>
            <a:r>
              <a:rPr lang="en-US" dirty="0" smtClean="0"/>
              <a:t>Coaching and Personality Type: </a:t>
            </a:r>
            <a:br>
              <a:rPr lang="en-US" dirty="0" smtClean="0"/>
            </a:br>
            <a:r>
              <a:rPr lang="en-US" dirty="0" smtClean="0"/>
              <a:t>Does Who You Are Influence How You Coach?</a:t>
            </a:r>
            <a:endParaRPr lang="en-US" dirty="0"/>
          </a:p>
        </p:txBody>
      </p:sp>
      <p:sp>
        <p:nvSpPr>
          <p:cNvPr id="3" name="Subtitle 2"/>
          <p:cNvSpPr>
            <a:spLocks noGrp="1"/>
          </p:cNvSpPr>
          <p:nvPr>
            <p:ph type="subTitle" idx="1"/>
          </p:nvPr>
        </p:nvSpPr>
        <p:spPr>
          <a:xfrm>
            <a:off x="1371600" y="3418631"/>
            <a:ext cx="7010400" cy="2209800"/>
          </a:xfrm>
        </p:spPr>
        <p:txBody>
          <a:bodyPr>
            <a:normAutofit/>
          </a:bodyPr>
          <a:lstStyle/>
          <a:p>
            <a:endParaRPr lang="en-US" dirty="0" smtClean="0"/>
          </a:p>
          <a:p>
            <a:r>
              <a:rPr lang="en-US" sz="1800" dirty="0" smtClean="0"/>
              <a:t>			      </a:t>
            </a:r>
          </a:p>
          <a:p>
            <a:pPr algn="r"/>
            <a:r>
              <a:rPr lang="en-US" sz="1800" dirty="0"/>
              <a:t>	</a:t>
            </a:r>
            <a:r>
              <a:rPr lang="en-US" sz="1800" dirty="0" smtClean="0"/>
              <a:t>		</a:t>
            </a:r>
            <a:r>
              <a:rPr lang="en-US" sz="2800" dirty="0" smtClean="0"/>
              <a:t>Elliott Medrich, Ph.D.</a:t>
            </a:r>
          </a:p>
          <a:p>
            <a:pPr algn="r"/>
            <a:r>
              <a:rPr lang="en-US" sz="2800" dirty="0" smtClean="0"/>
              <a:t>Charles Territo, Ph. D.</a:t>
            </a:r>
            <a:endParaRPr lang="en-US" sz="2800" dirty="0"/>
          </a:p>
        </p:txBody>
      </p:sp>
      <p:pic>
        <p:nvPicPr>
          <p:cNvPr id="5" name="Picture 4"/>
          <p:cNvPicPr/>
          <p:nvPr/>
        </p:nvPicPr>
        <p:blipFill>
          <a:blip r:embed="rId3" cstate="print"/>
          <a:srcRect b="-1299"/>
          <a:stretch>
            <a:fillRect/>
          </a:stretch>
        </p:blipFill>
        <p:spPr bwMode="auto">
          <a:xfrm>
            <a:off x="7908607" y="5810250"/>
            <a:ext cx="1099185" cy="952500"/>
          </a:xfrm>
          <a:prstGeom prst="rect">
            <a:avLst/>
          </a:prstGeom>
          <a:noFill/>
          <a:ln w="9525">
            <a:noFill/>
            <a:miter lim="800000"/>
            <a:headEnd/>
            <a:tailEnd/>
          </a:ln>
        </p:spPr>
      </p:pic>
    </p:spTree>
    <p:extLst>
      <p:ext uri="{BB962C8B-B14F-4D97-AF65-F5344CB8AC3E}">
        <p14:creationId xmlns:p14="http://schemas.microsoft.com/office/powerpoint/2010/main" val="13052458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2700">
            <a:solidFill>
              <a:srgbClr val="FF0000"/>
            </a:solidFill>
          </a:ln>
        </p:spPr>
        <p:txBody>
          <a:bodyPr/>
          <a:lstStyle/>
          <a:p>
            <a:r>
              <a:rPr lang="en-US" dirty="0" smtClean="0"/>
              <a:t>Let’s try a scenario</a:t>
            </a:r>
            <a:endParaRPr lang="en-US" dirty="0"/>
          </a:p>
        </p:txBody>
      </p:sp>
      <p:sp>
        <p:nvSpPr>
          <p:cNvPr id="3" name="Content Placeholder 2"/>
          <p:cNvSpPr>
            <a:spLocks noGrp="1"/>
          </p:cNvSpPr>
          <p:nvPr>
            <p:ph idx="1"/>
          </p:nvPr>
        </p:nvSpPr>
        <p:spPr>
          <a:xfrm>
            <a:off x="457200" y="1600201"/>
            <a:ext cx="8229600" cy="4267200"/>
          </a:xfrm>
          <a:ln w="12700">
            <a:solidFill>
              <a:schemeClr val="tx2"/>
            </a:solidFill>
          </a:ln>
        </p:spPr>
        <p:txBody>
          <a:bodyPr/>
          <a:lstStyle/>
          <a:p>
            <a:endParaRPr lang="en-US" dirty="0" smtClean="0"/>
          </a:p>
          <a:p>
            <a:r>
              <a:rPr lang="en-US" dirty="0"/>
              <a:t>A </a:t>
            </a:r>
            <a:r>
              <a:rPr lang="en-US" dirty="0" smtClean="0"/>
              <a:t>high school </a:t>
            </a:r>
            <a:r>
              <a:rPr lang="en-US" dirty="0"/>
              <a:t>leadership team looking to improve student </a:t>
            </a:r>
            <a:r>
              <a:rPr lang="en-US" dirty="0" smtClean="0"/>
              <a:t>reading scores asks </a:t>
            </a:r>
            <a:r>
              <a:rPr lang="en-US" dirty="0"/>
              <a:t>content area teachers to increase their emphasis on ELA—across the curriculum. Some subject matter teachers are having difficulty thinking of what that they can do to bolster their efforts. The coach is asked to help.</a:t>
            </a:r>
          </a:p>
          <a:p>
            <a:endParaRPr lang="en-US" dirty="0"/>
          </a:p>
        </p:txBody>
      </p:sp>
      <p:pic>
        <p:nvPicPr>
          <p:cNvPr id="5" name="Picture 4"/>
          <p:cNvPicPr/>
          <p:nvPr/>
        </p:nvPicPr>
        <p:blipFill>
          <a:blip r:embed="rId2" cstate="print"/>
          <a:srcRect b="-1299"/>
          <a:stretch>
            <a:fillRect/>
          </a:stretch>
        </p:blipFill>
        <p:spPr bwMode="auto">
          <a:xfrm>
            <a:off x="8335803" y="6039354"/>
            <a:ext cx="701993" cy="781050"/>
          </a:xfrm>
          <a:prstGeom prst="rect">
            <a:avLst/>
          </a:prstGeom>
          <a:noFill/>
          <a:ln w="9525">
            <a:noFill/>
            <a:miter lim="800000"/>
            <a:headEnd/>
            <a:tailEnd/>
          </a:ln>
        </p:spPr>
      </p:pic>
    </p:spTree>
    <p:extLst>
      <p:ext uri="{BB962C8B-B14F-4D97-AF65-F5344CB8AC3E}">
        <p14:creationId xmlns:p14="http://schemas.microsoft.com/office/powerpoint/2010/main" val="37119712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2700">
            <a:solidFill>
              <a:srgbClr val="FF0000"/>
            </a:solidFill>
          </a:ln>
        </p:spPr>
        <p:txBody>
          <a:bodyPr/>
          <a:lstStyle/>
          <a:p>
            <a:r>
              <a:rPr lang="en-US" dirty="0" smtClean="0"/>
              <a:t>What might this mean to you?</a:t>
            </a:r>
            <a:endParaRPr lang="en-US" dirty="0"/>
          </a:p>
        </p:txBody>
      </p:sp>
      <p:sp>
        <p:nvSpPr>
          <p:cNvPr id="3" name="Content Placeholder 2"/>
          <p:cNvSpPr>
            <a:spLocks noGrp="1"/>
          </p:cNvSpPr>
          <p:nvPr>
            <p:ph idx="1"/>
          </p:nvPr>
        </p:nvSpPr>
        <p:spPr>
          <a:xfrm>
            <a:off x="457200" y="1676401"/>
            <a:ext cx="8229600" cy="4191000"/>
          </a:xfrm>
          <a:ln w="12700">
            <a:solidFill>
              <a:schemeClr val="tx2"/>
            </a:solidFill>
          </a:ln>
        </p:spPr>
        <p:txBody>
          <a:bodyPr>
            <a:normAutofit fontScale="92500" lnSpcReduction="20000"/>
          </a:bodyPr>
          <a:lstStyle/>
          <a:p>
            <a:r>
              <a:rPr lang="en-US" dirty="0" smtClean="0"/>
              <a:t>Do you think this kind of inquiry is helpful to you in your role as a coach. Why? </a:t>
            </a:r>
          </a:p>
          <a:p>
            <a:endParaRPr lang="en-US" dirty="0" smtClean="0"/>
          </a:p>
          <a:p>
            <a:r>
              <a:rPr lang="en-US" dirty="0" smtClean="0"/>
              <a:t>Do you think it’s just kind of interesting to know these things, but not helpful to you in your role as a coach. Why?</a:t>
            </a:r>
          </a:p>
          <a:p>
            <a:endParaRPr lang="en-US" dirty="0"/>
          </a:p>
          <a:p>
            <a:r>
              <a:rPr lang="en-US" dirty="0" smtClean="0"/>
              <a:t>Now you have another way of thinking about how you talk with your fellow coaches and teachers!</a:t>
            </a:r>
            <a:endParaRPr lang="en-US" dirty="0"/>
          </a:p>
        </p:txBody>
      </p:sp>
      <p:pic>
        <p:nvPicPr>
          <p:cNvPr id="5" name="Picture 4"/>
          <p:cNvPicPr/>
          <p:nvPr/>
        </p:nvPicPr>
        <p:blipFill>
          <a:blip r:embed="rId2" cstate="print"/>
          <a:srcRect b="-1299"/>
          <a:stretch>
            <a:fillRect/>
          </a:stretch>
        </p:blipFill>
        <p:spPr bwMode="auto">
          <a:xfrm>
            <a:off x="8421751" y="6019800"/>
            <a:ext cx="701993" cy="781050"/>
          </a:xfrm>
          <a:prstGeom prst="rect">
            <a:avLst/>
          </a:prstGeom>
          <a:noFill/>
          <a:ln w="9525">
            <a:noFill/>
            <a:miter lim="800000"/>
            <a:headEnd/>
            <a:tailEnd/>
          </a:ln>
        </p:spPr>
      </p:pic>
    </p:spTree>
    <p:extLst>
      <p:ext uri="{BB962C8B-B14F-4D97-AF65-F5344CB8AC3E}">
        <p14:creationId xmlns:p14="http://schemas.microsoft.com/office/powerpoint/2010/main" val="4605929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rgbClr val="FF0000"/>
            </a:solidFill>
          </a:ln>
        </p:spPr>
        <p:txBody>
          <a:bodyPr/>
          <a:lstStyle/>
          <a:p>
            <a:r>
              <a:rPr lang="en-US" dirty="0"/>
              <a:t>L</a:t>
            </a:r>
            <a:r>
              <a:rPr lang="en-US" dirty="0" smtClean="0"/>
              <a:t>earn more</a:t>
            </a:r>
            <a:endParaRPr lang="en-US" dirty="0"/>
          </a:p>
        </p:txBody>
      </p:sp>
      <p:sp>
        <p:nvSpPr>
          <p:cNvPr id="3" name="Content Placeholder 2"/>
          <p:cNvSpPr>
            <a:spLocks noGrp="1"/>
          </p:cNvSpPr>
          <p:nvPr>
            <p:ph idx="1"/>
          </p:nvPr>
        </p:nvSpPr>
        <p:spPr>
          <a:xfrm>
            <a:off x="457200" y="1600201"/>
            <a:ext cx="8229600" cy="4267200"/>
          </a:xfrm>
          <a:ln w="12700">
            <a:solidFill>
              <a:srgbClr val="0070C0"/>
            </a:solidFill>
          </a:ln>
        </p:spPr>
        <p:txBody>
          <a:bodyPr/>
          <a:lstStyle/>
          <a:p>
            <a:pPr marL="457200" lvl="1" indent="0">
              <a:buNone/>
            </a:pPr>
            <a:r>
              <a:rPr lang="en-US" sz="3200" dirty="0" smtClean="0"/>
              <a:t>Interested in the </a:t>
            </a:r>
            <a:r>
              <a:rPr lang="en-US" sz="3200" dirty="0" err="1" smtClean="0"/>
              <a:t>Keirsey</a:t>
            </a:r>
            <a:r>
              <a:rPr lang="en-US" sz="3200" dirty="0" smtClean="0"/>
              <a:t> typology and scales? </a:t>
            </a:r>
          </a:p>
          <a:p>
            <a:pPr marL="457200" lvl="1" indent="0">
              <a:buNone/>
            </a:pPr>
            <a:endParaRPr lang="en-US" dirty="0"/>
          </a:p>
          <a:p>
            <a:pPr marL="457200" lvl="1" indent="0" algn="ctr">
              <a:buNone/>
            </a:pPr>
            <a:r>
              <a:rPr lang="en-US" dirty="0" smtClean="0">
                <a:hlinkClick r:id="rId2"/>
              </a:rPr>
              <a:t>www.keirsey.com</a:t>
            </a:r>
            <a:endParaRPr lang="en-US" dirty="0" smtClean="0"/>
          </a:p>
          <a:p>
            <a:pPr marL="457200" lvl="1" indent="0" algn="ctr">
              <a:buNone/>
            </a:pPr>
            <a:endParaRPr lang="en-US" dirty="0" smtClean="0"/>
          </a:p>
          <a:p>
            <a:endParaRPr lang="en-US" sz="2800" dirty="0" smtClean="0"/>
          </a:p>
          <a:p>
            <a:pPr marL="0" indent="0" algn="ctr">
              <a:buNone/>
            </a:pPr>
            <a:r>
              <a:rPr lang="en-US" dirty="0" smtClean="0"/>
              <a:t>For the detailed </a:t>
            </a:r>
            <a:r>
              <a:rPr lang="en-US" dirty="0" err="1" smtClean="0"/>
              <a:t>Keirsey</a:t>
            </a:r>
            <a:r>
              <a:rPr lang="en-US" dirty="0" smtClean="0"/>
              <a:t> descriptions, contact me</a:t>
            </a:r>
          </a:p>
          <a:p>
            <a:pPr marL="457200" lvl="1" indent="0">
              <a:buNone/>
            </a:pPr>
            <a:endParaRPr lang="en-US" sz="2400" dirty="0" smtClean="0"/>
          </a:p>
          <a:p>
            <a:pPr marL="457200" lvl="1" indent="0" algn="ctr">
              <a:buNone/>
            </a:pPr>
            <a:r>
              <a:rPr lang="en-US" dirty="0"/>
              <a:t>e</a:t>
            </a:r>
            <a:r>
              <a:rPr lang="en-US" dirty="0" smtClean="0"/>
              <a:t>lliottmedrich@gmail.com</a:t>
            </a:r>
            <a:endParaRPr lang="en-US" dirty="0"/>
          </a:p>
        </p:txBody>
      </p:sp>
      <p:pic>
        <p:nvPicPr>
          <p:cNvPr id="5" name="Picture 4"/>
          <p:cNvPicPr/>
          <p:nvPr/>
        </p:nvPicPr>
        <p:blipFill>
          <a:blip r:embed="rId3" cstate="print"/>
          <a:srcRect b="-1299"/>
          <a:stretch>
            <a:fillRect/>
          </a:stretch>
        </p:blipFill>
        <p:spPr bwMode="auto">
          <a:xfrm>
            <a:off x="8297703" y="6049964"/>
            <a:ext cx="778193" cy="781050"/>
          </a:xfrm>
          <a:prstGeom prst="rect">
            <a:avLst/>
          </a:prstGeom>
          <a:noFill/>
          <a:ln w="9525">
            <a:noFill/>
            <a:miter lim="800000"/>
            <a:headEnd/>
            <a:tailEnd/>
          </a:ln>
        </p:spPr>
      </p:pic>
    </p:spTree>
    <p:extLst>
      <p:ext uri="{BB962C8B-B14F-4D97-AF65-F5344CB8AC3E}">
        <p14:creationId xmlns:p14="http://schemas.microsoft.com/office/powerpoint/2010/main" val="656176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rgbClr val="FF0000"/>
            </a:solidFill>
          </a:ln>
        </p:spPr>
        <p:txBody>
          <a:bodyPr/>
          <a:lstStyle/>
          <a:p>
            <a:r>
              <a:rPr lang="en-US" dirty="0" smtClean="0"/>
              <a:t>Who You Are</a:t>
            </a:r>
            <a:endParaRPr lang="en-US" dirty="0"/>
          </a:p>
        </p:txBody>
      </p:sp>
      <p:sp>
        <p:nvSpPr>
          <p:cNvPr id="3" name="Content Placeholder 2"/>
          <p:cNvSpPr>
            <a:spLocks noGrp="1"/>
          </p:cNvSpPr>
          <p:nvPr>
            <p:ph idx="1"/>
          </p:nvPr>
        </p:nvSpPr>
        <p:spPr>
          <a:xfrm>
            <a:off x="609600" y="1905000"/>
            <a:ext cx="8077200" cy="4109466"/>
          </a:xfrm>
          <a:ln w="12700">
            <a:solidFill>
              <a:srgbClr val="0070C0"/>
            </a:solidFill>
          </a:ln>
        </p:spPr>
        <p:txBody>
          <a:bodyPr/>
          <a:lstStyle/>
          <a:p>
            <a:endParaRPr lang="en-US" dirty="0" smtClean="0"/>
          </a:p>
          <a:p>
            <a:r>
              <a:rPr lang="en-US" dirty="0" smtClean="0"/>
              <a:t>How well do you think you know yourself?</a:t>
            </a:r>
          </a:p>
          <a:p>
            <a:endParaRPr lang="en-US" dirty="0" smtClean="0"/>
          </a:p>
          <a:p>
            <a:r>
              <a:rPr lang="en-US" dirty="0" smtClean="0"/>
              <a:t>Describe “who you are”</a:t>
            </a:r>
          </a:p>
          <a:p>
            <a:pPr lvl="1"/>
            <a:r>
              <a:rPr lang="en-US" dirty="0" smtClean="0"/>
              <a:t>Write 5 single words</a:t>
            </a:r>
          </a:p>
          <a:p>
            <a:pPr lvl="1"/>
            <a:r>
              <a:rPr lang="en-US" dirty="0" smtClean="0"/>
              <a:t>Share with your neighbor</a:t>
            </a:r>
          </a:p>
          <a:p>
            <a:pPr lvl="1"/>
            <a:endParaRPr lang="en-US" dirty="0" smtClean="0"/>
          </a:p>
          <a:p>
            <a:pPr lvl="1"/>
            <a:endParaRPr lang="en-US" dirty="0" smtClean="0"/>
          </a:p>
          <a:p>
            <a:endParaRPr lang="en-US" dirty="0"/>
          </a:p>
        </p:txBody>
      </p:sp>
      <p:pic>
        <p:nvPicPr>
          <p:cNvPr id="6" name="Picture 5"/>
          <p:cNvPicPr/>
          <p:nvPr/>
        </p:nvPicPr>
        <p:blipFill>
          <a:blip r:embed="rId2" cstate="print"/>
          <a:srcRect b="-1299"/>
          <a:stretch>
            <a:fillRect/>
          </a:stretch>
        </p:blipFill>
        <p:spPr bwMode="auto">
          <a:xfrm>
            <a:off x="8229600" y="6096000"/>
            <a:ext cx="685800" cy="630367"/>
          </a:xfrm>
          <a:prstGeom prst="rect">
            <a:avLst/>
          </a:prstGeom>
          <a:noFill/>
          <a:ln w="9525">
            <a:noFill/>
            <a:miter lim="800000"/>
            <a:headEnd/>
            <a:tailEnd/>
          </a:ln>
        </p:spPr>
      </p:pic>
    </p:spTree>
    <p:extLst>
      <p:ext uri="{BB962C8B-B14F-4D97-AF65-F5344CB8AC3E}">
        <p14:creationId xmlns:p14="http://schemas.microsoft.com/office/powerpoint/2010/main" val="4120047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rgbClr val="FF0000"/>
            </a:solidFill>
          </a:ln>
        </p:spPr>
        <p:txBody>
          <a:bodyPr/>
          <a:lstStyle/>
          <a:p>
            <a:r>
              <a:rPr lang="en-US" dirty="0" smtClean="0"/>
              <a:t>The </a:t>
            </a:r>
            <a:r>
              <a:rPr lang="en-US" dirty="0" err="1" smtClean="0"/>
              <a:t>Keirsey</a:t>
            </a:r>
            <a:r>
              <a:rPr lang="en-US" dirty="0" smtClean="0"/>
              <a:t> Temperament Sorter</a:t>
            </a:r>
            <a:endParaRPr lang="en-US" dirty="0"/>
          </a:p>
        </p:txBody>
      </p:sp>
      <p:sp>
        <p:nvSpPr>
          <p:cNvPr id="3" name="Content Placeholder 2"/>
          <p:cNvSpPr>
            <a:spLocks noGrp="1"/>
          </p:cNvSpPr>
          <p:nvPr>
            <p:ph idx="1"/>
          </p:nvPr>
        </p:nvSpPr>
        <p:spPr>
          <a:xfrm>
            <a:off x="457200" y="1600201"/>
            <a:ext cx="8229600" cy="4343400"/>
          </a:xfrm>
          <a:ln w="12700">
            <a:solidFill>
              <a:schemeClr val="tx2"/>
            </a:solidFill>
          </a:ln>
        </p:spPr>
        <p:txBody>
          <a:bodyPr>
            <a:normAutofit/>
          </a:bodyPr>
          <a:lstStyle/>
          <a:p>
            <a:endParaRPr lang="en-US" dirty="0" smtClean="0"/>
          </a:p>
          <a:p>
            <a:r>
              <a:rPr lang="en-US" dirty="0" smtClean="0"/>
              <a:t>What is it?</a:t>
            </a:r>
          </a:p>
          <a:p>
            <a:pPr lvl="1"/>
            <a:r>
              <a:rPr lang="en-US" dirty="0" smtClean="0"/>
              <a:t>How does it differ from Myers-Briggs</a:t>
            </a:r>
          </a:p>
          <a:p>
            <a:pPr lvl="1"/>
            <a:r>
              <a:rPr lang="en-US" dirty="0" smtClean="0"/>
              <a:t>How many of you have done MB??</a:t>
            </a:r>
          </a:p>
          <a:p>
            <a:r>
              <a:rPr lang="en-US" dirty="0" smtClean="0"/>
              <a:t>Do the </a:t>
            </a:r>
            <a:r>
              <a:rPr lang="en-US" dirty="0" err="1" smtClean="0"/>
              <a:t>Keirsey</a:t>
            </a:r>
            <a:r>
              <a:rPr lang="en-US" dirty="0" smtClean="0"/>
              <a:t> sort </a:t>
            </a:r>
            <a:endParaRPr lang="en-US" dirty="0"/>
          </a:p>
          <a:p>
            <a:r>
              <a:rPr lang="en-US" dirty="0" smtClean="0"/>
              <a:t>When you are done, read about your results</a:t>
            </a:r>
          </a:p>
          <a:p>
            <a:r>
              <a:rPr lang="en-US" dirty="0" smtClean="0"/>
              <a:t>Compare with what you wrote about yourself</a:t>
            </a:r>
          </a:p>
        </p:txBody>
      </p:sp>
      <p:pic>
        <p:nvPicPr>
          <p:cNvPr id="5" name="Picture 4"/>
          <p:cNvPicPr/>
          <p:nvPr/>
        </p:nvPicPr>
        <p:blipFill>
          <a:blip r:embed="rId2" cstate="print"/>
          <a:srcRect b="-1299"/>
          <a:stretch>
            <a:fillRect/>
          </a:stretch>
        </p:blipFill>
        <p:spPr bwMode="auto">
          <a:xfrm>
            <a:off x="8297703" y="6126163"/>
            <a:ext cx="778193" cy="704850"/>
          </a:xfrm>
          <a:prstGeom prst="rect">
            <a:avLst/>
          </a:prstGeom>
          <a:noFill/>
          <a:ln w="9525">
            <a:noFill/>
            <a:miter lim="800000"/>
            <a:headEnd/>
            <a:tailEnd/>
          </a:ln>
        </p:spPr>
      </p:pic>
    </p:spTree>
    <p:extLst>
      <p:ext uri="{BB962C8B-B14F-4D97-AF65-F5344CB8AC3E}">
        <p14:creationId xmlns:p14="http://schemas.microsoft.com/office/powerpoint/2010/main" val="14248642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rgbClr val="FF0000"/>
            </a:solidFill>
          </a:ln>
        </p:spPr>
        <p:txBody>
          <a:bodyPr/>
          <a:lstStyle/>
          <a:p>
            <a:r>
              <a:rPr lang="en-US" dirty="0" smtClean="0"/>
              <a:t>The 16 </a:t>
            </a:r>
            <a:r>
              <a:rPr lang="en-US" dirty="0" err="1" smtClean="0"/>
              <a:t>Keirsey</a:t>
            </a:r>
            <a:r>
              <a:rPr lang="en-US" dirty="0" smtClean="0"/>
              <a:t> Types</a:t>
            </a:r>
            <a:endParaRPr lang="en-US" dirty="0"/>
          </a:p>
        </p:txBody>
      </p:sp>
      <p:sp>
        <p:nvSpPr>
          <p:cNvPr id="3" name="Content Placeholder 2"/>
          <p:cNvSpPr>
            <a:spLocks noGrp="1"/>
          </p:cNvSpPr>
          <p:nvPr>
            <p:ph idx="1"/>
          </p:nvPr>
        </p:nvSpPr>
        <p:spPr>
          <a:ln w="12700">
            <a:solidFill>
              <a:schemeClr val="tx2"/>
            </a:solidFill>
          </a:ln>
        </p:spPr>
        <p:txBody>
          <a:bodyPr>
            <a:normAutofit lnSpcReduction="10000"/>
          </a:bodyPr>
          <a:lstStyle/>
          <a:p>
            <a:r>
              <a:rPr lang="en-US" dirty="0" smtClean="0"/>
              <a:t>ISTJ—Duty Fulfillers		ESTJ—Guardians</a:t>
            </a:r>
          </a:p>
          <a:p>
            <a:r>
              <a:rPr lang="en-US" dirty="0" smtClean="0"/>
              <a:t>ISFJ—Nurturers		ESFJ—Caregivers</a:t>
            </a:r>
          </a:p>
          <a:p>
            <a:r>
              <a:rPr lang="en-US" dirty="0" smtClean="0"/>
              <a:t>ISTP—Mechanics		ESTP—Doers</a:t>
            </a:r>
          </a:p>
          <a:p>
            <a:r>
              <a:rPr lang="en-US" dirty="0" smtClean="0"/>
              <a:t>ESFP—Performers		ISFP—Artists</a:t>
            </a:r>
          </a:p>
          <a:p>
            <a:r>
              <a:rPr lang="en-US" dirty="0" smtClean="0"/>
              <a:t>ENTJ—Executives		INTJ—Scientists</a:t>
            </a:r>
          </a:p>
          <a:p>
            <a:r>
              <a:rPr lang="en-US" dirty="0" smtClean="0"/>
              <a:t>ENTP—Visionaries		INTP—Thinkers</a:t>
            </a:r>
          </a:p>
          <a:p>
            <a:r>
              <a:rPr lang="en-US" dirty="0" smtClean="0"/>
              <a:t>ENFJ—Givers			INFJ—Protectors</a:t>
            </a:r>
          </a:p>
          <a:p>
            <a:r>
              <a:rPr lang="en-US" dirty="0" smtClean="0"/>
              <a:t>ENFP—Inspirers		INFP--Idealists</a:t>
            </a:r>
          </a:p>
          <a:p>
            <a:endParaRPr lang="en-US" dirty="0"/>
          </a:p>
        </p:txBody>
      </p:sp>
      <p:pic>
        <p:nvPicPr>
          <p:cNvPr id="5" name="Picture 4"/>
          <p:cNvPicPr/>
          <p:nvPr/>
        </p:nvPicPr>
        <p:blipFill>
          <a:blip r:embed="rId2" cstate="print"/>
          <a:srcRect b="-1299"/>
          <a:stretch>
            <a:fillRect/>
          </a:stretch>
        </p:blipFill>
        <p:spPr bwMode="auto">
          <a:xfrm>
            <a:off x="8442007" y="6153150"/>
            <a:ext cx="625793" cy="628650"/>
          </a:xfrm>
          <a:prstGeom prst="rect">
            <a:avLst/>
          </a:prstGeom>
          <a:noFill/>
          <a:ln w="9525">
            <a:noFill/>
            <a:miter lim="800000"/>
            <a:headEnd/>
            <a:tailEnd/>
          </a:ln>
        </p:spPr>
      </p:pic>
    </p:spTree>
    <p:extLst>
      <p:ext uri="{BB962C8B-B14F-4D97-AF65-F5344CB8AC3E}">
        <p14:creationId xmlns:p14="http://schemas.microsoft.com/office/powerpoint/2010/main" val="2833086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rgbClr val="FF0000"/>
            </a:solidFill>
          </a:ln>
        </p:spPr>
        <p:txBody>
          <a:bodyPr/>
          <a:lstStyle/>
          <a:p>
            <a:r>
              <a:rPr lang="en-US" dirty="0" smtClean="0"/>
              <a:t>General Population by </a:t>
            </a:r>
            <a:r>
              <a:rPr lang="en-US" dirty="0" err="1" smtClean="0"/>
              <a:t>Keirsey</a:t>
            </a:r>
            <a:r>
              <a:rPr lang="en-US" dirty="0" smtClean="0"/>
              <a:t> Type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52434856"/>
              </p:ext>
            </p:extLst>
          </p:nvPr>
        </p:nvGraphicFramePr>
        <p:xfrm>
          <a:off x="1447800" y="1981200"/>
          <a:ext cx="6400800" cy="3962400"/>
        </p:xfrm>
        <a:graphic>
          <a:graphicData uri="http://schemas.openxmlformats.org/drawingml/2006/table">
            <a:tbl>
              <a:tblPr firstRow="1" firstCol="1" bandRow="1">
                <a:tableStyleId>{5940675A-B579-460E-94D1-54222C63F5DA}</a:tableStyleId>
              </a:tblPr>
              <a:tblGrid>
                <a:gridCol w="1088136"/>
                <a:gridCol w="1088136"/>
                <a:gridCol w="1088136"/>
                <a:gridCol w="1088136"/>
                <a:gridCol w="1088136"/>
                <a:gridCol w="960120"/>
              </a:tblGrid>
              <a:tr h="990600">
                <a:tc gridSpan="2">
                  <a:txBody>
                    <a:bodyPr/>
                    <a:lstStyle/>
                    <a:p>
                      <a:pPr marL="0" marR="0" algn="ctr">
                        <a:lnSpc>
                          <a:spcPct val="115000"/>
                        </a:lnSpc>
                        <a:spcBef>
                          <a:spcPts val="0"/>
                        </a:spcBef>
                        <a:spcAft>
                          <a:spcPts val="0"/>
                        </a:spcAft>
                      </a:pPr>
                      <a:r>
                        <a:rPr lang="en-US" sz="1200" dirty="0">
                          <a:effectLst/>
                        </a:rPr>
                        <a:t>TOTAL</a:t>
                      </a:r>
                      <a:endParaRPr lang="en-US" sz="1100" dirty="0">
                        <a:effectLst/>
                        <a:latin typeface="Calibri"/>
                        <a:ea typeface="Calibri"/>
                        <a:cs typeface="Times New Roman"/>
                      </a:endParaRPr>
                    </a:p>
                  </a:txBody>
                  <a:tcPr marL="0" marR="0" marT="0" marB="0" anchor="ctr">
                    <a:solidFill>
                      <a:schemeClr val="tx2">
                        <a:lumMod val="60000"/>
                        <a:lumOff val="40000"/>
                      </a:schemeClr>
                    </a:solidFill>
                  </a:tcPr>
                </a:tc>
                <a:tc hMerge="1">
                  <a:txBody>
                    <a:bodyPr/>
                    <a:lstStyle/>
                    <a:p>
                      <a:endParaRPr lang="en-US"/>
                    </a:p>
                  </a:txBody>
                  <a:tcPr/>
                </a:tc>
                <a:tc>
                  <a:txBody>
                    <a:bodyPr/>
                    <a:lstStyle/>
                    <a:p>
                      <a:pPr marL="0" marR="0" algn="ctr">
                        <a:lnSpc>
                          <a:spcPct val="115000"/>
                        </a:lnSpc>
                        <a:spcBef>
                          <a:spcPts val="0"/>
                        </a:spcBef>
                        <a:spcAft>
                          <a:spcPts val="0"/>
                        </a:spcAft>
                      </a:pPr>
                      <a:r>
                        <a:rPr lang="en-US" sz="1200" dirty="0">
                          <a:effectLst/>
                        </a:rPr>
                        <a:t>ISTJ</a:t>
                      </a:r>
                      <a:br>
                        <a:rPr lang="en-US" sz="1200" dirty="0">
                          <a:effectLst/>
                        </a:rPr>
                      </a:br>
                      <a:r>
                        <a:rPr lang="en-US" sz="1200" dirty="0">
                          <a:effectLst/>
                        </a:rPr>
                        <a:t>11-14%</a:t>
                      </a:r>
                      <a:endParaRPr lang="en-US" sz="1100" dirty="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US" sz="1200" dirty="0">
                          <a:effectLst/>
                        </a:rPr>
                        <a:t>ISFJ</a:t>
                      </a:r>
                      <a:br>
                        <a:rPr lang="en-US" sz="1200" dirty="0">
                          <a:effectLst/>
                        </a:rPr>
                      </a:br>
                      <a:r>
                        <a:rPr lang="en-US" sz="1200" dirty="0">
                          <a:effectLst/>
                        </a:rPr>
                        <a:t>9-14%</a:t>
                      </a:r>
                      <a:endParaRPr lang="en-US" sz="1100" dirty="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US" sz="1200">
                          <a:effectLst/>
                        </a:rPr>
                        <a:t>INFJ</a:t>
                      </a:r>
                      <a:br>
                        <a:rPr lang="en-US" sz="1200">
                          <a:effectLst/>
                        </a:rPr>
                      </a:br>
                      <a:r>
                        <a:rPr lang="en-US" sz="1200">
                          <a:effectLst/>
                        </a:rPr>
                        <a:t>1-3%</a:t>
                      </a:r>
                      <a:endParaRPr lang="en-US" sz="110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US" sz="1200">
                          <a:effectLst/>
                        </a:rPr>
                        <a:t>INTJ</a:t>
                      </a:r>
                      <a:br>
                        <a:rPr lang="en-US" sz="1200">
                          <a:effectLst/>
                        </a:rPr>
                      </a:br>
                      <a:r>
                        <a:rPr lang="en-US" sz="1200">
                          <a:effectLst/>
                        </a:rPr>
                        <a:t>2-4%</a:t>
                      </a:r>
                      <a:endParaRPr lang="en-US" sz="1100">
                        <a:effectLst/>
                        <a:latin typeface="Calibri"/>
                        <a:ea typeface="Calibri"/>
                        <a:cs typeface="Times New Roman"/>
                      </a:endParaRPr>
                    </a:p>
                  </a:txBody>
                  <a:tcPr marL="0" marR="0" marT="0" marB="0" anchor="ctr"/>
                </a:tc>
              </a:tr>
              <a:tr h="990600">
                <a:tc rowSpan="3">
                  <a:txBody>
                    <a:bodyPr/>
                    <a:lstStyle/>
                    <a:p>
                      <a:pPr marL="0" marR="0" algn="ctr">
                        <a:lnSpc>
                          <a:spcPct val="115000"/>
                        </a:lnSpc>
                        <a:spcBef>
                          <a:spcPts val="0"/>
                        </a:spcBef>
                        <a:spcAft>
                          <a:spcPts val="0"/>
                        </a:spcAft>
                      </a:pPr>
                      <a:r>
                        <a:rPr lang="en-US" sz="1200" dirty="0">
                          <a:effectLst/>
                        </a:rPr>
                        <a:t>E </a:t>
                      </a:r>
                      <a:br>
                        <a:rPr lang="en-US" sz="1200" dirty="0">
                          <a:effectLst/>
                        </a:rPr>
                      </a:br>
                      <a:r>
                        <a:rPr lang="en-US" sz="1200" dirty="0">
                          <a:effectLst/>
                        </a:rPr>
                        <a:t>45-53%</a:t>
                      </a:r>
                      <a:br>
                        <a:rPr lang="en-US" sz="1200" dirty="0">
                          <a:effectLst/>
                        </a:rPr>
                      </a:br>
                      <a:r>
                        <a:rPr lang="en-US" sz="1200" dirty="0">
                          <a:effectLst/>
                        </a:rPr>
                        <a:t/>
                      </a:r>
                      <a:br>
                        <a:rPr lang="en-US" sz="1200" dirty="0">
                          <a:effectLst/>
                        </a:rPr>
                      </a:br>
                      <a:r>
                        <a:rPr lang="en-US" sz="1200" dirty="0">
                          <a:effectLst/>
                        </a:rPr>
                        <a:t>S</a:t>
                      </a:r>
                      <a:br>
                        <a:rPr lang="en-US" sz="1200" dirty="0">
                          <a:effectLst/>
                        </a:rPr>
                      </a:br>
                      <a:r>
                        <a:rPr lang="en-US" sz="1200" dirty="0">
                          <a:effectLst/>
                        </a:rPr>
                        <a:t>66-74%</a:t>
                      </a:r>
                      <a:br>
                        <a:rPr lang="en-US" sz="1200" dirty="0">
                          <a:effectLst/>
                        </a:rPr>
                      </a:br>
                      <a:r>
                        <a:rPr lang="en-US" sz="1200" dirty="0">
                          <a:effectLst/>
                        </a:rPr>
                        <a:t/>
                      </a:r>
                      <a:br>
                        <a:rPr lang="en-US" sz="1200" dirty="0">
                          <a:effectLst/>
                        </a:rPr>
                      </a:br>
                      <a:r>
                        <a:rPr lang="en-US" sz="1200" dirty="0">
                          <a:effectLst/>
                        </a:rPr>
                        <a:t>T</a:t>
                      </a:r>
                      <a:br>
                        <a:rPr lang="en-US" sz="1200" dirty="0">
                          <a:effectLst/>
                        </a:rPr>
                      </a:br>
                      <a:r>
                        <a:rPr lang="en-US" sz="1200" dirty="0">
                          <a:effectLst/>
                        </a:rPr>
                        <a:t>40-50%</a:t>
                      </a:r>
                      <a:br>
                        <a:rPr lang="en-US" sz="1200" dirty="0">
                          <a:effectLst/>
                        </a:rPr>
                      </a:br>
                      <a:r>
                        <a:rPr lang="en-US" sz="1200" dirty="0">
                          <a:effectLst/>
                        </a:rPr>
                        <a:t/>
                      </a:r>
                      <a:br>
                        <a:rPr lang="en-US" sz="1200" dirty="0">
                          <a:effectLst/>
                        </a:rPr>
                      </a:br>
                      <a:r>
                        <a:rPr lang="en-US" sz="1200" dirty="0">
                          <a:effectLst/>
                        </a:rPr>
                        <a:t>J</a:t>
                      </a:r>
                      <a:br>
                        <a:rPr lang="en-US" sz="1200" dirty="0">
                          <a:effectLst/>
                        </a:rPr>
                      </a:br>
                      <a:r>
                        <a:rPr lang="en-US" sz="1200" dirty="0">
                          <a:effectLst/>
                        </a:rPr>
                        <a:t>54-60% </a:t>
                      </a:r>
                      <a:endParaRPr lang="en-US" sz="1100" dirty="0">
                        <a:effectLst/>
                        <a:latin typeface="Calibri"/>
                        <a:ea typeface="Calibri"/>
                        <a:cs typeface="Times New Roman"/>
                      </a:endParaRPr>
                    </a:p>
                  </a:txBody>
                  <a:tcPr marL="0" marR="0" marT="0" marB="0" anchor="ctr">
                    <a:solidFill>
                      <a:schemeClr val="accent1">
                        <a:lumMod val="20000"/>
                        <a:lumOff val="80000"/>
                      </a:schemeClr>
                    </a:solidFill>
                  </a:tcPr>
                </a:tc>
                <a:tc rowSpan="3">
                  <a:txBody>
                    <a:bodyPr/>
                    <a:lstStyle/>
                    <a:p>
                      <a:pPr marL="0" marR="0" algn="ctr">
                        <a:lnSpc>
                          <a:spcPct val="115000"/>
                        </a:lnSpc>
                        <a:spcBef>
                          <a:spcPts val="0"/>
                        </a:spcBef>
                        <a:spcAft>
                          <a:spcPts val="0"/>
                        </a:spcAft>
                      </a:pPr>
                      <a:r>
                        <a:rPr lang="en-US" sz="1200" dirty="0">
                          <a:effectLst/>
                        </a:rPr>
                        <a:t>I</a:t>
                      </a:r>
                      <a:br>
                        <a:rPr lang="en-US" sz="1200" dirty="0">
                          <a:effectLst/>
                        </a:rPr>
                      </a:br>
                      <a:r>
                        <a:rPr lang="en-US" sz="1200" dirty="0">
                          <a:effectLst/>
                        </a:rPr>
                        <a:t>47-55%</a:t>
                      </a:r>
                      <a:br>
                        <a:rPr lang="en-US" sz="1200" dirty="0">
                          <a:effectLst/>
                        </a:rPr>
                      </a:br>
                      <a:r>
                        <a:rPr lang="en-US" sz="1200" dirty="0">
                          <a:effectLst/>
                        </a:rPr>
                        <a:t/>
                      </a:r>
                      <a:br>
                        <a:rPr lang="en-US" sz="1200" dirty="0">
                          <a:effectLst/>
                        </a:rPr>
                      </a:br>
                      <a:r>
                        <a:rPr lang="en-US" sz="1200" dirty="0">
                          <a:effectLst/>
                        </a:rPr>
                        <a:t>N</a:t>
                      </a:r>
                      <a:br>
                        <a:rPr lang="en-US" sz="1200" dirty="0">
                          <a:effectLst/>
                        </a:rPr>
                      </a:br>
                      <a:r>
                        <a:rPr lang="en-US" sz="1200" dirty="0">
                          <a:effectLst/>
                        </a:rPr>
                        <a:t>26-34%</a:t>
                      </a:r>
                      <a:br>
                        <a:rPr lang="en-US" sz="1200" dirty="0">
                          <a:effectLst/>
                        </a:rPr>
                      </a:br>
                      <a:r>
                        <a:rPr lang="en-US" sz="1200" dirty="0">
                          <a:effectLst/>
                        </a:rPr>
                        <a:t/>
                      </a:r>
                      <a:br>
                        <a:rPr lang="en-US" sz="1200" dirty="0">
                          <a:effectLst/>
                        </a:rPr>
                      </a:br>
                      <a:r>
                        <a:rPr lang="en-US" sz="1200" dirty="0">
                          <a:effectLst/>
                        </a:rPr>
                        <a:t>F</a:t>
                      </a:r>
                      <a:br>
                        <a:rPr lang="en-US" sz="1200" dirty="0">
                          <a:effectLst/>
                        </a:rPr>
                      </a:br>
                      <a:r>
                        <a:rPr lang="en-US" sz="1200" dirty="0">
                          <a:effectLst/>
                        </a:rPr>
                        <a:t>50-60%</a:t>
                      </a:r>
                      <a:br>
                        <a:rPr lang="en-US" sz="1200" dirty="0">
                          <a:effectLst/>
                        </a:rPr>
                      </a:br>
                      <a:r>
                        <a:rPr lang="en-US" sz="1200" dirty="0">
                          <a:effectLst/>
                        </a:rPr>
                        <a:t/>
                      </a:r>
                      <a:br>
                        <a:rPr lang="en-US" sz="1200" dirty="0">
                          <a:effectLst/>
                        </a:rPr>
                      </a:br>
                      <a:r>
                        <a:rPr lang="en-US" sz="1200" dirty="0">
                          <a:effectLst/>
                        </a:rPr>
                        <a:t>P</a:t>
                      </a:r>
                      <a:br>
                        <a:rPr lang="en-US" sz="1200" dirty="0">
                          <a:effectLst/>
                        </a:rPr>
                      </a:br>
                      <a:r>
                        <a:rPr lang="en-US" sz="1200" dirty="0">
                          <a:effectLst/>
                        </a:rPr>
                        <a:t>40-46% </a:t>
                      </a:r>
                      <a:endParaRPr lang="en-US" sz="1100" dirty="0">
                        <a:effectLst/>
                        <a:latin typeface="Calibri"/>
                        <a:ea typeface="Calibri"/>
                        <a:cs typeface="Times New Roman"/>
                      </a:endParaRPr>
                    </a:p>
                  </a:txBody>
                  <a:tcPr marL="0" marR="0" marT="0" marB="0" anchor="ctr">
                    <a:solidFill>
                      <a:schemeClr val="accent1">
                        <a:lumMod val="20000"/>
                        <a:lumOff val="80000"/>
                      </a:schemeClr>
                    </a:solidFill>
                  </a:tcPr>
                </a:tc>
                <a:tc>
                  <a:txBody>
                    <a:bodyPr/>
                    <a:lstStyle/>
                    <a:p>
                      <a:pPr marL="0" marR="0" algn="ctr">
                        <a:lnSpc>
                          <a:spcPct val="115000"/>
                        </a:lnSpc>
                        <a:spcBef>
                          <a:spcPts val="0"/>
                        </a:spcBef>
                        <a:spcAft>
                          <a:spcPts val="0"/>
                        </a:spcAft>
                      </a:pPr>
                      <a:r>
                        <a:rPr lang="en-US" sz="1200" dirty="0">
                          <a:effectLst/>
                        </a:rPr>
                        <a:t>ISTP</a:t>
                      </a:r>
                      <a:br>
                        <a:rPr lang="en-US" sz="1200" dirty="0">
                          <a:effectLst/>
                        </a:rPr>
                      </a:br>
                      <a:r>
                        <a:rPr lang="en-US" sz="1200" dirty="0">
                          <a:effectLst/>
                        </a:rPr>
                        <a:t>4-6%</a:t>
                      </a:r>
                      <a:endParaRPr lang="en-US" sz="1100" dirty="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US" sz="1200" dirty="0">
                          <a:effectLst/>
                        </a:rPr>
                        <a:t>ISFP</a:t>
                      </a:r>
                      <a:br>
                        <a:rPr lang="en-US" sz="1200" dirty="0">
                          <a:effectLst/>
                        </a:rPr>
                      </a:br>
                      <a:r>
                        <a:rPr lang="en-US" sz="1200" dirty="0">
                          <a:effectLst/>
                        </a:rPr>
                        <a:t>5-9%</a:t>
                      </a:r>
                      <a:endParaRPr lang="en-US" sz="1100" dirty="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US" sz="1200">
                          <a:effectLst/>
                        </a:rPr>
                        <a:t>INFP</a:t>
                      </a:r>
                      <a:br>
                        <a:rPr lang="en-US" sz="1200">
                          <a:effectLst/>
                        </a:rPr>
                      </a:br>
                      <a:r>
                        <a:rPr lang="en-US" sz="1200">
                          <a:effectLst/>
                        </a:rPr>
                        <a:t>4-5%</a:t>
                      </a:r>
                      <a:endParaRPr lang="en-US" sz="110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US" sz="1200">
                          <a:effectLst/>
                        </a:rPr>
                        <a:t>INTP</a:t>
                      </a:r>
                      <a:br>
                        <a:rPr lang="en-US" sz="1200">
                          <a:effectLst/>
                        </a:rPr>
                      </a:br>
                      <a:r>
                        <a:rPr lang="en-US" sz="1200">
                          <a:effectLst/>
                        </a:rPr>
                        <a:t>3-5%</a:t>
                      </a:r>
                      <a:endParaRPr lang="en-US" sz="1100">
                        <a:effectLst/>
                        <a:latin typeface="Calibri"/>
                        <a:ea typeface="Calibri"/>
                        <a:cs typeface="Times New Roman"/>
                      </a:endParaRPr>
                    </a:p>
                  </a:txBody>
                  <a:tcPr marL="0" marR="0" marT="0" marB="0" anchor="ctr"/>
                </a:tc>
              </a:tr>
              <a:tr h="990600">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200">
                          <a:effectLst/>
                        </a:rPr>
                        <a:t>ESTP</a:t>
                      </a:r>
                      <a:br>
                        <a:rPr lang="en-US" sz="1200">
                          <a:effectLst/>
                        </a:rPr>
                      </a:br>
                      <a:r>
                        <a:rPr lang="en-US" sz="1200">
                          <a:effectLst/>
                        </a:rPr>
                        <a:t>4-5%</a:t>
                      </a:r>
                      <a:endParaRPr lang="en-US" sz="110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US" sz="1200" dirty="0">
                          <a:effectLst/>
                        </a:rPr>
                        <a:t>ESFP</a:t>
                      </a:r>
                      <a:br>
                        <a:rPr lang="en-US" sz="1200" dirty="0">
                          <a:effectLst/>
                        </a:rPr>
                      </a:br>
                      <a:r>
                        <a:rPr lang="en-US" sz="1200" dirty="0">
                          <a:effectLst/>
                        </a:rPr>
                        <a:t>4-9%</a:t>
                      </a:r>
                      <a:endParaRPr lang="en-US" sz="1100" dirty="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US" sz="1200">
                          <a:effectLst/>
                        </a:rPr>
                        <a:t>ENFP</a:t>
                      </a:r>
                      <a:br>
                        <a:rPr lang="en-US" sz="1200">
                          <a:effectLst/>
                        </a:rPr>
                      </a:br>
                      <a:r>
                        <a:rPr lang="en-US" sz="1200">
                          <a:effectLst/>
                        </a:rPr>
                        <a:t>6-8%</a:t>
                      </a:r>
                      <a:endParaRPr lang="en-US" sz="110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US" sz="1200">
                          <a:effectLst/>
                        </a:rPr>
                        <a:t>ENTP</a:t>
                      </a:r>
                      <a:br>
                        <a:rPr lang="en-US" sz="1200">
                          <a:effectLst/>
                        </a:rPr>
                      </a:br>
                      <a:r>
                        <a:rPr lang="en-US" sz="1200">
                          <a:effectLst/>
                        </a:rPr>
                        <a:t>2-5%</a:t>
                      </a:r>
                      <a:endParaRPr lang="en-US" sz="1100">
                        <a:effectLst/>
                        <a:latin typeface="Calibri"/>
                        <a:ea typeface="Calibri"/>
                        <a:cs typeface="Times New Roman"/>
                      </a:endParaRPr>
                    </a:p>
                  </a:txBody>
                  <a:tcPr marL="0" marR="0" marT="0" marB="0" anchor="ctr"/>
                </a:tc>
              </a:tr>
              <a:tr h="990600">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200">
                          <a:effectLst/>
                        </a:rPr>
                        <a:t>ESTJ</a:t>
                      </a:r>
                      <a:br>
                        <a:rPr lang="en-US" sz="1200">
                          <a:effectLst/>
                        </a:rPr>
                      </a:br>
                      <a:r>
                        <a:rPr lang="en-US" sz="1200">
                          <a:effectLst/>
                        </a:rPr>
                        <a:t>8-12%</a:t>
                      </a:r>
                      <a:endParaRPr lang="en-US" sz="110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US" sz="1200" dirty="0">
                          <a:effectLst/>
                        </a:rPr>
                        <a:t>ESFJ</a:t>
                      </a:r>
                      <a:br>
                        <a:rPr lang="en-US" sz="1200" dirty="0">
                          <a:effectLst/>
                        </a:rPr>
                      </a:br>
                      <a:r>
                        <a:rPr lang="en-US" sz="1200" dirty="0">
                          <a:effectLst/>
                        </a:rPr>
                        <a:t>9-13%</a:t>
                      </a:r>
                      <a:endParaRPr lang="en-US" sz="1100" dirty="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US" sz="1200" dirty="0">
                          <a:effectLst/>
                        </a:rPr>
                        <a:t>ENFJ</a:t>
                      </a:r>
                      <a:br>
                        <a:rPr lang="en-US" sz="1200" dirty="0">
                          <a:effectLst/>
                        </a:rPr>
                      </a:br>
                      <a:r>
                        <a:rPr lang="en-US" sz="1200" dirty="0">
                          <a:effectLst/>
                        </a:rPr>
                        <a:t>2-5%</a:t>
                      </a:r>
                      <a:endParaRPr lang="en-US" sz="1100" dirty="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US" sz="1200" dirty="0">
                          <a:effectLst/>
                        </a:rPr>
                        <a:t>ENTJ</a:t>
                      </a:r>
                      <a:br>
                        <a:rPr lang="en-US" sz="1200" dirty="0">
                          <a:effectLst/>
                        </a:rPr>
                      </a:br>
                      <a:r>
                        <a:rPr lang="en-US" sz="1200" dirty="0">
                          <a:effectLst/>
                        </a:rPr>
                        <a:t>2-5%</a:t>
                      </a:r>
                      <a:endParaRPr lang="en-US" sz="1100" dirty="0">
                        <a:effectLst/>
                        <a:latin typeface="Calibri"/>
                        <a:ea typeface="Calibri"/>
                        <a:cs typeface="Times New Roman"/>
                      </a:endParaRPr>
                    </a:p>
                  </a:txBody>
                  <a:tcPr marL="0" marR="0" marT="0" marB="0" anchor="ctr"/>
                </a:tc>
              </a:tr>
            </a:tbl>
          </a:graphicData>
        </a:graphic>
      </p:graphicFrame>
      <p:pic>
        <p:nvPicPr>
          <p:cNvPr id="5" name="Picture 4"/>
          <p:cNvPicPr/>
          <p:nvPr/>
        </p:nvPicPr>
        <p:blipFill>
          <a:blip r:embed="rId2" cstate="print"/>
          <a:srcRect b="-1299"/>
          <a:stretch>
            <a:fillRect/>
          </a:stretch>
        </p:blipFill>
        <p:spPr bwMode="auto">
          <a:xfrm>
            <a:off x="8297703" y="6019800"/>
            <a:ext cx="778193" cy="704850"/>
          </a:xfrm>
          <a:prstGeom prst="rect">
            <a:avLst/>
          </a:prstGeom>
          <a:noFill/>
          <a:ln w="9525">
            <a:noFill/>
            <a:miter lim="800000"/>
            <a:headEnd/>
            <a:tailEnd/>
          </a:ln>
        </p:spPr>
      </p:pic>
    </p:spTree>
    <p:extLst>
      <p:ext uri="{BB962C8B-B14F-4D97-AF65-F5344CB8AC3E}">
        <p14:creationId xmlns:p14="http://schemas.microsoft.com/office/powerpoint/2010/main" val="38435129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9525">
            <a:solidFill>
              <a:srgbClr val="FF0000"/>
            </a:solidFill>
          </a:ln>
        </p:spPr>
        <p:txBody>
          <a:bodyPr>
            <a:normAutofit/>
          </a:bodyPr>
          <a:lstStyle/>
          <a:p>
            <a:r>
              <a:rPr lang="en-US" dirty="0" smtClean="0"/>
              <a:t>You and </a:t>
            </a:r>
            <a:r>
              <a:rPr lang="en-US" dirty="0"/>
              <a:t>Y</a:t>
            </a:r>
            <a:r>
              <a:rPr lang="en-US" dirty="0" smtClean="0"/>
              <a:t>our Coaching </a:t>
            </a:r>
            <a:r>
              <a:rPr lang="en-US" dirty="0"/>
              <a:t>S</a:t>
            </a:r>
            <a:r>
              <a:rPr lang="en-US" dirty="0" smtClean="0"/>
              <a:t>tyle</a:t>
            </a:r>
            <a:endParaRPr lang="en-US" dirty="0"/>
          </a:p>
        </p:txBody>
      </p:sp>
      <p:sp>
        <p:nvSpPr>
          <p:cNvPr id="3" name="Content Placeholder 2"/>
          <p:cNvSpPr>
            <a:spLocks noGrp="1"/>
          </p:cNvSpPr>
          <p:nvPr>
            <p:ph idx="1"/>
          </p:nvPr>
        </p:nvSpPr>
        <p:spPr>
          <a:xfrm>
            <a:off x="457200" y="1600201"/>
            <a:ext cx="8229600" cy="4038600"/>
          </a:xfrm>
          <a:ln w="12700">
            <a:solidFill>
              <a:schemeClr val="tx2"/>
            </a:solidFill>
          </a:ln>
        </p:spPr>
        <p:txBody>
          <a:bodyPr/>
          <a:lstStyle/>
          <a:p>
            <a:endParaRPr lang="en-US" dirty="0" smtClean="0"/>
          </a:p>
          <a:p>
            <a:r>
              <a:rPr lang="en-US" dirty="0" smtClean="0"/>
              <a:t>Find your matches and talk about how your sorter type functions as a coach </a:t>
            </a:r>
          </a:p>
          <a:p>
            <a:endParaRPr lang="en-US" dirty="0" smtClean="0"/>
          </a:p>
          <a:p>
            <a:r>
              <a:rPr lang="en-US" dirty="0" smtClean="0"/>
              <a:t>Does your sorter type make a difference in how you approach your role as a coach?</a:t>
            </a:r>
          </a:p>
          <a:p>
            <a:pPr marL="0" indent="0">
              <a:buNone/>
            </a:pPr>
            <a:endParaRPr lang="en-US" dirty="0" smtClean="0"/>
          </a:p>
          <a:p>
            <a:pPr marL="0" indent="0">
              <a:buNone/>
            </a:pPr>
            <a:endParaRPr lang="en-US" dirty="0" smtClean="0"/>
          </a:p>
        </p:txBody>
      </p:sp>
      <p:pic>
        <p:nvPicPr>
          <p:cNvPr id="5" name="Picture 4"/>
          <p:cNvPicPr/>
          <p:nvPr/>
        </p:nvPicPr>
        <p:blipFill>
          <a:blip r:embed="rId2" cstate="print"/>
          <a:srcRect b="-1299"/>
          <a:stretch>
            <a:fillRect/>
          </a:stretch>
        </p:blipFill>
        <p:spPr bwMode="auto">
          <a:xfrm>
            <a:off x="8305800" y="6096000"/>
            <a:ext cx="808196" cy="735013"/>
          </a:xfrm>
          <a:prstGeom prst="rect">
            <a:avLst/>
          </a:prstGeom>
          <a:noFill/>
          <a:ln w="9525">
            <a:noFill/>
            <a:miter lim="800000"/>
            <a:headEnd/>
            <a:tailEnd/>
          </a:ln>
        </p:spPr>
      </p:pic>
    </p:spTree>
    <p:extLst>
      <p:ext uri="{BB962C8B-B14F-4D97-AF65-F5344CB8AC3E}">
        <p14:creationId xmlns:p14="http://schemas.microsoft.com/office/powerpoint/2010/main" val="12009502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2700">
            <a:solidFill>
              <a:srgbClr val="FF0000"/>
            </a:solidFill>
          </a:ln>
        </p:spPr>
        <p:txBody>
          <a:bodyPr/>
          <a:lstStyle/>
          <a:p>
            <a:r>
              <a:rPr lang="en-US" dirty="0" smtClean="0"/>
              <a:t>Opposite Pairings</a:t>
            </a:r>
            <a:endParaRPr lang="en-US" dirty="0"/>
          </a:p>
        </p:txBody>
      </p:sp>
      <p:sp>
        <p:nvSpPr>
          <p:cNvPr id="4" name="Content Placeholder 3"/>
          <p:cNvSpPr>
            <a:spLocks noGrp="1"/>
          </p:cNvSpPr>
          <p:nvPr>
            <p:ph sz="half" idx="2"/>
          </p:nvPr>
        </p:nvSpPr>
        <p:spPr>
          <a:xfrm>
            <a:off x="457200" y="1676400"/>
            <a:ext cx="3810000" cy="3581400"/>
          </a:xfrm>
          <a:ln w="12700">
            <a:solidFill>
              <a:schemeClr val="tx2"/>
            </a:solidFill>
          </a:ln>
        </p:spPr>
        <p:txBody>
          <a:bodyPr>
            <a:noAutofit/>
          </a:bodyPr>
          <a:lstStyle/>
          <a:p>
            <a:pPr marL="0" indent="0">
              <a:buNone/>
            </a:pPr>
            <a:endParaRPr lang="en-US" sz="3200" dirty="0" smtClean="0"/>
          </a:p>
          <a:p>
            <a:r>
              <a:rPr lang="en-US" sz="3200" dirty="0" smtClean="0"/>
              <a:t>ESTJ </a:t>
            </a:r>
            <a:r>
              <a:rPr lang="en-US" sz="3200" dirty="0"/>
              <a:t>and </a:t>
            </a:r>
            <a:r>
              <a:rPr lang="en-US" sz="3200" dirty="0" smtClean="0"/>
              <a:t>INFP</a:t>
            </a:r>
          </a:p>
          <a:p>
            <a:r>
              <a:rPr lang="en-US" sz="3200" dirty="0" smtClean="0"/>
              <a:t>ESFJ </a:t>
            </a:r>
            <a:r>
              <a:rPr lang="en-US" sz="3200" dirty="0"/>
              <a:t>and </a:t>
            </a:r>
            <a:r>
              <a:rPr lang="en-US" sz="3200" dirty="0" smtClean="0"/>
              <a:t>INTP</a:t>
            </a:r>
          </a:p>
          <a:p>
            <a:r>
              <a:rPr lang="en-US" sz="3200" dirty="0" smtClean="0"/>
              <a:t>ENTJ </a:t>
            </a:r>
            <a:r>
              <a:rPr lang="en-US" sz="3200" dirty="0"/>
              <a:t>and </a:t>
            </a:r>
            <a:r>
              <a:rPr lang="en-US" sz="3200" dirty="0" smtClean="0"/>
              <a:t>ISFP</a:t>
            </a:r>
          </a:p>
          <a:p>
            <a:r>
              <a:rPr lang="en-US" sz="3200" dirty="0" smtClean="0"/>
              <a:t>ENFJ </a:t>
            </a:r>
            <a:r>
              <a:rPr lang="en-US" sz="3200" dirty="0"/>
              <a:t>and ISTP</a:t>
            </a:r>
          </a:p>
        </p:txBody>
      </p:sp>
      <p:sp>
        <p:nvSpPr>
          <p:cNvPr id="6" name="Content Placeholder 5"/>
          <p:cNvSpPr>
            <a:spLocks noGrp="1"/>
          </p:cNvSpPr>
          <p:nvPr>
            <p:ph sz="quarter" idx="4"/>
          </p:nvPr>
        </p:nvSpPr>
        <p:spPr>
          <a:xfrm>
            <a:off x="4953000" y="1676400"/>
            <a:ext cx="3733800" cy="3581400"/>
          </a:xfrm>
          <a:ln w="12700">
            <a:solidFill>
              <a:schemeClr val="tx2"/>
            </a:solidFill>
          </a:ln>
        </p:spPr>
        <p:txBody>
          <a:bodyPr>
            <a:normAutofit/>
          </a:bodyPr>
          <a:lstStyle/>
          <a:p>
            <a:pPr marL="0" indent="0">
              <a:buNone/>
            </a:pPr>
            <a:endParaRPr lang="en-US" sz="3500" dirty="0" smtClean="0"/>
          </a:p>
          <a:p>
            <a:r>
              <a:rPr lang="en-US" sz="3500" dirty="0" smtClean="0"/>
              <a:t>ISTJ </a:t>
            </a:r>
            <a:r>
              <a:rPr lang="en-US" sz="3500" dirty="0"/>
              <a:t>and </a:t>
            </a:r>
            <a:r>
              <a:rPr lang="en-US" sz="3500" dirty="0" smtClean="0"/>
              <a:t>ENFP</a:t>
            </a:r>
          </a:p>
          <a:p>
            <a:r>
              <a:rPr lang="en-US" sz="3500" dirty="0" smtClean="0"/>
              <a:t>ISFJ </a:t>
            </a:r>
            <a:r>
              <a:rPr lang="en-US" sz="3500" dirty="0"/>
              <a:t>and </a:t>
            </a:r>
            <a:r>
              <a:rPr lang="en-US" sz="3500" dirty="0" smtClean="0"/>
              <a:t>ENTP</a:t>
            </a:r>
          </a:p>
          <a:p>
            <a:r>
              <a:rPr lang="en-US" sz="3500" dirty="0" smtClean="0"/>
              <a:t>INTJ </a:t>
            </a:r>
            <a:r>
              <a:rPr lang="en-US" sz="3500" dirty="0"/>
              <a:t>and </a:t>
            </a:r>
            <a:r>
              <a:rPr lang="en-US" sz="3500" dirty="0" smtClean="0"/>
              <a:t>ESFP</a:t>
            </a:r>
          </a:p>
          <a:p>
            <a:r>
              <a:rPr lang="en-US" sz="3500" dirty="0" smtClean="0"/>
              <a:t>INFJ </a:t>
            </a:r>
            <a:r>
              <a:rPr lang="en-US" sz="3500" dirty="0"/>
              <a:t>and ESTP</a:t>
            </a:r>
          </a:p>
          <a:p>
            <a:endParaRPr lang="en-US" dirty="0"/>
          </a:p>
        </p:txBody>
      </p:sp>
      <p:pic>
        <p:nvPicPr>
          <p:cNvPr id="7" name="Picture 6"/>
          <p:cNvPicPr/>
          <p:nvPr/>
        </p:nvPicPr>
        <p:blipFill>
          <a:blip r:embed="rId2" cstate="print"/>
          <a:srcRect b="-1299"/>
          <a:stretch>
            <a:fillRect/>
          </a:stretch>
        </p:blipFill>
        <p:spPr bwMode="auto">
          <a:xfrm>
            <a:off x="8206655" y="5943600"/>
            <a:ext cx="930593" cy="781050"/>
          </a:xfrm>
          <a:prstGeom prst="rect">
            <a:avLst/>
          </a:prstGeom>
          <a:noFill/>
          <a:ln w="9525">
            <a:noFill/>
            <a:miter lim="800000"/>
            <a:headEnd/>
            <a:tailEnd/>
          </a:ln>
        </p:spPr>
      </p:pic>
    </p:spTree>
    <p:extLst>
      <p:ext uri="{BB962C8B-B14F-4D97-AF65-F5344CB8AC3E}">
        <p14:creationId xmlns:p14="http://schemas.microsoft.com/office/powerpoint/2010/main" val="24135709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9525">
            <a:solidFill>
              <a:srgbClr val="FF0000"/>
            </a:solidFill>
          </a:ln>
        </p:spPr>
        <p:txBody>
          <a:bodyPr/>
          <a:lstStyle/>
          <a:p>
            <a:r>
              <a:rPr lang="en-US" dirty="0" smtClean="0"/>
              <a:t>Look at your opposite sorter type</a:t>
            </a:r>
            <a:endParaRPr lang="en-US" dirty="0"/>
          </a:p>
        </p:txBody>
      </p:sp>
      <p:sp>
        <p:nvSpPr>
          <p:cNvPr id="3" name="Content Placeholder 2"/>
          <p:cNvSpPr>
            <a:spLocks noGrp="1"/>
          </p:cNvSpPr>
          <p:nvPr>
            <p:ph idx="1"/>
          </p:nvPr>
        </p:nvSpPr>
        <p:spPr>
          <a:xfrm>
            <a:off x="457200" y="1600201"/>
            <a:ext cx="8229600" cy="4419600"/>
          </a:xfrm>
          <a:ln w="12700">
            <a:solidFill>
              <a:schemeClr val="tx2"/>
            </a:solidFill>
          </a:ln>
        </p:spPr>
        <p:txBody>
          <a:bodyPr/>
          <a:lstStyle/>
          <a:p>
            <a:endParaRPr lang="en-US" dirty="0" smtClean="0"/>
          </a:p>
          <a:p>
            <a:r>
              <a:rPr lang="en-US" dirty="0" smtClean="0"/>
              <a:t>Find your opposite type and talk about differences in how you each might approach your work as a coach</a:t>
            </a:r>
          </a:p>
          <a:p>
            <a:endParaRPr lang="en-US" dirty="0" smtClean="0"/>
          </a:p>
          <a:p>
            <a:r>
              <a:rPr lang="en-US" dirty="0" smtClean="0"/>
              <a:t>Highlight areas where you might do things the same way and areas where you might do things differently</a:t>
            </a:r>
            <a:endParaRPr lang="en-US" dirty="0"/>
          </a:p>
        </p:txBody>
      </p:sp>
      <p:pic>
        <p:nvPicPr>
          <p:cNvPr id="5" name="Picture 4"/>
          <p:cNvPicPr/>
          <p:nvPr/>
        </p:nvPicPr>
        <p:blipFill>
          <a:blip r:embed="rId2" cstate="print"/>
          <a:srcRect b="-1299"/>
          <a:stretch>
            <a:fillRect/>
          </a:stretch>
        </p:blipFill>
        <p:spPr bwMode="auto">
          <a:xfrm>
            <a:off x="8428503" y="6096000"/>
            <a:ext cx="701993" cy="704850"/>
          </a:xfrm>
          <a:prstGeom prst="rect">
            <a:avLst/>
          </a:prstGeom>
          <a:noFill/>
          <a:ln w="9525">
            <a:noFill/>
            <a:miter lim="800000"/>
            <a:headEnd/>
            <a:tailEnd/>
          </a:ln>
        </p:spPr>
      </p:pic>
    </p:spTree>
    <p:extLst>
      <p:ext uri="{BB962C8B-B14F-4D97-AF65-F5344CB8AC3E}">
        <p14:creationId xmlns:p14="http://schemas.microsoft.com/office/powerpoint/2010/main" val="554095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rgbClr val="FF0000"/>
            </a:solidFill>
          </a:ln>
        </p:spPr>
        <p:txBody>
          <a:bodyPr>
            <a:normAutofit fontScale="90000"/>
          </a:bodyPr>
          <a:lstStyle/>
          <a:p>
            <a:r>
              <a:rPr lang="en-US" dirty="0" smtClean="0"/>
              <a:t/>
            </a:r>
            <a:br>
              <a:rPr lang="en-US" dirty="0" smtClean="0"/>
            </a:br>
            <a:r>
              <a:rPr lang="en-US" dirty="0" smtClean="0"/>
              <a:t>Communicating </a:t>
            </a:r>
            <a:r>
              <a:rPr lang="en-US" dirty="0"/>
              <a:t>with Different Styles</a:t>
            </a:r>
            <a:r>
              <a:rPr lang="en-US" b="1" dirty="0"/>
              <a:t/>
            </a:r>
            <a:br>
              <a:rPr lang="en-US" b="1" dirty="0"/>
            </a:br>
            <a:endParaRPr lang="en-US" dirty="0"/>
          </a:p>
        </p:txBody>
      </p:sp>
      <p:sp>
        <p:nvSpPr>
          <p:cNvPr id="3" name="Content Placeholder 2"/>
          <p:cNvSpPr>
            <a:spLocks noGrp="1"/>
          </p:cNvSpPr>
          <p:nvPr>
            <p:ph idx="1"/>
          </p:nvPr>
        </p:nvSpPr>
        <p:spPr>
          <a:xfrm>
            <a:off x="457200" y="1600201"/>
            <a:ext cx="8229600" cy="4419600"/>
          </a:xfrm>
          <a:ln w="12700">
            <a:solidFill>
              <a:schemeClr val="accent1"/>
            </a:solidFill>
          </a:ln>
        </p:spPr>
        <p:txBody>
          <a:bodyPr>
            <a:normAutofit lnSpcReduction="10000"/>
          </a:bodyPr>
          <a:lstStyle/>
          <a:p>
            <a:r>
              <a:rPr lang="en-US" dirty="0" smtClean="0"/>
              <a:t>We </a:t>
            </a:r>
            <a:r>
              <a:rPr lang="en-US" dirty="0"/>
              <a:t>all feel most comfortable with people who communicate the way we do. We are less likely to misinterpret their messages or motives and much quicker to connect with and trust them. </a:t>
            </a:r>
            <a:r>
              <a:rPr lang="en-US" dirty="0" smtClean="0"/>
              <a:t>Given that, </a:t>
            </a:r>
            <a:r>
              <a:rPr lang="en-US" dirty="0"/>
              <a:t>there are </a:t>
            </a:r>
            <a:r>
              <a:rPr lang="en-US" dirty="0" smtClean="0"/>
              <a:t>different communication </a:t>
            </a:r>
            <a:r>
              <a:rPr lang="en-US" dirty="0"/>
              <a:t>styles, </a:t>
            </a:r>
            <a:r>
              <a:rPr lang="en-US" dirty="0" smtClean="0"/>
              <a:t>most </a:t>
            </a:r>
            <a:r>
              <a:rPr lang="en-US" dirty="0"/>
              <a:t>of the people we interact with at work are likely to </a:t>
            </a:r>
            <a:r>
              <a:rPr lang="en-US" dirty="0" smtClean="0"/>
              <a:t>have a different communications style from your own. What does this mean to you as a coach?</a:t>
            </a:r>
            <a:endParaRPr lang="en-US" dirty="0"/>
          </a:p>
          <a:p>
            <a:endParaRPr lang="en-US" dirty="0"/>
          </a:p>
        </p:txBody>
      </p:sp>
      <p:pic>
        <p:nvPicPr>
          <p:cNvPr id="5" name="Picture 4"/>
          <p:cNvPicPr/>
          <p:nvPr/>
        </p:nvPicPr>
        <p:blipFill>
          <a:blip r:embed="rId2" cstate="print"/>
          <a:srcRect b="-1299"/>
          <a:stretch>
            <a:fillRect/>
          </a:stretch>
        </p:blipFill>
        <p:spPr bwMode="auto">
          <a:xfrm>
            <a:off x="8458200" y="6126162"/>
            <a:ext cx="617696" cy="731837"/>
          </a:xfrm>
          <a:prstGeom prst="rect">
            <a:avLst/>
          </a:prstGeom>
          <a:noFill/>
          <a:ln w="9525">
            <a:noFill/>
            <a:miter lim="800000"/>
            <a:headEnd/>
            <a:tailEnd/>
          </a:ln>
        </p:spPr>
      </p:pic>
    </p:spTree>
    <p:extLst>
      <p:ext uri="{BB962C8B-B14F-4D97-AF65-F5344CB8AC3E}">
        <p14:creationId xmlns:p14="http://schemas.microsoft.com/office/powerpoint/2010/main" val="14275050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TotalTime>
  <Words>429</Words>
  <Application>Microsoft Office PowerPoint</Application>
  <PresentationFormat>On-screen Show (4:3)</PresentationFormat>
  <Paragraphs>92</Paragraphs>
  <Slides>12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Times New Roman</vt:lpstr>
      <vt:lpstr>Office Theme</vt:lpstr>
      <vt:lpstr>Coaching and Personality Type:  Does Who You Are Influence How You Coach?</vt:lpstr>
      <vt:lpstr>Who You Are</vt:lpstr>
      <vt:lpstr>The Keirsey Temperament Sorter</vt:lpstr>
      <vt:lpstr>The 16 Keirsey Types</vt:lpstr>
      <vt:lpstr>General Population by Keirsey Type</vt:lpstr>
      <vt:lpstr>You and Your Coaching Style</vt:lpstr>
      <vt:lpstr>Opposite Pairings</vt:lpstr>
      <vt:lpstr>Look at your opposite sorter type</vt:lpstr>
      <vt:lpstr> Communicating with Different Styles </vt:lpstr>
      <vt:lpstr>Let’s try a scenario</vt:lpstr>
      <vt:lpstr>What might this mean to you?</vt:lpstr>
      <vt:lpstr>Learn more</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Coaching and Personality Type:  How Does Who You Are Influence How You Coach?</dc:title>
  <dc:creator>Elliott</dc:creator>
  <cp:lastModifiedBy>Jeremy Gabborin</cp:lastModifiedBy>
  <cp:revision>26</cp:revision>
  <cp:lastPrinted>2015-10-07T14:03:26Z</cp:lastPrinted>
  <dcterms:created xsi:type="dcterms:W3CDTF">2015-09-10T22:33:22Z</dcterms:created>
  <dcterms:modified xsi:type="dcterms:W3CDTF">2015-11-19T00:47:44Z</dcterms:modified>
</cp:coreProperties>
</file>