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67"/>
  </p:notesMasterIdLst>
  <p:handoutMasterIdLst>
    <p:handoutMasterId r:id="rId68"/>
  </p:handoutMasterIdLst>
  <p:sldIdLst>
    <p:sldId id="1501" r:id="rId2"/>
    <p:sldId id="1511" r:id="rId3"/>
    <p:sldId id="1503" r:id="rId4"/>
    <p:sldId id="1502" r:id="rId5"/>
    <p:sldId id="1422" r:id="rId6"/>
    <p:sldId id="1410" r:id="rId7"/>
    <p:sldId id="1454" r:id="rId8"/>
    <p:sldId id="1453" r:id="rId9"/>
    <p:sldId id="1480" r:id="rId10"/>
    <p:sldId id="1479" r:id="rId11"/>
    <p:sldId id="1481" r:id="rId12"/>
    <p:sldId id="1402" r:id="rId13"/>
    <p:sldId id="1447" r:id="rId14"/>
    <p:sldId id="1445" r:id="rId15"/>
    <p:sldId id="1444" r:id="rId16"/>
    <p:sldId id="1316" r:id="rId17"/>
    <p:sldId id="1423" r:id="rId18"/>
    <p:sldId id="1424" r:id="rId19"/>
    <p:sldId id="1492" r:id="rId20"/>
    <p:sldId id="1326" r:id="rId21"/>
    <p:sldId id="1382" r:id="rId22"/>
    <p:sldId id="1383" r:id="rId23"/>
    <p:sldId id="1384" r:id="rId24"/>
    <p:sldId id="1443" r:id="rId25"/>
    <p:sldId id="1493" r:id="rId26"/>
    <p:sldId id="1496" r:id="rId27"/>
    <p:sldId id="1497" r:id="rId28"/>
    <p:sldId id="1498" r:id="rId29"/>
    <p:sldId id="1499" r:id="rId30"/>
    <p:sldId id="1386" r:id="rId31"/>
    <p:sldId id="1478" r:id="rId32"/>
    <p:sldId id="1477" r:id="rId33"/>
    <p:sldId id="1513" r:id="rId34"/>
    <p:sldId id="1413" r:id="rId35"/>
    <p:sldId id="1436" r:id="rId36"/>
    <p:sldId id="1437" r:id="rId37"/>
    <p:sldId id="1389" r:id="rId38"/>
    <p:sldId id="1458" r:id="rId39"/>
    <p:sldId id="1462" r:id="rId40"/>
    <p:sldId id="1459" r:id="rId41"/>
    <p:sldId id="1460" r:id="rId42"/>
    <p:sldId id="1474" r:id="rId43"/>
    <p:sldId id="1461" r:id="rId44"/>
    <p:sldId id="1512" r:id="rId45"/>
    <p:sldId id="1506" r:id="rId46"/>
    <p:sldId id="1463" r:id="rId47"/>
    <p:sldId id="1464" r:id="rId48"/>
    <p:sldId id="1465" r:id="rId49"/>
    <p:sldId id="1466" r:id="rId50"/>
    <p:sldId id="1467" r:id="rId51"/>
    <p:sldId id="1468" r:id="rId52"/>
    <p:sldId id="1469" r:id="rId53"/>
    <p:sldId id="1507" r:id="rId54"/>
    <p:sldId id="1508" r:id="rId55"/>
    <p:sldId id="1509" r:id="rId56"/>
    <p:sldId id="1510" r:id="rId57"/>
    <p:sldId id="1482" r:id="rId58"/>
    <p:sldId id="1483" r:id="rId59"/>
    <p:sldId id="1484" r:id="rId60"/>
    <p:sldId id="1500" r:id="rId61"/>
    <p:sldId id="1485" r:id="rId62"/>
    <p:sldId id="1486" r:id="rId63"/>
    <p:sldId id="1487" r:id="rId64"/>
    <p:sldId id="1329" r:id="rId65"/>
    <p:sldId id="1448" r:id="rId66"/>
  </p:sldIdLst>
  <p:sldSz cx="9144000" cy="6858000" type="screen4x3"/>
  <p:notesSz cx="7023100" cy="93091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000" kern="1200">
        <a:solidFill>
          <a:schemeClr val="tx1"/>
        </a:solidFill>
        <a:latin typeface="Times New Roman" pitchFamily="18" charset="0"/>
        <a:ea typeface="+mn-ea"/>
        <a:cs typeface="Arial" pitchFamily="34" charset="0"/>
      </a:defRPr>
    </a:lvl5pPr>
    <a:lvl6pPr marL="2286000" algn="l" defTabSz="914400" rtl="0" eaLnBrk="1" latinLnBrk="0" hangingPunct="1">
      <a:defRPr sz="1000" kern="1200">
        <a:solidFill>
          <a:schemeClr val="tx1"/>
        </a:solidFill>
        <a:latin typeface="Times New Roman" pitchFamily="18" charset="0"/>
        <a:ea typeface="+mn-ea"/>
        <a:cs typeface="Arial" pitchFamily="34" charset="0"/>
      </a:defRPr>
    </a:lvl6pPr>
    <a:lvl7pPr marL="2743200" algn="l" defTabSz="914400" rtl="0" eaLnBrk="1" latinLnBrk="0" hangingPunct="1">
      <a:defRPr sz="1000" kern="1200">
        <a:solidFill>
          <a:schemeClr val="tx1"/>
        </a:solidFill>
        <a:latin typeface="Times New Roman" pitchFamily="18" charset="0"/>
        <a:ea typeface="+mn-ea"/>
        <a:cs typeface="Arial" pitchFamily="34" charset="0"/>
      </a:defRPr>
    </a:lvl7pPr>
    <a:lvl8pPr marL="3200400" algn="l" defTabSz="914400" rtl="0" eaLnBrk="1" latinLnBrk="0" hangingPunct="1">
      <a:defRPr sz="1000" kern="1200">
        <a:solidFill>
          <a:schemeClr val="tx1"/>
        </a:solidFill>
        <a:latin typeface="Times New Roman" pitchFamily="18" charset="0"/>
        <a:ea typeface="+mn-ea"/>
        <a:cs typeface="Arial" pitchFamily="34" charset="0"/>
      </a:defRPr>
    </a:lvl8pPr>
    <a:lvl9pPr marL="3657600" algn="l" defTabSz="914400" rtl="0" eaLnBrk="1" latinLnBrk="0" hangingPunct="1">
      <a:defRPr sz="10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D5DDED"/>
    <a:srgbClr val="D2DBEC"/>
    <a:srgbClr val="EDF0F7"/>
    <a:srgbClr val="080808"/>
    <a:srgbClr val="99CCFF"/>
    <a:srgbClr val="008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74725" autoAdjust="0"/>
  </p:normalViewPr>
  <p:slideViewPr>
    <p:cSldViewPr snapToGrid="0">
      <p:cViewPr>
        <p:scale>
          <a:sx n="64" d="100"/>
          <a:sy n="64" d="100"/>
        </p:scale>
        <p:origin x="-1164" y="-462"/>
      </p:cViewPr>
      <p:guideLst>
        <p:guide orient="horz" pos="2160"/>
        <p:guide pos="2880"/>
      </p:guideLst>
    </p:cSldViewPr>
  </p:slideViewPr>
  <p:outlineViewPr>
    <p:cViewPr>
      <p:scale>
        <a:sx n="33" d="100"/>
        <a:sy n="33" d="100"/>
      </p:scale>
      <p:origin x="0" y="38916"/>
    </p:cViewPr>
  </p:outlineViewPr>
  <p:notesTextViewPr>
    <p:cViewPr>
      <p:scale>
        <a:sx n="80" d="100"/>
        <a:sy n="80" d="100"/>
      </p:scale>
      <p:origin x="0" y="0"/>
    </p:cViewPr>
  </p:notesTextViewPr>
  <p:sorterViewPr>
    <p:cViewPr>
      <p:scale>
        <a:sx n="92" d="100"/>
        <a:sy n="92" d="100"/>
      </p:scale>
      <p:origin x="0" y="5748"/>
    </p:cViewPr>
  </p:sorterViewPr>
  <p:notesViewPr>
    <p:cSldViewPr snapToGrid="0">
      <p:cViewPr>
        <p:scale>
          <a:sx n="40" d="100"/>
          <a:sy n="40" d="100"/>
        </p:scale>
        <p:origin x="-2166" y="-64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2"/>
            <a:ext cx="3046881"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l" defTabSz="929344">
              <a:defRPr sz="1200">
                <a:cs typeface="+mn-cs"/>
              </a:defRPr>
            </a:lvl1pPr>
          </a:lstStyle>
          <a:p>
            <a:pPr>
              <a:defRPr/>
            </a:pPr>
            <a:endParaRPr lang="en-US"/>
          </a:p>
        </p:txBody>
      </p:sp>
      <p:sp>
        <p:nvSpPr>
          <p:cNvPr id="4099" name="Rectangle 3"/>
          <p:cNvSpPr>
            <a:spLocks noGrp="1" noChangeArrowheads="1"/>
          </p:cNvSpPr>
          <p:nvPr>
            <p:ph type="dt" sz="quarter" idx="1"/>
          </p:nvPr>
        </p:nvSpPr>
        <p:spPr bwMode="auto">
          <a:xfrm>
            <a:off x="3976220" y="2"/>
            <a:ext cx="3046880"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r" defTabSz="929344">
              <a:defRPr sz="1200">
                <a:cs typeface="+mn-cs"/>
              </a:defRPr>
            </a:lvl1pPr>
          </a:lstStyle>
          <a:p>
            <a:pPr>
              <a:defRPr/>
            </a:pPr>
            <a:endParaRPr lang="en-US"/>
          </a:p>
        </p:txBody>
      </p:sp>
      <p:sp>
        <p:nvSpPr>
          <p:cNvPr id="4100" name="Rectangle 4"/>
          <p:cNvSpPr>
            <a:spLocks noGrp="1" noChangeArrowheads="1"/>
          </p:cNvSpPr>
          <p:nvPr>
            <p:ph type="ftr" sz="quarter" idx="2"/>
          </p:nvPr>
        </p:nvSpPr>
        <p:spPr bwMode="auto">
          <a:xfrm>
            <a:off x="2" y="8842684"/>
            <a:ext cx="3046881"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l" defTabSz="929344">
              <a:defRPr sz="120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76220" y="8842684"/>
            <a:ext cx="3046880"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r" defTabSz="929344">
              <a:defRPr sz="1200">
                <a:cs typeface="+mn-cs"/>
              </a:defRPr>
            </a:lvl1pPr>
          </a:lstStyle>
          <a:p>
            <a:pPr>
              <a:defRPr/>
            </a:pPr>
            <a:fld id="{A845232D-A8AB-4BAB-A5F9-ECD8CC7A96D1}" type="slidenum">
              <a:rPr lang="en-US"/>
              <a:pPr>
                <a:defRPr/>
              </a:pPr>
              <a:t>‹#›</a:t>
            </a:fld>
            <a:endParaRPr lang="en-US" dirty="0"/>
          </a:p>
        </p:txBody>
      </p:sp>
    </p:spTree>
    <p:extLst>
      <p:ext uri="{BB962C8B-B14F-4D97-AF65-F5344CB8AC3E}">
        <p14:creationId xmlns:p14="http://schemas.microsoft.com/office/powerpoint/2010/main" val="1421610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1"/>
            <a:ext cx="3046881"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l" defTabSz="924751">
              <a:defRPr sz="1200">
                <a:cs typeface="+mn-cs"/>
              </a:defRPr>
            </a:lvl1pPr>
          </a:lstStyle>
          <a:p>
            <a:pPr>
              <a:defRPr/>
            </a:pPr>
            <a:endParaRPr lang="en-US"/>
          </a:p>
        </p:txBody>
      </p:sp>
      <p:sp>
        <p:nvSpPr>
          <p:cNvPr id="18435" name="Rectangle 3"/>
          <p:cNvSpPr>
            <a:spLocks noGrp="1" noChangeArrowheads="1"/>
          </p:cNvSpPr>
          <p:nvPr>
            <p:ph type="dt" idx="1"/>
          </p:nvPr>
        </p:nvSpPr>
        <p:spPr bwMode="auto">
          <a:xfrm>
            <a:off x="3976220" y="1"/>
            <a:ext cx="3046880"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r" defTabSz="924751">
              <a:defRPr sz="1200">
                <a:cs typeface="+mn-cs"/>
              </a:defRPr>
            </a:lvl1pPr>
          </a:lstStyle>
          <a:p>
            <a:pPr>
              <a:defRPr/>
            </a:pPr>
            <a:endParaRPr lang="en-US"/>
          </a:p>
        </p:txBody>
      </p:sp>
      <p:sp>
        <p:nvSpPr>
          <p:cNvPr id="18437" name="Rectangle 5"/>
          <p:cNvSpPr>
            <a:spLocks noGrp="1" noChangeArrowheads="1"/>
          </p:cNvSpPr>
          <p:nvPr>
            <p:ph type="body" sz="quarter" idx="3"/>
          </p:nvPr>
        </p:nvSpPr>
        <p:spPr bwMode="auto">
          <a:xfrm>
            <a:off x="937380" y="4452598"/>
            <a:ext cx="5148344" cy="4143255"/>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2" y="8826657"/>
            <a:ext cx="3046881"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l" defTabSz="924751">
              <a:defRPr sz="1200">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76220" y="8826657"/>
            <a:ext cx="3046880"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r" defTabSz="924751">
              <a:defRPr sz="1200">
                <a:cs typeface="+mn-cs"/>
              </a:defRPr>
            </a:lvl1pPr>
          </a:lstStyle>
          <a:p>
            <a:pPr>
              <a:defRPr/>
            </a:pPr>
            <a:fld id="{A710AD89-FBF4-4957-8F03-B1C8EE5E0E89}" type="slidenum">
              <a:rPr lang="en-US"/>
              <a:pPr>
                <a:defRPr/>
              </a:pPr>
              <a:t>‹#›</a:t>
            </a:fld>
            <a:endParaRPr lang="en-US" dirty="0"/>
          </a:p>
        </p:txBody>
      </p:sp>
    </p:spTree>
    <p:extLst>
      <p:ext uri="{BB962C8B-B14F-4D97-AF65-F5344CB8AC3E}">
        <p14:creationId xmlns:p14="http://schemas.microsoft.com/office/powerpoint/2010/main" val="54749017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21248"/>
            <a:fld id="{11B00145-3B6A-4032-A1D0-87CD462FF62A}" type="slidenum">
              <a:rPr lang="en-US" smtClean="0">
                <a:cs typeface="Arial" pitchFamily="34" charset="0"/>
              </a:rPr>
              <a:pPr defTabSz="921248"/>
              <a:t>1</a:t>
            </a:fld>
            <a:endParaRPr lang="en-US" dirty="0" smtClean="0">
              <a:cs typeface="Arial" pitchFamily="34" charset="0"/>
            </a:endParaRPr>
          </a:p>
        </p:txBody>
      </p:sp>
      <p:sp>
        <p:nvSpPr>
          <p:cNvPr id="67587" name="Rectangle 2"/>
          <p:cNvSpPr>
            <a:spLocks noGrp="1" noRot="1" noChangeAspect="1" noChangeArrowheads="1" noTextEdit="1"/>
          </p:cNvSpPr>
          <p:nvPr>
            <p:ph type="sldImg"/>
          </p:nvPr>
        </p:nvSpPr>
        <p:spPr bwMode="auto">
          <a:xfrm>
            <a:off x="1163638" y="693738"/>
            <a:ext cx="4706937" cy="3529012"/>
          </a:xfrm>
          <a:prstGeom prst="rect">
            <a:avLst/>
          </a:prstGeom>
          <a:noFill/>
          <a:ln>
            <a:miter lim="800000"/>
            <a:headEnd/>
            <a:tailEnd/>
          </a:ln>
        </p:spPr>
      </p:sp>
      <p:sp>
        <p:nvSpPr>
          <p:cNvPr id="67588" name="Rectangle 3"/>
          <p:cNvSpPr>
            <a:spLocks noGrp="1" noChangeArrowheads="1"/>
          </p:cNvSpPr>
          <p:nvPr>
            <p:ph type="body" idx="1"/>
          </p:nvPr>
        </p:nvSpPr>
        <p:spPr>
          <a:noFill/>
          <a:ln/>
        </p:spPr>
        <p:txBody>
          <a:bodyPr/>
          <a:lstStyle/>
          <a:p>
            <a:pPr eaLnBrk="1" hangingPunct="1"/>
            <a:r>
              <a:rPr lang="en-US" i="1" dirty="0" smtClean="0">
                <a:solidFill>
                  <a:srgbClr val="FF0000"/>
                </a:solidFill>
              </a:rPr>
              <a:t>	</a:t>
            </a:r>
            <a:r>
              <a:rPr lang="en-US" dirty="0" smtClean="0">
                <a:solidFill>
                  <a:srgbClr val="FF0000"/>
                </a:solidFill>
              </a:rPr>
              <a:t>Assign </a:t>
            </a:r>
            <a:r>
              <a:rPr lang="en-US" dirty="0" smtClean="0">
                <a:solidFill>
                  <a:srgbClr val="FF0000"/>
                </a:solidFill>
              </a:rPr>
              <a:t>each table a letter to use for Random Reporting. Make sure letters are visible. </a:t>
            </a:r>
            <a:endParaRPr lang="en-US" i="1" dirty="0" smtClean="0">
              <a:solidFill>
                <a:srgbClr val="FF0000"/>
              </a:solidFill>
            </a:endParaRPr>
          </a:p>
          <a:p>
            <a:pPr lvl="2" eaLnBrk="1" hangingPunct="1"/>
            <a:r>
              <a:rPr lang="en-US" dirty="0" smtClean="0">
                <a:solidFill>
                  <a:srgbClr val="FF0000"/>
                </a:solidFill>
              </a:rPr>
              <a:t>Check:</a:t>
            </a:r>
          </a:p>
          <a:p>
            <a:pPr lvl="2" eaLnBrk="1" hangingPunct="1">
              <a:buFontTx/>
              <a:buChar char="•"/>
            </a:pPr>
            <a:r>
              <a:rPr lang="en-US" dirty="0" smtClean="0">
                <a:solidFill>
                  <a:srgbClr val="FF0000"/>
                </a:solidFill>
              </a:rPr>
              <a:t>Is audio prepared for student training video(s)? </a:t>
            </a:r>
            <a:endParaRPr lang="en-US" dirty="0" smtClean="0">
              <a:solidFill>
                <a:srgbClr val="FF0000"/>
              </a:solidFill>
            </a:endParaRPr>
          </a:p>
          <a:p>
            <a:pPr lvl="2" eaLnBrk="1" hangingPunct="1">
              <a:buFontTx/>
              <a:buChar char="•"/>
            </a:pPr>
            <a:r>
              <a:rPr lang="en-US" dirty="0" smtClean="0">
                <a:solidFill>
                  <a:srgbClr val="FF0000"/>
                </a:solidFill>
              </a:rPr>
              <a:t>Open wiki page</a:t>
            </a:r>
            <a:endParaRPr lang="en-US" dirty="0" smtClean="0">
              <a:solidFill>
                <a:srgbClr val="FF0000"/>
              </a:solidFill>
            </a:endParaRPr>
          </a:p>
          <a:p>
            <a:pPr lvl="2" eaLnBrk="1" hangingPunct="1">
              <a:buFontTx/>
              <a:buChar char="•"/>
            </a:pPr>
            <a:r>
              <a:rPr lang="en-US" dirty="0" smtClean="0">
                <a:solidFill>
                  <a:srgbClr val="FF0000"/>
                </a:solidFill>
              </a:rPr>
              <a:t>Open PA </a:t>
            </a:r>
            <a:r>
              <a:rPr lang="en-US" dirty="0" err="1" smtClean="0">
                <a:solidFill>
                  <a:srgbClr val="FF0000"/>
                </a:solidFill>
              </a:rPr>
              <a:t>eDIRECT</a:t>
            </a:r>
            <a:r>
              <a:rPr lang="en-US" dirty="0" smtClean="0">
                <a:solidFill>
                  <a:srgbClr val="FF0000"/>
                </a:solidFill>
              </a:rPr>
              <a:t> site for tutorial and to show where materials are stored. </a:t>
            </a:r>
          </a:p>
          <a:p>
            <a:pPr lvl="2" eaLnBrk="1" hangingPunct="1">
              <a:buFontTx/>
              <a:buChar char="•"/>
            </a:pPr>
            <a:r>
              <a:rPr lang="en-US" dirty="0" smtClean="0">
                <a:solidFill>
                  <a:srgbClr val="FF0000"/>
                </a:solidFill>
              </a:rPr>
              <a:t>Prepare handouts</a:t>
            </a:r>
            <a:endParaRPr lang="en-US" dirty="0" smtClean="0">
              <a:solidFill>
                <a:srgbClr val="FF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xfrm>
            <a:off x="1184275" y="698500"/>
            <a:ext cx="4654550" cy="3490913"/>
          </a:xfrm>
          <a:prstGeom prst="rect">
            <a:avLst/>
          </a:prstGeom>
          <a:noFill/>
          <a:ln>
            <a:miter lim="800000"/>
            <a:headEnd/>
            <a:tailEnd/>
          </a:ln>
        </p:spPr>
      </p:sp>
      <p:sp>
        <p:nvSpPr>
          <p:cNvPr id="75779" name="Rectangle 3"/>
          <p:cNvSpPr>
            <a:spLocks noGrp="1" noChangeArrowheads="1"/>
          </p:cNvSpPr>
          <p:nvPr>
            <p:ph type="body" idx="1"/>
          </p:nvPr>
        </p:nvSpPr>
        <p:spPr>
          <a:noFill/>
          <a:ln/>
        </p:spPr>
        <p:txBody>
          <a:bodyPr/>
          <a:lstStyle/>
          <a:p>
            <a:pPr>
              <a:buFontTx/>
              <a:buChar char="•"/>
            </a:pPr>
            <a:r>
              <a:rPr lang="en-US" sz="900" dirty="0"/>
              <a:t>This slide represents PA’s Secondary </a:t>
            </a:r>
            <a:r>
              <a:rPr lang="en-US" sz="900" dirty="0" err="1"/>
              <a:t>RtII</a:t>
            </a:r>
            <a:r>
              <a:rPr lang="en-US" sz="900" dirty="0"/>
              <a:t> model. </a:t>
            </a:r>
          </a:p>
          <a:p>
            <a:endParaRPr lang="en-US" sz="9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xfrm>
            <a:off x="1184275" y="698500"/>
            <a:ext cx="4654550" cy="3490913"/>
          </a:xfrm>
          <a:prstGeom prst="rect">
            <a:avLst/>
          </a:prstGeom>
          <a:noFill/>
          <a:ln>
            <a:miter lim="800000"/>
            <a:headEnd/>
            <a:tailEnd/>
          </a:ln>
        </p:spPr>
      </p:sp>
      <p:sp>
        <p:nvSpPr>
          <p:cNvPr id="76803" name="Rectangle 3"/>
          <p:cNvSpPr>
            <a:spLocks noGrp="1" noChangeArrowheads="1"/>
          </p:cNvSpPr>
          <p:nvPr>
            <p:ph type="body" idx="1"/>
          </p:nvPr>
        </p:nvSpPr>
        <p:spPr>
          <a:noFill/>
          <a:ln/>
        </p:spPr>
        <p:txBody>
          <a:bodyPr/>
          <a:lstStyle/>
          <a:p>
            <a:pPr>
              <a:buFontTx/>
              <a:buChar char="•"/>
            </a:pPr>
            <a:endParaRPr lang="en-US" sz="900" dirty="0">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7827" name="Notes Placeholder 2"/>
          <p:cNvSpPr>
            <a:spLocks noGrp="1"/>
          </p:cNvSpPr>
          <p:nvPr>
            <p:ph type="body" idx="1"/>
          </p:nvPr>
        </p:nvSpPr>
        <p:spPr>
          <a:noFill/>
          <a:ln/>
        </p:spPr>
        <p:txBody>
          <a:bodyPr/>
          <a:lstStyle/>
          <a:p>
            <a:pPr>
              <a:buFontTx/>
              <a:buChar char="•"/>
            </a:pPr>
            <a:r>
              <a:rPr lang="en-US" dirty="0" smtClean="0"/>
              <a:t>Emphasize the importance of the bottom quote on the slide! Think, Pair, Share a word or phrase that resonates with them. </a:t>
            </a:r>
          </a:p>
          <a:p>
            <a:endParaRPr lang="en-US" dirty="0" smtClean="0"/>
          </a:p>
          <a:p>
            <a:r>
              <a:rPr lang="en-US" i="1" dirty="0" smtClean="0"/>
              <a:t>Note to Trainer: </a:t>
            </a:r>
          </a:p>
          <a:p>
            <a:endParaRPr lang="en-US" dirty="0" smtClean="0"/>
          </a:p>
          <a:p>
            <a:endParaRPr lang="en-US" dirty="0" smtClean="0"/>
          </a:p>
          <a:p>
            <a:pPr>
              <a:buFontTx/>
              <a:buChar char="•"/>
            </a:pPr>
            <a:r>
              <a:rPr lang="en-US" dirty="0" smtClean="0"/>
              <a:t>A </a:t>
            </a:r>
            <a:r>
              <a:rPr lang="en-US" dirty="0" smtClean="0"/>
              <a:t>teacher will need to take the time to provide one-on-one conferencing with students with the CDT results; if not, the results will be just another piece of unused data.</a:t>
            </a:r>
          </a:p>
          <a:p>
            <a:pPr>
              <a:buFontTx/>
              <a:buChar char="•"/>
            </a:pPr>
            <a:endParaRPr lang="en-US" dirty="0" smtClean="0"/>
          </a:p>
          <a:p>
            <a:endParaRPr lang="en-US" dirty="0" smtClean="0"/>
          </a:p>
          <a:p>
            <a:pPr>
              <a:buFontTx/>
              <a:buChar char="•"/>
            </a:pPr>
            <a:r>
              <a:rPr lang="en-US" dirty="0" smtClean="0"/>
              <a:t>The next slide is an Agree or Disagree Slide. Move from right or left, and provide feedback as you go through each question with the group. Solicit feedback. </a:t>
            </a:r>
          </a:p>
        </p:txBody>
      </p:sp>
      <p:sp>
        <p:nvSpPr>
          <p:cNvPr id="4" name="Slide Number Placeholder 3"/>
          <p:cNvSpPr>
            <a:spLocks noGrp="1"/>
          </p:cNvSpPr>
          <p:nvPr>
            <p:ph type="sldNum" sz="quarter" idx="5"/>
          </p:nvPr>
        </p:nvSpPr>
        <p:spPr/>
        <p:txBody>
          <a:bodyPr/>
          <a:lstStyle/>
          <a:p>
            <a:pPr>
              <a:defRPr/>
            </a:pPr>
            <a:fld id="{33FA708C-6987-4115-B617-D658DCD34B52}"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ln/>
        </p:spPr>
        <p:txBody>
          <a:bodyPr/>
          <a:lstStyle/>
          <a:p>
            <a:pPr>
              <a:buFont typeface="Arial" pitchFamily="34" charset="0"/>
              <a:buNone/>
              <a:defRPr/>
            </a:pPr>
            <a:r>
              <a:rPr lang="en-US" dirty="0" smtClean="0"/>
              <a:t>Ask audience to move to the right if they AGREE; move to the left if they DISAGREE. Discuss why they moved right or left. </a:t>
            </a:r>
          </a:p>
          <a:p>
            <a:pPr>
              <a:buFont typeface="Arial" pitchFamily="34" charset="0"/>
              <a:buNone/>
              <a:defRPr/>
            </a:pPr>
            <a:endParaRPr lang="en-US" dirty="0" smtClean="0"/>
          </a:p>
          <a:p>
            <a:pPr marL="229289" indent="-229289">
              <a:buFontTx/>
              <a:buAutoNum type="arabicPeriod"/>
              <a:defRPr/>
            </a:pPr>
            <a:r>
              <a:rPr lang="en-US" dirty="0" smtClean="0"/>
              <a:t>Disagree–this is formative assessment, not CDT. </a:t>
            </a:r>
          </a:p>
          <a:p>
            <a:pPr marL="229289" indent="-229289">
              <a:buFontTx/>
              <a:buAutoNum type="arabicPeriod"/>
              <a:defRPr/>
            </a:pPr>
            <a:r>
              <a:rPr lang="en-US" dirty="0" smtClean="0"/>
              <a:t>Agree  </a:t>
            </a:r>
          </a:p>
          <a:p>
            <a:pPr marL="229289" indent="-229289">
              <a:buFontTx/>
              <a:buAutoNum type="arabicPeriod"/>
              <a:defRPr/>
            </a:pPr>
            <a:r>
              <a:rPr lang="en-US" dirty="0" smtClean="0"/>
              <a:t>Disagree–Benchmark Testing </a:t>
            </a:r>
          </a:p>
          <a:p>
            <a:pPr marL="229289" indent="-229289">
              <a:buFontTx/>
              <a:buAutoNum type="arabicPeriod"/>
              <a:defRPr/>
            </a:pPr>
            <a:r>
              <a:rPr lang="en-US" dirty="0" smtClean="0"/>
              <a:t>Disagree–Summative </a:t>
            </a:r>
          </a:p>
          <a:p>
            <a:pPr marL="229289" indent="-229289">
              <a:buFontTx/>
              <a:buAutoNum type="arabicPeriod"/>
              <a:defRPr/>
            </a:pPr>
            <a:r>
              <a:rPr lang="en-US" dirty="0" smtClean="0"/>
              <a:t>Disagree </a:t>
            </a:r>
          </a:p>
          <a:p>
            <a:pPr marL="229289" indent="-229289">
              <a:defRPr/>
            </a:pPr>
            <a:endParaRPr lang="en-US" dirty="0" smtClean="0"/>
          </a:p>
        </p:txBody>
      </p:sp>
      <p:sp>
        <p:nvSpPr>
          <p:cNvPr id="4" name="Slide Number Placeholder 3"/>
          <p:cNvSpPr>
            <a:spLocks noGrp="1"/>
          </p:cNvSpPr>
          <p:nvPr>
            <p:ph type="sldNum" sz="quarter" idx="5"/>
          </p:nvPr>
        </p:nvSpPr>
        <p:spPr/>
        <p:txBody>
          <a:bodyPr/>
          <a:lstStyle/>
          <a:p>
            <a:pPr>
              <a:defRPr/>
            </a:pPr>
            <a:fld id="{CF2385A1-2FAC-41F4-8441-59CD8232B81B}"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9875" name="Notes Placeholder 2"/>
          <p:cNvSpPr>
            <a:spLocks noGrp="1"/>
          </p:cNvSpPr>
          <p:nvPr>
            <p:ph type="body" idx="1"/>
          </p:nvPr>
        </p:nvSpPr>
        <p:spPr>
          <a:noFill/>
          <a:ln/>
        </p:spPr>
        <p:txBody>
          <a:bodyPr/>
          <a:lstStyle/>
          <a:p>
            <a:pPr>
              <a:buFontTx/>
              <a:buChar char="•"/>
            </a:pPr>
            <a:r>
              <a:rPr lang="en-US" dirty="0" smtClean="0"/>
              <a:t>Use</a:t>
            </a:r>
            <a:r>
              <a:rPr lang="en-US" baseline="0" dirty="0" smtClean="0"/>
              <a:t> matching cards in pairs / groups</a:t>
            </a:r>
            <a:endParaRPr lang="en-US" dirty="0" smtClean="0"/>
          </a:p>
          <a:p>
            <a:endParaRPr lang="en-US" dirty="0" smtClean="0"/>
          </a:p>
          <a:p>
            <a:pPr>
              <a:buFontTx/>
              <a:buChar char="•"/>
            </a:pPr>
            <a:r>
              <a:rPr lang="en-US" dirty="0" smtClean="0"/>
              <a:t>to </a:t>
            </a:r>
            <a:r>
              <a:rPr lang="en-US" dirty="0" smtClean="0"/>
              <a:t>stimulate dialogue regarding emphasis not only on content area instruction, but also on student learning or </a:t>
            </a:r>
            <a:r>
              <a:rPr lang="en-US" dirty="0" smtClean="0"/>
              <a:t>mastery</a:t>
            </a:r>
          </a:p>
          <a:p>
            <a:pPr>
              <a:buFontTx/>
              <a:buChar char="•"/>
            </a:pPr>
            <a:endParaRPr lang="en-US" dirty="0" smtClean="0"/>
          </a:p>
          <a:p>
            <a:pPr>
              <a:buFontTx/>
              <a:buChar char="•"/>
            </a:pPr>
            <a:r>
              <a:rPr lang="en-US" dirty="0" smtClean="0"/>
              <a:t>After teams complete this matching activity, move to the next slide to review the major components of the CDT. Collect cards. </a:t>
            </a:r>
          </a:p>
        </p:txBody>
      </p:sp>
      <p:sp>
        <p:nvSpPr>
          <p:cNvPr id="4" name="Slide Number Placeholder 3"/>
          <p:cNvSpPr>
            <a:spLocks noGrp="1"/>
          </p:cNvSpPr>
          <p:nvPr>
            <p:ph type="sldNum" sz="quarter" idx="5"/>
          </p:nvPr>
        </p:nvSpPr>
        <p:spPr/>
        <p:txBody>
          <a:bodyPr/>
          <a:lstStyle/>
          <a:p>
            <a:pPr>
              <a:defRPr/>
            </a:pPr>
            <a:fld id="{C8C44B8B-31EC-4603-9429-9C1293CDCDC4}"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0899" name="Notes Placeholder 2"/>
          <p:cNvSpPr>
            <a:spLocks noGrp="1"/>
          </p:cNvSpPr>
          <p:nvPr>
            <p:ph type="body" idx="1"/>
          </p:nvPr>
        </p:nvSpPr>
        <p:spPr>
          <a:noFill/>
          <a:ln/>
        </p:spPr>
        <p:txBody>
          <a:bodyPr/>
          <a:lstStyle/>
          <a:p>
            <a:pPr>
              <a:buFontTx/>
              <a:buChar char="•"/>
            </a:pPr>
            <a:r>
              <a:rPr lang="en-US" smtClean="0"/>
              <a:t>The process of teaching and learning never ends. It is not just the student and the teacher but the involvement of both. </a:t>
            </a:r>
          </a:p>
          <a:p>
            <a:pPr>
              <a:buFontTx/>
              <a:buChar char="•"/>
            </a:pPr>
            <a:endParaRPr lang="en-US" smtClean="0"/>
          </a:p>
          <a:p>
            <a:endParaRPr lang="en-US" smtClean="0"/>
          </a:p>
          <a:p>
            <a:pPr>
              <a:buFontTx/>
              <a:buChar char="•"/>
            </a:pP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EB2C127D-7DD8-4690-810C-D82053D96425}"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1923" name="Notes Placeholder 2"/>
          <p:cNvSpPr>
            <a:spLocks noGrp="1"/>
          </p:cNvSpPr>
          <p:nvPr>
            <p:ph type="body" idx="1"/>
          </p:nvPr>
        </p:nvSpPr>
        <p:spPr>
          <a:noFill/>
          <a:ln/>
        </p:spPr>
        <p:txBody>
          <a:bodyPr/>
          <a:lstStyle/>
          <a:p>
            <a:r>
              <a:rPr lang="en-US" i="1" dirty="0" smtClean="0"/>
              <a:t>Note to Trainer: </a:t>
            </a:r>
            <a:r>
              <a:rPr lang="en-US" dirty="0" smtClean="0"/>
              <a:t>these are the ESSENTIAL QUESTIONS.</a:t>
            </a:r>
          </a:p>
          <a:p>
            <a:endParaRPr lang="en-US" dirty="0" smtClean="0"/>
          </a:p>
          <a:p>
            <a:r>
              <a:rPr lang="en-US" dirty="0" smtClean="0"/>
              <a:t>IMPORTANT QUESTIONS THAT MAY BE ASKED. The following should be used as responses: </a:t>
            </a:r>
          </a:p>
          <a:p>
            <a:endParaRPr lang="en-US" dirty="0" smtClean="0"/>
          </a:p>
          <a:p>
            <a:pPr>
              <a:buFontTx/>
              <a:buChar char="•"/>
            </a:pPr>
            <a:r>
              <a:rPr lang="en-US" dirty="0" smtClean="0"/>
              <a:t>Will there be a tool for grades K–5? Message from Rich </a:t>
            </a:r>
            <a:r>
              <a:rPr lang="en-US" dirty="0" err="1" smtClean="0"/>
              <a:t>Maraschiello</a:t>
            </a:r>
            <a:r>
              <a:rPr lang="en-US" dirty="0" smtClean="0"/>
              <a:t>: The plan is for the CDT to be aligned with the Keystone exams, assuring teachers have information about students strengths and needs before they encounter the Keystones. So we felt grade six was a good place to start with content that reaches down to grade three. Budget was part of the decision, but mostly to be sure we started with content several grade levels before Keystones are used. If we get additional funds, we may consider expanding the system in the future. We added the PSSA reporting categories, too, since we test at those grades (6–8), but the initial plan was to link to the Keystones.</a:t>
            </a:r>
          </a:p>
          <a:p>
            <a:endParaRPr lang="en-US" dirty="0" smtClean="0"/>
          </a:p>
          <a:p>
            <a:pPr>
              <a:buFontTx/>
              <a:buChar char="•"/>
            </a:pPr>
            <a:r>
              <a:rPr lang="en-US" dirty="0" smtClean="0"/>
              <a:t>The CDT is fully integrated within SAS. The CDT can be found on </a:t>
            </a:r>
            <a:r>
              <a:rPr lang="en-US" dirty="0" err="1" smtClean="0"/>
              <a:t>eDIRECT</a:t>
            </a:r>
            <a:r>
              <a:rPr lang="en-US" dirty="0" smtClean="0"/>
              <a:t>.  Under Fair Assessments in the SAS site, CDT, a hyperlink for </a:t>
            </a:r>
            <a:r>
              <a:rPr lang="en-US" dirty="0" err="1" smtClean="0"/>
              <a:t>eDIRECT</a:t>
            </a:r>
            <a:r>
              <a:rPr lang="en-US" dirty="0" smtClean="0"/>
              <a:t> is posted. </a:t>
            </a:r>
          </a:p>
          <a:p>
            <a:endParaRPr lang="en-US" dirty="0" smtClean="0"/>
          </a:p>
        </p:txBody>
      </p:sp>
      <p:sp>
        <p:nvSpPr>
          <p:cNvPr id="4" name="Slide Number Placeholder 3"/>
          <p:cNvSpPr>
            <a:spLocks noGrp="1"/>
          </p:cNvSpPr>
          <p:nvPr>
            <p:ph type="sldNum" sz="quarter" idx="5"/>
          </p:nvPr>
        </p:nvSpPr>
        <p:spPr/>
        <p:txBody>
          <a:bodyPr/>
          <a:lstStyle/>
          <a:p>
            <a:pPr>
              <a:defRPr/>
            </a:pPr>
            <a:fld id="{04203E72-A948-4DA0-8E3C-75E8075F4A12}"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2947" name="Notes Placeholder 2"/>
          <p:cNvSpPr>
            <a:spLocks noGrp="1"/>
          </p:cNvSpPr>
          <p:nvPr>
            <p:ph type="body" idx="1"/>
          </p:nvPr>
        </p:nvSpPr>
        <p:spPr>
          <a:noFill/>
          <a:ln/>
        </p:spPr>
        <p:txBody>
          <a:bodyPr/>
          <a:lstStyle/>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DF1F2338-D32C-4497-8EF5-CDED6C9B6FCE}"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3971" name="Notes Placeholder 2"/>
          <p:cNvSpPr>
            <a:spLocks noGrp="1"/>
          </p:cNvSpPr>
          <p:nvPr>
            <p:ph type="body" idx="1"/>
          </p:nvPr>
        </p:nvSpPr>
        <p:spPr>
          <a:noFill/>
          <a:ln/>
        </p:spPr>
        <p:txBody>
          <a:bodyPr/>
          <a:lstStyle/>
          <a:p>
            <a:pPr>
              <a:buFontTx/>
              <a:buChar char="•"/>
            </a:pPr>
            <a:r>
              <a:rPr lang="en-US" dirty="0" smtClean="0"/>
              <a:t>Stress the importance of CDT as an additional assessment that supports INSTRUCTION. </a:t>
            </a:r>
          </a:p>
          <a:p>
            <a:pPr>
              <a:buFontTx/>
              <a:buChar char="•"/>
            </a:pPr>
            <a:r>
              <a:rPr lang="en-US" dirty="0" smtClean="0"/>
              <a:t>Students can spend as much time as needed to complete the CDT.</a:t>
            </a:r>
          </a:p>
          <a:p>
            <a:endParaRPr lang="en-US" dirty="0" smtClean="0"/>
          </a:p>
          <a:p>
            <a:pPr>
              <a:buFontTx/>
              <a:buChar char="•"/>
            </a:pPr>
            <a:r>
              <a:rPr lang="en-US" dirty="0" smtClean="0"/>
              <a:t>Possible teacher question, “How long does a CDT assessment take? There are 48–60 items per test, so time would depend on ability and attention level of the student. </a:t>
            </a:r>
          </a:p>
          <a:p>
            <a:pPr>
              <a:buFontTx/>
              <a:buChar char="•"/>
            </a:pPr>
            <a:r>
              <a:rPr lang="en-US" dirty="0" smtClean="0"/>
              <a:t>Teachers will be able to receive feedback in real time, so they can use it to inform instruction immediately, particularly feedback that is aimed directly at what kids should be able to know and do. Teachers then can make instructional adjustments and assess whether student responses correspond with the targeted learning progression. </a:t>
            </a:r>
          </a:p>
          <a:p>
            <a:pPr>
              <a:buFontTx/>
              <a:buChar char="•"/>
            </a:pPr>
            <a:r>
              <a:rPr lang="en-US" dirty="0" smtClean="0"/>
              <a:t>Emphasize that the CDT provides a computerized tool that allows movement in Eligible Content below and beyond grade level for the individual student based on the results from the assessment. </a:t>
            </a:r>
          </a:p>
          <a:p>
            <a:pPr>
              <a:buFontTx/>
              <a:buChar char="•"/>
            </a:pPr>
            <a:endParaRPr lang="en-US" dirty="0" smtClean="0"/>
          </a:p>
          <a:p>
            <a:endParaRPr lang="en-US" dirty="0" smtClean="0"/>
          </a:p>
          <a:p>
            <a:pPr>
              <a:buFontTx/>
              <a:buChar char="•"/>
            </a:pPr>
            <a:endParaRPr lang="en-US" dirty="0" smtClean="0"/>
          </a:p>
        </p:txBody>
      </p:sp>
      <p:sp>
        <p:nvSpPr>
          <p:cNvPr id="4" name="Slide Number Placeholder 3"/>
          <p:cNvSpPr>
            <a:spLocks noGrp="1"/>
          </p:cNvSpPr>
          <p:nvPr>
            <p:ph type="sldNum" sz="quarter" idx="5"/>
          </p:nvPr>
        </p:nvSpPr>
        <p:spPr/>
        <p:txBody>
          <a:bodyPr/>
          <a:lstStyle/>
          <a:p>
            <a:pPr>
              <a:defRPr/>
            </a:pPr>
            <a:fld id="{A330F4F2-C508-4F9E-8186-20A3946BBD0C}"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6019" name="Notes Placeholder 2"/>
          <p:cNvSpPr>
            <a:spLocks noGrp="1"/>
          </p:cNvSpPr>
          <p:nvPr>
            <p:ph type="body" idx="1"/>
          </p:nvPr>
        </p:nvSpPr>
        <p:spPr>
          <a:ln/>
        </p:spPr>
        <p:txBody>
          <a:bodyPr/>
          <a:lstStyle/>
          <a:p>
            <a:pPr>
              <a:buFontTx/>
              <a:buChar char="•"/>
              <a:defRPr/>
            </a:pPr>
            <a:r>
              <a:rPr lang="en-US" dirty="0" smtClean="0"/>
              <a:t>The first step toward</a:t>
            </a:r>
            <a:r>
              <a:rPr lang="en-US" baseline="0" dirty="0" smtClean="0"/>
              <a:t> using the CDT is taking a look at the DRC website</a:t>
            </a:r>
            <a:endParaRPr lang="en-US" dirty="0" smtClean="0"/>
          </a:p>
          <a:p>
            <a:pPr>
              <a:buFontTx/>
              <a:buChar char="•"/>
              <a:defRPr/>
            </a:pPr>
            <a:r>
              <a:rPr lang="en-US" dirty="0" smtClean="0"/>
              <a:t>DRC </a:t>
            </a:r>
            <a:r>
              <a:rPr lang="en-US" dirty="0" smtClean="0"/>
              <a:t>is a public site. </a:t>
            </a:r>
          </a:p>
          <a:p>
            <a:pPr>
              <a:defRPr/>
            </a:pPr>
            <a:endParaRPr lang="en-US" dirty="0" smtClean="0"/>
          </a:p>
          <a:p>
            <a:pPr marL="231115" indent="-231115">
              <a:buFont typeface="+mj-lt"/>
              <a:buAutoNum type="arabicPeriod"/>
              <a:defRPr/>
            </a:pPr>
            <a:r>
              <a:rPr lang="en-US" dirty="0" smtClean="0"/>
              <a:t>Take them to this site to find reference tools .</a:t>
            </a:r>
          </a:p>
          <a:p>
            <a:pPr marL="231115" indent="-231115">
              <a:buFont typeface="+mj-lt"/>
              <a:buAutoNum type="arabicPeriod"/>
              <a:defRPr/>
            </a:pPr>
            <a:r>
              <a:rPr lang="en-US" dirty="0" smtClean="0"/>
              <a:t>Show them where to find the CDT User Guide. </a:t>
            </a:r>
          </a:p>
          <a:p>
            <a:pPr marL="231115" indent="-231115">
              <a:defRPr/>
            </a:pPr>
            <a:endParaRPr lang="en-US" dirty="0" smtClean="0"/>
          </a:p>
          <a:p>
            <a:pPr>
              <a:buFontTx/>
              <a:buChar char="•"/>
              <a:defRPr/>
            </a:pPr>
            <a:r>
              <a:rPr lang="en-US" dirty="0" smtClean="0"/>
              <a:t>The CDT User Guide is available publicly in </a:t>
            </a:r>
            <a:r>
              <a:rPr lang="en-US" dirty="0" err="1" smtClean="0"/>
              <a:t>eDirect</a:t>
            </a:r>
            <a:r>
              <a:rPr lang="en-US" dirty="0" smtClean="0"/>
              <a:t>.  Go to GENERAL INFORMATION and choose Documents.  Select Classroom Diagnostic Tools 2010–2011. You should find the user guide toward the top of the list. </a:t>
            </a:r>
          </a:p>
          <a:p>
            <a:pPr>
              <a:defRPr/>
            </a:pPr>
            <a:endParaRPr lang="en-US" dirty="0" smtClean="0"/>
          </a:p>
        </p:txBody>
      </p:sp>
      <p:sp>
        <p:nvSpPr>
          <p:cNvPr id="4" name="Slide Number Placeholder 3"/>
          <p:cNvSpPr>
            <a:spLocks noGrp="1"/>
          </p:cNvSpPr>
          <p:nvPr>
            <p:ph type="sldNum" sz="quarter" idx="5"/>
          </p:nvPr>
        </p:nvSpPr>
        <p:spPr/>
        <p:txBody>
          <a:bodyPr/>
          <a:lstStyle/>
          <a:p>
            <a:pPr>
              <a:defRPr/>
            </a:pPr>
            <a:fld id="{F2273D7C-46F2-465E-846E-5CF9BD5B00F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6138"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38041" y="4452742"/>
            <a:ext cx="5147022" cy="41443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4983" indent="-174983">
              <a:buFont typeface="Arial" pitchFamily="34" charset="0"/>
              <a:buChar char="•"/>
            </a:pPr>
            <a:r>
              <a:rPr lang="en-US" dirty="0" smtClean="0"/>
              <a:t>Use this address</a:t>
            </a:r>
            <a:r>
              <a:rPr lang="en-US" baseline="0" dirty="0" smtClean="0"/>
              <a:t> to get to </a:t>
            </a:r>
          </a:p>
          <a:p>
            <a:pPr marL="641603" lvl="1" indent="-174983">
              <a:buFont typeface="Arial" pitchFamily="34" charset="0"/>
              <a:buChar char="•"/>
            </a:pPr>
            <a:r>
              <a:rPr lang="en-US" baseline="0" dirty="0" err="1" smtClean="0"/>
              <a:t>eDirect</a:t>
            </a:r>
            <a:endParaRPr lang="en-US" baseline="0" dirty="0" smtClean="0"/>
          </a:p>
          <a:p>
            <a:pPr marL="641603" lvl="1" indent="-174983">
              <a:buFont typeface="Arial" pitchFamily="34" charset="0"/>
              <a:buChar char="•"/>
            </a:pPr>
            <a:r>
              <a:rPr lang="en-US" baseline="0" dirty="0" smtClean="0"/>
              <a:t>Today’s documents</a:t>
            </a:r>
          </a:p>
          <a:p>
            <a:pPr marL="466620" lvl="1" indent="0">
              <a:buFont typeface="Arial" pitchFamily="34" charset="0"/>
              <a:buNone/>
            </a:pPr>
            <a:endParaRPr lang="en-US" dirty="0" smtClean="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solidFill>
                  <a:prstClr val="black"/>
                </a:solidFill>
              </a:rPr>
              <a:pPr>
                <a:defRPr/>
              </a:pPr>
              <a:t>2</a:t>
            </a:fld>
            <a:endParaRPr lang="en-US"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7043" name="Notes Placeholder 2"/>
          <p:cNvSpPr>
            <a:spLocks noGrp="1"/>
          </p:cNvSpPr>
          <p:nvPr>
            <p:ph type="body" idx="1"/>
          </p:nvPr>
        </p:nvSpPr>
        <p:spPr>
          <a:noFill/>
          <a:ln/>
        </p:spPr>
        <p:txBody>
          <a:bodyPr/>
          <a:lstStyle/>
          <a:p>
            <a:r>
              <a:rPr lang="en-US" i="1" dirty="0" smtClean="0"/>
              <a:t>Don’t read:</a:t>
            </a:r>
          </a:p>
          <a:p>
            <a:endParaRPr lang="en-US" i="1" dirty="0" smtClean="0"/>
          </a:p>
          <a:p>
            <a:r>
              <a:rPr lang="en-US" i="1" dirty="0" smtClean="0"/>
              <a:t>There is a slide</a:t>
            </a:r>
            <a:r>
              <a:rPr lang="en-US" i="1" baseline="0" dirty="0" smtClean="0"/>
              <a:t> for each one</a:t>
            </a:r>
            <a:endParaRPr lang="en-US" dirty="0" smtClean="0"/>
          </a:p>
        </p:txBody>
      </p:sp>
      <p:sp>
        <p:nvSpPr>
          <p:cNvPr id="4" name="Slide Number Placeholder 3"/>
          <p:cNvSpPr>
            <a:spLocks noGrp="1"/>
          </p:cNvSpPr>
          <p:nvPr>
            <p:ph type="sldNum" sz="quarter" idx="5"/>
          </p:nvPr>
        </p:nvSpPr>
        <p:spPr/>
        <p:txBody>
          <a:bodyPr/>
          <a:lstStyle/>
          <a:p>
            <a:pPr>
              <a:defRPr/>
            </a:pPr>
            <a:fld id="{4268EDF8-D3CB-4ED6-9F6A-23E8A559A631}"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8067" name="Notes Placeholder 2"/>
          <p:cNvSpPr>
            <a:spLocks noGrp="1"/>
          </p:cNvSpPr>
          <p:nvPr>
            <p:ph type="body" idx="1"/>
          </p:nvPr>
        </p:nvSpPr>
        <p:spPr>
          <a:noFill/>
          <a:ln/>
        </p:spPr>
        <p:txBody>
          <a:bodyPr/>
          <a:lstStyle/>
          <a:p>
            <a:pPr>
              <a:buFontTx/>
              <a:buChar char="•"/>
            </a:pPr>
            <a:endParaRPr lang="en-US" dirty="0" smtClean="0"/>
          </a:p>
        </p:txBody>
      </p:sp>
      <p:sp>
        <p:nvSpPr>
          <p:cNvPr id="4" name="Slide Number Placeholder 3"/>
          <p:cNvSpPr>
            <a:spLocks noGrp="1"/>
          </p:cNvSpPr>
          <p:nvPr>
            <p:ph type="sldNum" sz="quarter" idx="5"/>
          </p:nvPr>
        </p:nvSpPr>
        <p:spPr/>
        <p:txBody>
          <a:bodyPr/>
          <a:lstStyle/>
          <a:p>
            <a:pPr>
              <a:defRPr/>
            </a:pPr>
            <a:fld id="{DA7E5174-EF0E-49AC-9208-69578FF702DD}"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22</a:t>
            </a:fld>
            <a:endParaRPr lang="en-US" dirty="0"/>
          </a:p>
        </p:txBody>
      </p:sp>
    </p:spTree>
    <p:extLst>
      <p:ext uri="{BB962C8B-B14F-4D97-AF65-F5344CB8AC3E}">
        <p14:creationId xmlns:p14="http://schemas.microsoft.com/office/powerpoint/2010/main" val="36329159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23</a:t>
            </a:fld>
            <a:endParaRPr lang="en-US" dirty="0"/>
          </a:p>
        </p:txBody>
      </p:sp>
    </p:spTree>
    <p:extLst>
      <p:ext uri="{BB962C8B-B14F-4D97-AF65-F5344CB8AC3E}">
        <p14:creationId xmlns:p14="http://schemas.microsoft.com/office/powerpoint/2010/main" val="1117492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9091" name="Notes Placeholder 2"/>
          <p:cNvSpPr>
            <a:spLocks noGrp="1"/>
          </p:cNvSpPr>
          <p:nvPr>
            <p:ph type="body" idx="1"/>
          </p:nvPr>
        </p:nvSpPr>
        <p:spPr>
          <a:noFill/>
          <a:ln/>
        </p:spPr>
        <p:txBody>
          <a:bodyPr/>
          <a:lstStyle/>
          <a:p>
            <a:pPr>
              <a:buFontTx/>
              <a:buChar char="•"/>
            </a:pPr>
            <a:r>
              <a:rPr lang="en-US" smtClean="0"/>
              <a:t>Teachers can either cut these apart from the worksheet or print to labels to give to the students. </a:t>
            </a:r>
          </a:p>
          <a:p>
            <a:pPr>
              <a:buFontTx/>
              <a:buChar char="•"/>
            </a:pPr>
            <a:endParaRPr lang="en-US" smtClean="0"/>
          </a:p>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AA1D0CD3-D822-444E-AAEB-1A4E71224FB4}"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0115" name="Notes Placeholder 2"/>
          <p:cNvSpPr>
            <a:spLocks noGrp="1"/>
          </p:cNvSpPr>
          <p:nvPr>
            <p:ph type="body" idx="1"/>
          </p:nvPr>
        </p:nvSpPr>
        <p:spPr>
          <a:noFill/>
          <a:ln/>
        </p:spPr>
        <p:txBody>
          <a:bodyPr/>
          <a:lstStyle/>
          <a:p>
            <a:pPr>
              <a:buFontTx/>
              <a:buChar char="•"/>
            </a:pPr>
            <a:r>
              <a:rPr lang="en-US" dirty="0" smtClean="0"/>
              <a:t>As test</a:t>
            </a:r>
            <a:r>
              <a:rPr lang="en-US" baseline="0" dirty="0" smtClean="0"/>
              <a:t> administrators, It is important to know what the testing experience looks like from the STUDENTS’ point of view.</a:t>
            </a:r>
          </a:p>
          <a:p>
            <a:pPr>
              <a:buFontTx/>
              <a:buChar char="•"/>
            </a:pPr>
            <a:endParaRPr lang="en-US" baseline="0" dirty="0" smtClean="0"/>
          </a:p>
          <a:p>
            <a:pPr>
              <a:buFontTx/>
              <a:buChar char="•"/>
            </a:pPr>
            <a:r>
              <a:rPr lang="en-US" baseline="0" dirty="0" smtClean="0"/>
              <a:t>Show this slide and the next one, then:</a:t>
            </a:r>
            <a:endParaRPr lang="en-US" i="1" baseline="0" dirty="0" smtClean="0"/>
          </a:p>
          <a:p>
            <a:pPr lvl="1">
              <a:buFontTx/>
              <a:buChar char="•"/>
            </a:pPr>
            <a:r>
              <a:rPr lang="en-US" i="1" baseline="0" dirty="0" smtClean="0"/>
              <a:t>Show 1 or 2 tutorials, depending on time</a:t>
            </a:r>
            <a:endParaRPr lang="en-US" i="1" dirty="0" smtClean="0"/>
          </a:p>
          <a:p>
            <a:endParaRPr lang="en-US" dirty="0" smtClean="0"/>
          </a:p>
          <a:p>
            <a:endParaRPr lang="en-US" dirty="0" smtClean="0"/>
          </a:p>
          <a:p>
            <a:pPr>
              <a:buFontTx/>
              <a:buChar char="•"/>
            </a:pPr>
            <a:endParaRPr lang="en-US" dirty="0" smtClean="0"/>
          </a:p>
        </p:txBody>
      </p:sp>
      <p:sp>
        <p:nvSpPr>
          <p:cNvPr id="4" name="Slide Number Placeholder 3"/>
          <p:cNvSpPr>
            <a:spLocks noGrp="1"/>
          </p:cNvSpPr>
          <p:nvPr>
            <p:ph type="sldNum" sz="quarter" idx="5"/>
          </p:nvPr>
        </p:nvSpPr>
        <p:spPr/>
        <p:txBody>
          <a:bodyPr/>
          <a:lstStyle/>
          <a:p>
            <a:pPr>
              <a:defRPr/>
            </a:pPr>
            <a:fld id="{B1AA5FCF-9CBF-4DE7-880F-67CA2E8AEA3B}"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1139"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EF013C16-9BB1-4EA8-9D72-241DCC151FA5}"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2163"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3B5D06C8-E478-4CF2-BEA6-997E9E502DC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3187" name="Notes Placeholder 2"/>
          <p:cNvSpPr>
            <a:spLocks noGrp="1"/>
          </p:cNvSpPr>
          <p:nvPr>
            <p:ph type="body" idx="1"/>
          </p:nvPr>
        </p:nvSpPr>
        <p:spPr>
          <a:noFill/>
          <a:ln/>
        </p:spPr>
        <p:txBody>
          <a:bodyPr/>
          <a:lstStyle/>
          <a:p>
            <a:pPr>
              <a:buFontTx/>
              <a:buChar char="•"/>
            </a:pPr>
            <a:endParaRPr lang="en-US" dirty="0" smtClean="0"/>
          </a:p>
          <a:p>
            <a:pPr>
              <a:buFontTx/>
              <a:buChar char="•"/>
            </a:pPr>
            <a:r>
              <a:rPr lang="en-US" dirty="0" smtClean="0"/>
              <a:t>Again: We need to see what the students will see as they prepare</a:t>
            </a:r>
            <a:r>
              <a:rPr lang="en-US" baseline="0" dirty="0" smtClean="0"/>
              <a:t> to take the CDT</a:t>
            </a:r>
          </a:p>
          <a:p>
            <a:pPr>
              <a:buFontTx/>
              <a:buChar char="•"/>
            </a:pPr>
            <a:r>
              <a:rPr lang="en-US" baseline="0" dirty="0" smtClean="0"/>
              <a:t>Everyone involved with the CTD should use the Online Training Tool PRIOR TO administering the CDT</a:t>
            </a:r>
            <a:endParaRPr lang="en-US" dirty="0" smtClean="0"/>
          </a:p>
        </p:txBody>
      </p:sp>
      <p:sp>
        <p:nvSpPr>
          <p:cNvPr id="4" name="Slide Number Placeholder 3"/>
          <p:cNvSpPr>
            <a:spLocks noGrp="1"/>
          </p:cNvSpPr>
          <p:nvPr>
            <p:ph type="sldNum" sz="quarter" idx="5"/>
          </p:nvPr>
        </p:nvSpPr>
        <p:spPr/>
        <p:txBody>
          <a:bodyPr/>
          <a:lstStyle/>
          <a:p>
            <a:pPr>
              <a:defRPr/>
            </a:pPr>
            <a:fld id="{9FB0F197-7251-4CD1-B0F4-7E4F9BE12A0A}"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4211" name="Notes Placeholder 2"/>
          <p:cNvSpPr>
            <a:spLocks noGrp="1"/>
          </p:cNvSpPr>
          <p:nvPr>
            <p:ph type="body" idx="1"/>
          </p:nvPr>
        </p:nvSpPr>
        <p:spPr>
          <a:noFill/>
          <a:ln/>
        </p:spPr>
        <p:txBody>
          <a:bodyPr/>
          <a:lstStyle/>
          <a:p>
            <a:pPr>
              <a:buFontTx/>
              <a:buChar char="•"/>
            </a:pPr>
            <a:endParaRPr lang="en-US" dirty="0" smtClean="0"/>
          </a:p>
          <a:p>
            <a:pPr>
              <a:buFontTx/>
              <a:buChar char="•"/>
            </a:pPr>
            <a:r>
              <a:rPr lang="en-US" dirty="0" smtClean="0"/>
              <a:t>Participants will log</a:t>
            </a:r>
            <a:r>
              <a:rPr lang="en-US" baseline="0" dirty="0" smtClean="0"/>
              <a:t> in and complete </a:t>
            </a:r>
            <a:r>
              <a:rPr lang="en-US" baseline="0" smtClean="0"/>
              <a:t>in pa</a:t>
            </a:r>
            <a:endParaRPr lang="en-US" dirty="0" smtClean="0"/>
          </a:p>
        </p:txBody>
      </p:sp>
      <p:sp>
        <p:nvSpPr>
          <p:cNvPr id="4" name="Slide Number Placeholder 3"/>
          <p:cNvSpPr>
            <a:spLocks noGrp="1"/>
          </p:cNvSpPr>
          <p:nvPr>
            <p:ph type="sldNum" sz="quarter" idx="5"/>
          </p:nvPr>
        </p:nvSpPr>
        <p:spPr/>
        <p:txBody>
          <a:bodyPr/>
          <a:lstStyle/>
          <a:p>
            <a:pPr>
              <a:defRPr/>
            </a:pPr>
            <a:fld id="{74B47052-B805-4C5D-AB63-2A320B7926E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0"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a:t>
            </a:fld>
            <a:endParaRPr lang="en-US"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5235" name="Notes Placeholder 2"/>
          <p:cNvSpPr>
            <a:spLocks noGrp="1"/>
          </p:cNvSpPr>
          <p:nvPr>
            <p:ph type="body" idx="1"/>
          </p:nvPr>
        </p:nvSpPr>
        <p:spPr>
          <a:noFill/>
          <a:ln/>
        </p:spPr>
        <p:txBody>
          <a:bodyPr/>
          <a:lstStyle/>
          <a:p>
            <a:pPr>
              <a:buFontTx/>
              <a:buChar char="•"/>
            </a:pPr>
            <a:r>
              <a:rPr lang="en-US" smtClean="0"/>
              <a:t>Emphasize that when teachers are going to have students take the CDT, they should forewarn them to help assuage/alleviate possible student anxiety and let the students know how the results will help them and the teacher. </a:t>
            </a:r>
          </a:p>
          <a:p>
            <a:pPr>
              <a:buFontTx/>
              <a:buChar char="•"/>
            </a:pPr>
            <a:endParaRPr lang="en-US" smtClean="0"/>
          </a:p>
          <a:p>
            <a:pPr>
              <a:buFontTx/>
              <a:buChar char="•"/>
            </a:pPr>
            <a:r>
              <a:rPr lang="en-US" smtClean="0"/>
              <a:t>Try to inhibit anxiety about taking the CDT. If the teacher is positive about the CDT, the students will be more likely to look at the CDT as positive. Additionally, as students take the CDT the level configures so the student does not face the typical frustration students feel with test taking.</a:t>
            </a:r>
          </a:p>
        </p:txBody>
      </p:sp>
      <p:sp>
        <p:nvSpPr>
          <p:cNvPr id="4" name="Slide Number Placeholder 3"/>
          <p:cNvSpPr>
            <a:spLocks noGrp="1"/>
          </p:cNvSpPr>
          <p:nvPr>
            <p:ph type="sldNum" sz="quarter" idx="5"/>
          </p:nvPr>
        </p:nvSpPr>
        <p:spPr/>
        <p:txBody>
          <a:bodyPr/>
          <a:lstStyle/>
          <a:p>
            <a:pPr>
              <a:defRPr/>
            </a:pPr>
            <a:fld id="{9395E654-99C5-4306-B44B-D48FB116EC49}"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6259" name="Notes Placeholder 2"/>
          <p:cNvSpPr>
            <a:spLocks noGrp="1"/>
          </p:cNvSpPr>
          <p:nvPr>
            <p:ph type="body" idx="1"/>
          </p:nvPr>
        </p:nvSpPr>
        <p:spPr>
          <a:noFill/>
          <a:ln/>
        </p:spPr>
        <p:txBody>
          <a:bodyPr/>
          <a:lstStyle/>
          <a:p>
            <a:pPr>
              <a:buFontTx/>
              <a:buChar char="•"/>
            </a:pPr>
            <a:r>
              <a:rPr lang="en-US" dirty="0" smtClean="0"/>
              <a:t> Does CDT start at a grade level below the present student level and adapt from that point?</a:t>
            </a:r>
          </a:p>
          <a:p>
            <a:pPr>
              <a:buFontTx/>
              <a:buChar char="•"/>
            </a:pPr>
            <a:endParaRPr lang="en-US" dirty="0" smtClean="0"/>
          </a:p>
          <a:p>
            <a:pPr>
              <a:buFontTx/>
              <a:buChar char="•"/>
            </a:pPr>
            <a:r>
              <a:rPr lang="en-US" dirty="0" smtClean="0"/>
              <a:t>The first time it starts with a few items of average ability for the current grade level (by reporting category). For future administrations, the system remembers where the student was </a:t>
            </a:r>
            <a:r>
              <a:rPr lang="en-US" dirty="0" smtClean="0"/>
              <a:t>located </a:t>
            </a:r>
            <a:r>
              <a:rPr lang="en-US" dirty="0" smtClean="0"/>
              <a:t>on the vertical scale</a:t>
            </a:r>
            <a:r>
              <a:rPr lang="en-US" dirty="0" smtClean="0"/>
              <a:t>.</a:t>
            </a:r>
          </a:p>
          <a:p>
            <a:pPr>
              <a:buFontTx/>
              <a:buChar char="•"/>
            </a:pPr>
            <a:endParaRPr lang="en-US" dirty="0" smtClean="0"/>
          </a:p>
          <a:p>
            <a:pPr>
              <a:buFontTx/>
              <a:buChar char="•"/>
            </a:pPr>
            <a:r>
              <a:rPr lang="en-US" dirty="0" smtClean="0"/>
              <a:t>***We will come back to this in more detail</a:t>
            </a:r>
            <a:endParaRPr lang="en-US" dirty="0" smtClean="0"/>
          </a:p>
        </p:txBody>
      </p:sp>
      <p:sp>
        <p:nvSpPr>
          <p:cNvPr id="4" name="Slide Number Placeholder 3"/>
          <p:cNvSpPr>
            <a:spLocks noGrp="1"/>
          </p:cNvSpPr>
          <p:nvPr>
            <p:ph type="sldNum" sz="quarter" idx="5"/>
          </p:nvPr>
        </p:nvSpPr>
        <p:spPr/>
        <p:txBody>
          <a:bodyPr/>
          <a:lstStyle/>
          <a:p>
            <a:pPr>
              <a:defRPr/>
            </a:pPr>
            <a:fld id="{19414E20-C895-4A62-BC5E-0C34429F7486}"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7283" name="Notes Placeholder 2"/>
          <p:cNvSpPr>
            <a:spLocks noGrp="1"/>
          </p:cNvSpPr>
          <p:nvPr>
            <p:ph type="body" idx="1"/>
          </p:nvPr>
        </p:nvSpPr>
        <p:spPr>
          <a:noFill/>
          <a:ln/>
        </p:spPr>
        <p:txBody>
          <a:bodyPr/>
          <a:lstStyle/>
          <a:p>
            <a:endParaRPr lang="en-US" dirty="0" smtClean="0"/>
          </a:p>
          <a:p>
            <a:r>
              <a:rPr lang="en-US" dirty="0" smtClean="0"/>
              <a:t>Again: more on this later</a:t>
            </a:r>
            <a:endParaRPr lang="en-US" dirty="0" smtClean="0"/>
          </a:p>
        </p:txBody>
      </p:sp>
      <p:sp>
        <p:nvSpPr>
          <p:cNvPr id="4" name="Slide Number Placeholder 3"/>
          <p:cNvSpPr>
            <a:spLocks noGrp="1"/>
          </p:cNvSpPr>
          <p:nvPr>
            <p:ph type="sldNum" sz="quarter" idx="5"/>
          </p:nvPr>
        </p:nvSpPr>
        <p:spPr/>
        <p:txBody>
          <a:bodyPr/>
          <a:lstStyle/>
          <a:p>
            <a:pPr>
              <a:defRPr/>
            </a:pPr>
            <a:fld id="{EBF7EC55-1083-4CE1-A2AD-440B6D838C25}"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pPr>
              <a:buFontTx/>
              <a:buChar char="•"/>
            </a:pPr>
            <a:r>
              <a:rPr lang="en-US" dirty="0" smtClean="0"/>
              <a:t>These</a:t>
            </a:r>
            <a:r>
              <a:rPr lang="en-US" baseline="0" dirty="0" smtClean="0"/>
              <a:t> slides are background</a:t>
            </a:r>
          </a:p>
          <a:p>
            <a:pPr>
              <a:buFontTx/>
              <a:buChar char="•"/>
            </a:pPr>
            <a:r>
              <a:rPr lang="en-US" baseline="0" dirty="0" smtClean="0"/>
              <a:t>Don’t go into too much detail, just an overview before using site data.</a:t>
            </a:r>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solidFill>
                  <a:prstClr val="black"/>
                </a:solidFill>
              </a:rPr>
              <a:pPr>
                <a:defRPr/>
              </a:pPr>
              <a:t>33</a:t>
            </a:fld>
            <a:endParaRPr lang="en-US" dirty="0">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5299" name="Notes Placeholder 2"/>
          <p:cNvSpPr>
            <a:spLocks noGrp="1"/>
          </p:cNvSpPr>
          <p:nvPr>
            <p:ph type="body" idx="1"/>
          </p:nvPr>
        </p:nvSpPr>
        <p:spPr>
          <a:xfrm>
            <a:off x="937380" y="4452596"/>
            <a:ext cx="5148344" cy="4624097"/>
          </a:xfrm>
          <a:ln/>
        </p:spPr>
        <p:txBody>
          <a:bodyPr/>
          <a:lstStyle/>
          <a:p>
            <a:pPr>
              <a:buFont typeface="Arial" pitchFamily="34" charset="0"/>
              <a:buChar char="•"/>
              <a:defRPr/>
            </a:pPr>
            <a:r>
              <a:rPr lang="en-US" dirty="0" smtClean="0"/>
              <a:t>During the presentation, you can cover the following: </a:t>
            </a:r>
          </a:p>
          <a:p>
            <a:pPr marL="229289" indent="-229289">
              <a:defRPr/>
            </a:pPr>
            <a:endParaRPr lang="en-US" dirty="0" smtClean="0"/>
          </a:p>
          <a:p>
            <a:pPr marL="231115" indent="-231115">
              <a:buFont typeface="+mj-lt"/>
              <a:buAutoNum type="arabicPeriod"/>
              <a:defRPr/>
            </a:pPr>
            <a:r>
              <a:rPr lang="en-US" dirty="0" smtClean="0"/>
              <a:t>Use the tabs along the top to navigate through the different </a:t>
            </a:r>
            <a:r>
              <a:rPr lang="en-US" dirty="0" smtClean="0"/>
              <a:t>reports</a:t>
            </a:r>
          </a:p>
          <a:p>
            <a:pPr marL="231115" indent="-231115">
              <a:buFont typeface="+mj-lt"/>
              <a:buAutoNum type="arabicPeriod"/>
              <a:defRPr/>
            </a:pPr>
            <a:endParaRPr lang="en-US" dirty="0" smtClean="0"/>
          </a:p>
          <a:p>
            <a:pPr marL="231115" indent="-231115">
              <a:buFont typeface="Arial" pitchFamily="34" charset="0"/>
              <a:buChar char="•"/>
              <a:defRPr/>
            </a:pPr>
            <a:r>
              <a:rPr lang="en-US" dirty="0" smtClean="0"/>
              <a:t>Dots</a:t>
            </a:r>
          </a:p>
          <a:p>
            <a:pPr marL="231115" indent="-231115">
              <a:buFont typeface="Arial" pitchFamily="34" charset="0"/>
              <a:buChar char="•"/>
              <a:defRPr/>
            </a:pPr>
            <a:r>
              <a:rPr lang="en-US" dirty="0" smtClean="0"/>
              <a:t>Hover</a:t>
            </a:r>
          </a:p>
          <a:p>
            <a:pPr marL="231115" indent="-231115">
              <a:buFont typeface="Arial" pitchFamily="34" charset="0"/>
              <a:buChar char="•"/>
              <a:defRPr/>
            </a:pPr>
            <a:r>
              <a:rPr lang="en-US" dirty="0" smtClean="0"/>
              <a:t>Colors</a:t>
            </a:r>
          </a:p>
          <a:p>
            <a:pPr marL="231115" indent="-231115">
              <a:buFont typeface="Arial" pitchFamily="34" charset="0"/>
              <a:buChar char="•"/>
              <a:defRPr/>
            </a:pPr>
            <a:r>
              <a:rPr lang="en-US" dirty="0" smtClean="0"/>
              <a:t>Columns</a:t>
            </a:r>
          </a:p>
          <a:p>
            <a:pPr marL="231115" indent="-231115">
              <a:buFont typeface="Arial" pitchFamily="34" charset="0"/>
              <a:buChar char="•"/>
              <a:defRPr/>
            </a:pPr>
            <a:r>
              <a:rPr lang="en-US" dirty="0" smtClean="0"/>
              <a:t>Diagnostic categories</a:t>
            </a:r>
          </a:p>
          <a:p>
            <a:pPr marL="231115" indent="-231115">
              <a:buFont typeface="Arial" pitchFamily="34" charset="0"/>
              <a:buChar char="•"/>
              <a:defRPr/>
            </a:pPr>
            <a:r>
              <a:rPr lang="en-US" dirty="0" smtClean="0"/>
              <a:t>Click on a dot</a:t>
            </a:r>
          </a:p>
          <a:p>
            <a:pPr marL="231115" indent="-231115">
              <a:buFont typeface="Arial" pitchFamily="34" charset="0"/>
              <a:buChar char="•"/>
              <a:defRPr/>
            </a:pPr>
            <a:r>
              <a:rPr lang="en-US" dirty="0" smtClean="0"/>
              <a:t>Draw a box around dots</a:t>
            </a:r>
          </a:p>
          <a:p>
            <a:pPr marL="229289" indent="-229289">
              <a:buFont typeface="+mj-lt"/>
              <a:buAutoNum type="arabicPeriod"/>
              <a:defRPr/>
            </a:pPr>
            <a:endParaRPr lang="en-US" dirty="0" smtClean="0"/>
          </a:p>
        </p:txBody>
      </p:sp>
      <p:sp>
        <p:nvSpPr>
          <p:cNvPr id="4" name="Slide Number Placeholder 3"/>
          <p:cNvSpPr>
            <a:spLocks noGrp="1"/>
          </p:cNvSpPr>
          <p:nvPr>
            <p:ph type="sldNum" sz="quarter" idx="5"/>
          </p:nvPr>
        </p:nvSpPr>
        <p:spPr/>
        <p:txBody>
          <a:bodyPr/>
          <a:lstStyle/>
          <a:p>
            <a:pPr>
              <a:defRPr/>
            </a:pPr>
            <a:fld id="{01D25A1A-1094-404F-AE4C-920023835F5C}"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6323" name="Notes Placeholder 2"/>
          <p:cNvSpPr>
            <a:spLocks noGrp="1"/>
          </p:cNvSpPr>
          <p:nvPr>
            <p:ph type="body" idx="1"/>
          </p:nvPr>
        </p:nvSpPr>
        <p:spPr>
          <a:ln/>
        </p:spPr>
        <p:txBody>
          <a:bodyPr/>
          <a:lstStyle/>
          <a:p>
            <a:pPr>
              <a:buFont typeface="Arial" pitchFamily="34" charset="0"/>
              <a:buChar char="•"/>
              <a:defRPr/>
            </a:pPr>
            <a:r>
              <a:rPr lang="en-US" dirty="0" smtClean="0"/>
              <a:t>During the presentation, you can cover the following:</a:t>
            </a:r>
          </a:p>
          <a:p>
            <a:pPr marL="229289" indent="-229289">
              <a:buFont typeface="+mj-lt"/>
              <a:buAutoNum type="arabicPeriod"/>
              <a:defRPr/>
            </a:pPr>
            <a:endParaRPr lang="en-US" dirty="0" smtClean="0"/>
          </a:p>
          <a:p>
            <a:pPr marL="229289" indent="-229289">
              <a:buFont typeface="+mj-lt"/>
              <a:buAutoNum type="arabicPeriod"/>
              <a:defRPr/>
            </a:pPr>
            <a:r>
              <a:rPr lang="en-US" dirty="0" smtClean="0"/>
              <a:t>Slider</a:t>
            </a:r>
            <a:r>
              <a:rPr lang="en-US" baseline="0" dirty="0" smtClean="0"/>
              <a:t> bar: zoom</a:t>
            </a:r>
          </a:p>
          <a:p>
            <a:pPr marL="229289" indent="-229289">
              <a:buFont typeface="+mj-lt"/>
              <a:buAutoNum type="arabicPeriod"/>
              <a:defRPr/>
            </a:pPr>
            <a:r>
              <a:rPr lang="en-US" baseline="0" dirty="0" smtClean="0"/>
              <a:t>Select a different grade: how does it repaint?</a:t>
            </a:r>
            <a:endParaRPr lang="en-US" dirty="0" smtClean="0"/>
          </a:p>
        </p:txBody>
      </p:sp>
      <p:sp>
        <p:nvSpPr>
          <p:cNvPr id="4" name="Slide Number Placeholder 3"/>
          <p:cNvSpPr>
            <a:spLocks noGrp="1"/>
          </p:cNvSpPr>
          <p:nvPr>
            <p:ph type="sldNum" sz="quarter" idx="5"/>
          </p:nvPr>
        </p:nvSpPr>
        <p:spPr/>
        <p:txBody>
          <a:bodyPr/>
          <a:lstStyle/>
          <a:p>
            <a:pPr>
              <a:defRPr/>
            </a:pPr>
            <a:fld id="{9F505F25-C033-496B-A9DD-C52F94B58B4A}"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7347" name="Notes Placeholder 2"/>
          <p:cNvSpPr>
            <a:spLocks noGrp="1"/>
          </p:cNvSpPr>
          <p:nvPr>
            <p:ph type="body" idx="1"/>
          </p:nvPr>
        </p:nvSpPr>
        <p:spPr>
          <a:ln/>
        </p:spPr>
        <p:txBody>
          <a:bodyPr/>
          <a:lstStyle/>
          <a:p>
            <a:pPr>
              <a:defRPr/>
            </a:pPr>
            <a:endParaRPr lang="en-US" dirty="0" smtClean="0"/>
          </a:p>
          <a:p>
            <a:pPr marL="229289" indent="-229289">
              <a:buFont typeface="+mj-lt"/>
              <a:buAutoNum type="arabicPeriod"/>
              <a:defRPr/>
            </a:pPr>
            <a:r>
              <a:rPr lang="en-US" dirty="0" smtClean="0"/>
              <a:t>At the top of the group diagnostic map, you can choose to see a single diagnostic category.  </a:t>
            </a:r>
          </a:p>
          <a:p>
            <a:pPr marL="229289" lvl="0" indent="-229289">
              <a:buFont typeface="+mj-lt"/>
              <a:buAutoNum type="arabicPeriod"/>
              <a:defRPr/>
            </a:pPr>
            <a:r>
              <a:rPr lang="en-US" dirty="0" smtClean="0"/>
              <a:t>When a single diagnostic category is chosen, results for the past three assessments will display.   </a:t>
            </a:r>
          </a:p>
          <a:p>
            <a:pPr marL="229289" lvl="0" indent="-229289">
              <a:buFont typeface="+mj-lt"/>
              <a:buAutoNum type="arabicPeriod"/>
              <a:defRPr/>
            </a:pPr>
            <a:r>
              <a:rPr lang="en-US" dirty="0" smtClean="0"/>
              <a:t>This screen shot displays the student-level information that is displayed when hovering over a dot. </a:t>
            </a:r>
          </a:p>
        </p:txBody>
      </p:sp>
      <p:sp>
        <p:nvSpPr>
          <p:cNvPr id="4" name="Slide Number Placeholder 3"/>
          <p:cNvSpPr>
            <a:spLocks noGrp="1"/>
          </p:cNvSpPr>
          <p:nvPr>
            <p:ph type="sldNum" sz="quarter" idx="5"/>
          </p:nvPr>
        </p:nvSpPr>
        <p:spPr/>
        <p:txBody>
          <a:bodyPr/>
          <a:lstStyle/>
          <a:p>
            <a:pPr>
              <a:defRPr/>
            </a:pPr>
            <a:fld id="{01B7ED60-65EF-4C6F-A019-DC915E7C26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bwMode="auto">
          <a:xfrm>
            <a:off x="1211263" y="698500"/>
            <a:ext cx="4656137" cy="3490913"/>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a:buFont typeface="Arial" pitchFamily="34" charset="0"/>
              <a:buChar char="•"/>
              <a:defRPr/>
            </a:pPr>
            <a:r>
              <a:rPr lang="en-US" dirty="0" smtClean="0"/>
              <a:t>During the presentation, you can cover the following: </a:t>
            </a:r>
          </a:p>
          <a:p>
            <a:pPr>
              <a:defRPr/>
            </a:pPr>
            <a:endParaRPr lang="en-US" dirty="0" smtClean="0"/>
          </a:p>
          <a:p>
            <a:pPr marL="229289" indent="-229289">
              <a:buFont typeface="+mj-lt"/>
              <a:buAutoNum type="arabicPeriod"/>
              <a:defRPr/>
            </a:pPr>
            <a:r>
              <a:rPr lang="en-US" dirty="0" smtClean="0"/>
              <a:t>Navigate to the individual map with the tabs along the top.</a:t>
            </a:r>
          </a:p>
          <a:p>
            <a:pPr marL="229289" indent="-229289">
              <a:buFont typeface="+mj-lt"/>
              <a:buAutoNum type="arabicPeriod"/>
              <a:defRPr/>
            </a:pPr>
            <a:r>
              <a:rPr lang="en-US" dirty="0" smtClean="0"/>
              <a:t>Results </a:t>
            </a:r>
            <a:r>
              <a:rPr lang="en-US" dirty="0" smtClean="0"/>
              <a:t>for the most recent assessments will be displayed.  (Maximum is three.)</a:t>
            </a:r>
          </a:p>
          <a:p>
            <a:pPr marL="229289" indent="-229289">
              <a:buFont typeface="+mj-lt"/>
              <a:buAutoNum type="arabicPeriod"/>
              <a:defRPr/>
            </a:pPr>
            <a:r>
              <a:rPr lang="en-US" dirty="0" smtClean="0"/>
              <a:t>whiskers </a:t>
            </a:r>
            <a:r>
              <a:rPr lang="en-US" dirty="0" smtClean="0"/>
              <a:t>around scores represent standard error.  </a:t>
            </a:r>
          </a:p>
          <a:p>
            <a:pPr marL="229289" indent="-229289">
              <a:buFont typeface="+mj-lt"/>
              <a:buAutoNum type="arabicPeriod"/>
              <a:defRPr/>
            </a:pPr>
            <a:r>
              <a:rPr lang="en-US" dirty="0" smtClean="0"/>
              <a:t>Display the links to Materials and Resources on SAS by clicking on the most recent score in the map.    </a:t>
            </a:r>
          </a:p>
          <a:p>
            <a:pPr marL="229289" indent="-229289">
              <a:buFont typeface="+mj-lt"/>
              <a:buAutoNum type="arabicPeriod"/>
              <a:defRPr/>
            </a:pPr>
            <a:endParaRPr lang="en-US" dirty="0" smtClean="0"/>
          </a:p>
          <a:p>
            <a:pPr marL="229289" indent="-229289">
              <a:defRPr/>
            </a:pPr>
            <a:r>
              <a:rPr lang="en-US" i="1" dirty="0" smtClean="0"/>
              <a:t>Note to Trainer: </a:t>
            </a:r>
            <a:r>
              <a:rPr lang="en-US" dirty="0" smtClean="0"/>
              <a:t>if asked, “What does the whisker mean? How do I interpret it?” Insight from Kristen Lewald with Rich’s approval, you could answer: “If there is an overlap between whiskers, one cannot state there is a statistical difference in performance between the two performances. “</a:t>
            </a:r>
          </a:p>
          <a:p>
            <a:pPr marL="229289" indent="-229289">
              <a:defRPr/>
            </a:pPr>
            <a:endParaRPr lang="en-US" dirty="0" smtClean="0"/>
          </a:p>
        </p:txBody>
      </p:sp>
      <p:sp>
        <p:nvSpPr>
          <p:cNvPr id="4" name="Slide Number Placeholder 3"/>
          <p:cNvSpPr>
            <a:spLocks noGrp="1"/>
          </p:cNvSpPr>
          <p:nvPr>
            <p:ph type="sldNum" sz="quarter" idx="5"/>
          </p:nvPr>
        </p:nvSpPr>
        <p:spPr/>
        <p:txBody>
          <a:bodyPr/>
          <a:lstStyle/>
          <a:p>
            <a:pPr>
              <a:defRPr/>
            </a:pPr>
            <a:fld id="{24BEEA93-901C-4115-9774-92E6457099BC}"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3427" name="Notes Placeholder 2"/>
          <p:cNvSpPr>
            <a:spLocks noGrp="1"/>
          </p:cNvSpPr>
          <p:nvPr>
            <p:ph type="body" idx="1"/>
          </p:nvPr>
        </p:nvSpPr>
        <p:spPr>
          <a:noFill/>
          <a:ln/>
        </p:spPr>
        <p:txBody>
          <a:bodyPr/>
          <a:lstStyle/>
          <a:p>
            <a:endParaRPr lang="en-US" b="1" dirty="0" smtClean="0"/>
          </a:p>
        </p:txBody>
      </p:sp>
      <p:sp>
        <p:nvSpPr>
          <p:cNvPr id="4" name="Slide Number Placeholder 3"/>
          <p:cNvSpPr>
            <a:spLocks noGrp="1"/>
          </p:cNvSpPr>
          <p:nvPr>
            <p:ph type="sldNum" sz="quarter" idx="5"/>
          </p:nvPr>
        </p:nvSpPr>
        <p:spPr/>
        <p:txBody>
          <a:bodyPr/>
          <a:lstStyle/>
          <a:p>
            <a:pPr>
              <a:defRPr/>
            </a:pPr>
            <a:fld id="{FACF8A96-EB3D-452A-BCBF-1DA44655C375}"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xfrm>
            <a:off x="955065" y="4319566"/>
            <a:ext cx="5141913" cy="4540750"/>
          </a:xfrm>
          <a:ln/>
        </p:spPr>
        <p:txBody>
          <a:bodyPr/>
          <a:lstStyle/>
          <a:p>
            <a:pPr marL="229265" indent="-229265">
              <a:buFont typeface="Arial" pitchFamily="34" charset="0"/>
              <a:buChar char="•"/>
              <a:defRPr/>
            </a:pPr>
            <a:r>
              <a:rPr lang="en-US" sz="900" dirty="0" smtClean="0"/>
              <a:t>This is just to show:</a:t>
            </a:r>
          </a:p>
          <a:p>
            <a:pPr marL="686465" lvl="1" indent="-229265">
              <a:buFont typeface="Arial" pitchFamily="34" charset="0"/>
              <a:buChar char="•"/>
              <a:defRPr/>
            </a:pPr>
            <a:r>
              <a:rPr lang="en-US" dirty="0" smtClean="0"/>
              <a:t>The activity will cover</a:t>
            </a:r>
            <a:r>
              <a:rPr lang="en-US" baseline="0" dirty="0" smtClean="0"/>
              <a:t> the details</a:t>
            </a:r>
            <a:endParaRPr lang="en-US" dirty="0" smtClean="0"/>
          </a:p>
        </p:txBody>
      </p:sp>
      <p:sp>
        <p:nvSpPr>
          <p:cNvPr id="4" name="Slide Number Placeholder 3"/>
          <p:cNvSpPr>
            <a:spLocks noGrp="1"/>
          </p:cNvSpPr>
          <p:nvPr>
            <p:ph type="sldNum" sz="quarter" idx="5"/>
          </p:nvPr>
        </p:nvSpPr>
        <p:spPr/>
        <p:txBody>
          <a:bodyPr/>
          <a:lstStyle/>
          <a:p>
            <a:pPr>
              <a:defRPr/>
            </a:pPr>
            <a:fld id="{2A357482-10B5-4680-A280-1CE6AA4D24AB}"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68611" name="Notes Placeholder 2"/>
          <p:cNvSpPr>
            <a:spLocks noGrp="1"/>
          </p:cNvSpPr>
          <p:nvPr>
            <p:ph type="body" idx="1"/>
          </p:nvPr>
        </p:nvSpPr>
        <p:spPr>
          <a:noFill/>
          <a:ln/>
        </p:spPr>
        <p:txBody>
          <a:bodyPr/>
          <a:lstStyle/>
          <a:p>
            <a:pPr>
              <a:buFontTx/>
              <a:buChar char="•"/>
            </a:pPr>
            <a:r>
              <a:rPr lang="en-US" dirty="0" smtClean="0"/>
              <a:t>Note Cards:</a:t>
            </a:r>
          </a:p>
          <a:p>
            <a:pPr lvl="1">
              <a:buFontTx/>
              <a:buChar char="•"/>
            </a:pPr>
            <a:r>
              <a:rPr lang="en-US" dirty="0" smtClean="0"/>
              <a:t>Have each participant use an index</a:t>
            </a:r>
            <a:r>
              <a:rPr lang="en-US" baseline="0" dirty="0" smtClean="0"/>
              <a:t> card to write two expectations</a:t>
            </a:r>
          </a:p>
          <a:p>
            <a:pPr lvl="1">
              <a:buFontTx/>
              <a:buChar char="•"/>
            </a:pPr>
            <a:r>
              <a:rPr lang="en-US" baseline="0" dirty="0" smtClean="0"/>
              <a:t>Facilitate a group discussion</a:t>
            </a:r>
            <a:endParaRPr lang="en-US" dirty="0" smtClean="0"/>
          </a:p>
        </p:txBody>
      </p:sp>
      <p:sp>
        <p:nvSpPr>
          <p:cNvPr id="4" name="Slide Number Placeholder 3"/>
          <p:cNvSpPr>
            <a:spLocks noGrp="1"/>
          </p:cNvSpPr>
          <p:nvPr>
            <p:ph type="sldNum" sz="quarter" idx="5"/>
          </p:nvPr>
        </p:nvSpPr>
        <p:spPr/>
        <p:txBody>
          <a:bodyPr/>
          <a:lstStyle/>
          <a:p>
            <a:pPr>
              <a:defRPr/>
            </a:pPr>
            <a:fld id="{1C600AD7-D27F-43D2-A48A-655C81721D7A}"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5475" name="Notes Placeholder 2"/>
          <p:cNvSpPr>
            <a:spLocks noGrp="1"/>
          </p:cNvSpPr>
          <p:nvPr>
            <p:ph type="body" idx="1"/>
          </p:nvPr>
        </p:nvSpPr>
        <p:spPr>
          <a:noFill/>
          <a:ln/>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D4C4C03E-3EF4-44EA-8B96-AA972C5C7F68}"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6499"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C7DD0AC0-1257-43A1-8A03-740A255BF7CF}"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pPr>
              <a:buFontTx/>
              <a:buChar char="•"/>
            </a:pPr>
            <a:r>
              <a:rPr lang="en-US" dirty="0" smtClean="0"/>
              <a:t>Do Q &amp; A activity</a:t>
            </a:r>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7523" name="Notes Placeholder 2"/>
          <p:cNvSpPr>
            <a:spLocks noGrp="1"/>
          </p:cNvSpPr>
          <p:nvPr>
            <p:ph type="body" idx="1"/>
          </p:nvPr>
        </p:nvSpPr>
        <p:spPr>
          <a:noFill/>
          <a:ln/>
        </p:spPr>
        <p:txBody>
          <a:bodyPr/>
          <a:lstStyle/>
          <a:p>
            <a:r>
              <a:rPr lang="en-US" dirty="0" smtClean="0"/>
              <a:t>It </a:t>
            </a:r>
            <a:r>
              <a:rPr lang="en-US" dirty="0" smtClean="0"/>
              <a:t>is the only place where teachers can access sample items prepopulated from SAS.   </a:t>
            </a:r>
          </a:p>
        </p:txBody>
      </p:sp>
      <p:sp>
        <p:nvSpPr>
          <p:cNvPr id="4" name="Slide Number Placeholder 3"/>
          <p:cNvSpPr>
            <a:spLocks noGrp="1"/>
          </p:cNvSpPr>
          <p:nvPr>
            <p:ph type="sldNum" sz="quarter" idx="5"/>
          </p:nvPr>
        </p:nvSpPr>
        <p:spPr/>
        <p:txBody>
          <a:bodyPr/>
          <a:lstStyle/>
          <a:p>
            <a:pPr>
              <a:defRPr/>
            </a:pPr>
            <a:fld id="{125BC7F2-1388-4AEF-A495-A86F7D0C6FE5}"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44</a:t>
            </a:fld>
            <a:endParaRPr lang="en-US" dirty="0">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45</a:t>
            </a:fld>
            <a:endParaRPr lang="en-US" dirty="0">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8547" name="Notes Placeholder 2"/>
          <p:cNvSpPr>
            <a:spLocks noGrp="1"/>
          </p:cNvSpPr>
          <p:nvPr>
            <p:ph type="body" idx="1"/>
          </p:nvPr>
        </p:nvSpPr>
        <p:spPr>
          <a:xfrm>
            <a:off x="937378" y="4329182"/>
            <a:ext cx="5312345" cy="4266671"/>
          </a:xfrm>
          <a:noFill/>
          <a:ln/>
        </p:spPr>
        <p:txBody>
          <a:bodyPr/>
          <a:lstStyle/>
          <a:p>
            <a:pPr marL="0" lvl="2">
              <a:buFontTx/>
              <a:buChar char="•"/>
            </a:pPr>
            <a:r>
              <a:rPr lang="en-US" u="wavyDbl" baseline="0" dirty="0" smtClean="0"/>
              <a:t>SLIDES 46-51 are OPTIONAL depending on time.</a:t>
            </a:r>
          </a:p>
          <a:p>
            <a:pPr marL="0" lvl="2">
              <a:buFontTx/>
              <a:buChar char="•"/>
            </a:pPr>
            <a:endParaRPr lang="en-US" dirty="0" smtClean="0"/>
          </a:p>
          <a:p>
            <a:pPr marL="0" lvl="2">
              <a:buFontTx/>
              <a:buChar char="•"/>
            </a:pPr>
            <a:r>
              <a:rPr lang="en-US" dirty="0" smtClean="0"/>
              <a:t>Working </a:t>
            </a:r>
            <a:r>
              <a:rPr lang="en-US" dirty="0" smtClean="0"/>
              <a:t>with Red and Green Dots</a:t>
            </a:r>
          </a:p>
          <a:p>
            <a:pPr marL="0" lvl="2">
              <a:buFontTx/>
              <a:buChar char="•"/>
            </a:pPr>
            <a:endParaRPr lang="en-US" dirty="0" smtClean="0"/>
          </a:p>
          <a:p>
            <a:pPr marL="0" lvl="2">
              <a:buFontTx/>
              <a:buChar char="•"/>
            </a:pPr>
            <a:r>
              <a:rPr lang="en-US" dirty="0" smtClean="0"/>
              <a:t>In this example, the teacher has decided to view the student’s Learning Progression Map.  Based upon the student’s results on the CDT, the teacher is specifically interested in the map for Measurement.  Therefore, the teacher scrolls to the diagnostic category, Measurement, and then clicks on Measurement to see the student’s map for the diagnostic sub category, “Measurement Applications.” Red, green, and gray dots appear.  What should the teacher do next?</a:t>
            </a:r>
          </a:p>
          <a:p>
            <a:pPr marL="0" lvl="2"/>
            <a:endParaRPr lang="en-US" b="1" dirty="0" smtClean="0"/>
          </a:p>
          <a:p>
            <a:pPr marL="0" lvl="2"/>
            <a:r>
              <a:rPr lang="en-US" i="1" dirty="0" smtClean="0"/>
              <a:t>Note to Trainer:</a:t>
            </a:r>
            <a:r>
              <a:rPr lang="en-US" dirty="0" smtClean="0"/>
              <a:t>  the answer is “hover over” a dot(s) to see the Eligible Content represented by the dot. This step in shown in the next slide. </a:t>
            </a:r>
          </a:p>
          <a:p>
            <a:pPr marL="0" lvl="2"/>
            <a:endParaRPr lang="en-US" b="1" dirty="0" smtClean="0"/>
          </a:p>
          <a:p>
            <a:pPr marL="0" lvl="2"/>
            <a:endParaRPr lang="en-US" b="1" dirty="0" smtClean="0"/>
          </a:p>
          <a:p>
            <a:pPr marL="0" lvl="2"/>
            <a:endParaRPr lang="en-US" dirty="0" smtClean="0"/>
          </a:p>
        </p:txBody>
      </p:sp>
      <p:sp>
        <p:nvSpPr>
          <p:cNvPr id="4" name="Slide Number Placeholder 3"/>
          <p:cNvSpPr>
            <a:spLocks noGrp="1"/>
          </p:cNvSpPr>
          <p:nvPr>
            <p:ph type="sldNum" sz="quarter" idx="5"/>
          </p:nvPr>
        </p:nvSpPr>
        <p:spPr/>
        <p:txBody>
          <a:bodyPr/>
          <a:lstStyle/>
          <a:p>
            <a:pPr>
              <a:defRPr/>
            </a:pPr>
            <a:fld id="{7F2BDC11-A484-4B59-9321-4CC3B3192094}"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9571" name="Notes Placeholder 2"/>
          <p:cNvSpPr>
            <a:spLocks noGrp="1"/>
          </p:cNvSpPr>
          <p:nvPr>
            <p:ph type="body" idx="1"/>
          </p:nvPr>
        </p:nvSpPr>
        <p:spPr>
          <a:xfrm>
            <a:off x="937378" y="4329182"/>
            <a:ext cx="5312345" cy="4266671"/>
          </a:xfrm>
          <a:noFill/>
          <a:ln/>
        </p:spPr>
        <p:txBody>
          <a:bodyPr/>
          <a:lstStyle/>
          <a:p>
            <a:pPr marL="0" lvl="2">
              <a:buFontTx/>
              <a:buChar char="•"/>
            </a:pPr>
            <a:r>
              <a:rPr lang="en-US" dirty="0" smtClean="0"/>
              <a:t>The next step would be for the teacher to “hover over” a red, green, or gray dot to see what Eligible Content is represented by a given dot.  </a:t>
            </a:r>
          </a:p>
          <a:p>
            <a:pPr marL="0" lvl="2">
              <a:buFontTx/>
              <a:buChar char="•"/>
            </a:pPr>
            <a:endParaRPr lang="en-US" dirty="0" smtClean="0"/>
          </a:p>
          <a:p>
            <a:pPr marL="0" lvl="2"/>
            <a:r>
              <a:rPr lang="en-US" i="1" dirty="0" smtClean="0"/>
              <a:t>Note to Trainer: </a:t>
            </a:r>
            <a:r>
              <a:rPr lang="en-US" dirty="0" smtClean="0"/>
              <a:t>the call-out box for each Eligible Content does not appear simultaneously as shown on this sample slide. Each Eligible Content call-out box appears one at a time </a:t>
            </a:r>
            <a:r>
              <a:rPr lang="en-US" u="sng" dirty="0" smtClean="0"/>
              <a:t>only</a:t>
            </a:r>
            <a:r>
              <a:rPr lang="en-US" dirty="0" smtClean="0"/>
              <a:t> as the teacher “hovers over” each individual dot.) When the teacher hovers over a given dot as represented in this example, he/she may notice that the student, in addition to having difficulty with compound figures, circles, and triangles (three red dots in grade 7 Eligible Contents: M7.B.2.1.1 and M7.B.2.1.2) was also unable to answer correctly one or more items  represented by grade 5 Eligible Content, M5.B.2.2.1 on finding the perimeter.  This student in grade 7 may be struggling with a foundational concept, perimeter–an Eligible Content students are expected to know and be able to do in grade 5.   </a:t>
            </a:r>
          </a:p>
          <a:p>
            <a:pPr marL="0" lvl="2"/>
            <a:r>
              <a:rPr lang="en-US" dirty="0" smtClean="0"/>
              <a:t/>
            </a:r>
            <a:br>
              <a:rPr lang="en-US" dirty="0" smtClean="0"/>
            </a:br>
            <a:r>
              <a:rPr lang="en-US" i="1" dirty="0" smtClean="0"/>
              <a:t>Note to trainer: </a:t>
            </a:r>
            <a:r>
              <a:rPr lang="en-US" dirty="0" smtClean="0"/>
              <a:t>you may want to ask the following questions: What further interpretation might be made, and how might focused instruction for this student begin?  </a:t>
            </a:r>
          </a:p>
          <a:p>
            <a:pPr marL="0" lvl="2"/>
            <a:endParaRPr lang="en-US" dirty="0" smtClean="0"/>
          </a:p>
          <a:p>
            <a:pPr marL="0" lvl="2"/>
            <a:r>
              <a:rPr lang="en-US" dirty="0" smtClean="0"/>
              <a:t>Possible answers may include the following:</a:t>
            </a:r>
          </a:p>
          <a:p>
            <a:pPr marL="0" lvl="2"/>
            <a:endParaRPr lang="en-US" dirty="0" smtClean="0"/>
          </a:p>
          <a:p>
            <a:pPr marL="0" lvl="2">
              <a:buFontTx/>
              <a:buChar char="•"/>
            </a:pPr>
            <a:r>
              <a:rPr lang="en-US" dirty="0" smtClean="0"/>
              <a:t>The teacher may ask the student to relate what he or she knows about perimeter.</a:t>
            </a:r>
          </a:p>
          <a:p>
            <a:pPr marL="0" lvl="2">
              <a:buFontTx/>
              <a:buChar char="•"/>
            </a:pPr>
            <a:r>
              <a:rPr lang="en-US" dirty="0" smtClean="0"/>
              <a:t>The teacher may “click-on” the materials and resources tied directly to Eligible Content M5.B. 2.2.1 and locate instructional materials on finding perimeter to use with the student.</a:t>
            </a:r>
          </a:p>
          <a:p>
            <a:pPr marL="0" lvl="2">
              <a:buFontTx/>
              <a:buChar char="•"/>
            </a:pPr>
            <a:r>
              <a:rPr lang="en-US" dirty="0" smtClean="0"/>
              <a:t>The teacher may provide direct one-on-one instruction on perimeter.</a:t>
            </a:r>
          </a:p>
          <a:p>
            <a:pPr marL="0" lvl="2"/>
            <a:endParaRPr lang="en-US" dirty="0" smtClean="0"/>
          </a:p>
          <a:p>
            <a:pPr marL="0" lvl="2"/>
            <a:r>
              <a:rPr lang="en-US" dirty="0" smtClean="0"/>
              <a:t>LOOK for Trends. </a:t>
            </a:r>
          </a:p>
          <a:p>
            <a:endParaRPr lang="en-US" dirty="0" smtClean="0"/>
          </a:p>
        </p:txBody>
      </p:sp>
      <p:sp>
        <p:nvSpPr>
          <p:cNvPr id="4" name="Slide Number Placeholder 3"/>
          <p:cNvSpPr>
            <a:spLocks noGrp="1"/>
          </p:cNvSpPr>
          <p:nvPr>
            <p:ph type="sldNum" sz="quarter" idx="5"/>
          </p:nvPr>
        </p:nvSpPr>
        <p:spPr/>
        <p:txBody>
          <a:bodyPr/>
          <a:lstStyle/>
          <a:p>
            <a:pPr>
              <a:defRPr/>
            </a:pPr>
            <a:fld id="{65498273-CD10-462C-932E-5147C280B389}"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0595" name="Notes Placeholder 2"/>
          <p:cNvSpPr>
            <a:spLocks noGrp="1"/>
          </p:cNvSpPr>
          <p:nvPr>
            <p:ph type="body" idx="1"/>
          </p:nvPr>
        </p:nvSpPr>
        <p:spPr>
          <a:noFill/>
          <a:ln/>
        </p:spPr>
        <p:txBody>
          <a:bodyPr/>
          <a:lstStyle/>
          <a:p>
            <a:pPr>
              <a:buFontTx/>
              <a:buChar char="•"/>
            </a:pPr>
            <a:r>
              <a:rPr lang="en-US" smtClean="0"/>
              <a:t>Working with Red, Green, and Gray Dots</a:t>
            </a:r>
          </a:p>
          <a:p>
            <a:pPr>
              <a:buFontTx/>
              <a:buChar char="•"/>
            </a:pPr>
            <a:endParaRPr lang="en-US" smtClean="0"/>
          </a:p>
          <a:p>
            <a:pPr>
              <a:buFontTx/>
              <a:buChar char="•"/>
            </a:pPr>
            <a:r>
              <a:rPr lang="en-US" smtClean="0"/>
              <a:t>Example 2 represents the same student but displays a different map showing strengths and areas of need for the Measurement Applications sub–category.  Again the teacher has reached the Measurement Applications sub–category by clicking on the diagnostic category “Measurement.” </a:t>
            </a:r>
          </a:p>
          <a:p>
            <a:pPr>
              <a:buFontTx/>
              <a:buChar char="•"/>
            </a:pPr>
            <a:r>
              <a:rPr lang="en-US" smtClean="0"/>
              <a:t>Red, green, and gray dots appear.  What should the teacher do next? </a:t>
            </a:r>
          </a:p>
          <a:p>
            <a:endParaRPr lang="en-US" smtClean="0"/>
          </a:p>
          <a:p>
            <a:pPr marL="0" lvl="2"/>
            <a:r>
              <a:rPr lang="en-US" i="1" smtClean="0"/>
              <a:t>Note to Trainer: </a:t>
            </a:r>
            <a:r>
              <a:rPr lang="en-US" smtClean="0"/>
              <a:t>the answer is “hover over” a dot(s) to see the Eligible Content represented by the dot. This step in shown in the next slide. </a:t>
            </a:r>
          </a:p>
          <a:p>
            <a:pPr marL="0" lvl="2"/>
            <a:endParaRPr lang="en-US" smtClean="0"/>
          </a:p>
          <a:p>
            <a:pPr marL="0" lvl="2">
              <a:buFontTx/>
              <a:buChar char="•"/>
            </a:pPr>
            <a:r>
              <a:rPr lang="en-US" smtClean="0"/>
              <a:t>Concern with a 5</a:t>
            </a:r>
            <a:r>
              <a:rPr lang="en-US" baseline="30000" smtClean="0"/>
              <a:t>th</a:t>
            </a:r>
            <a:r>
              <a:rPr lang="en-US" smtClean="0"/>
              <a:t> grade problem with measurement and then a high school measurement problem is in the mix as a tested item. </a:t>
            </a:r>
          </a:p>
          <a:p>
            <a:pPr marL="462229" lvl="3">
              <a:buFontTx/>
              <a:buChar char="•"/>
            </a:pPr>
            <a:r>
              <a:rPr lang="en-US" smtClean="0"/>
              <a:t>It’s fairly realistic that we may have inconsistent information. This student was given an eligible item from high school that he/she didn’t answer correctly, but it begs the question why. </a:t>
            </a:r>
          </a:p>
          <a:p>
            <a:pPr marL="462229" lvl="3">
              <a:buFontTx/>
              <a:buChar char="•"/>
            </a:pPr>
            <a:r>
              <a:rPr lang="en-US" smtClean="0"/>
              <a:t>It was where it fell on the vertical scale.  Is there a trend? Look at </a:t>
            </a:r>
            <a:r>
              <a:rPr lang="en-US" b="1" smtClean="0"/>
              <a:t>all</a:t>
            </a:r>
            <a:r>
              <a:rPr lang="en-US" smtClean="0"/>
              <a:t> reds to determine possible trends.  </a:t>
            </a:r>
          </a:p>
          <a:p>
            <a:pPr marL="0" lvl="2"/>
            <a:endParaRPr lang="en-US" smtClean="0"/>
          </a:p>
          <a:p>
            <a:endParaRPr lang="en-US" sz="1100"/>
          </a:p>
          <a:p>
            <a:endParaRPr lang="en-US" smtClean="0"/>
          </a:p>
        </p:txBody>
      </p:sp>
      <p:sp>
        <p:nvSpPr>
          <p:cNvPr id="4" name="Slide Number Placeholder 3"/>
          <p:cNvSpPr>
            <a:spLocks noGrp="1"/>
          </p:cNvSpPr>
          <p:nvPr>
            <p:ph type="sldNum" sz="quarter" idx="5"/>
          </p:nvPr>
        </p:nvSpPr>
        <p:spPr/>
        <p:txBody>
          <a:bodyPr/>
          <a:lstStyle/>
          <a:p>
            <a:pPr>
              <a:defRPr/>
            </a:pPr>
            <a:fld id="{9B9A44C4-EDCF-4AEA-9826-0B2ED6D69CAB}"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1619" name="Notes Placeholder 2"/>
          <p:cNvSpPr>
            <a:spLocks noGrp="1"/>
          </p:cNvSpPr>
          <p:nvPr>
            <p:ph type="body" idx="1"/>
          </p:nvPr>
        </p:nvSpPr>
        <p:spPr>
          <a:xfrm>
            <a:off x="906830" y="4375663"/>
            <a:ext cx="5169247" cy="4266671"/>
          </a:xfrm>
          <a:noFill/>
          <a:ln/>
        </p:spPr>
        <p:txBody>
          <a:bodyPr/>
          <a:lstStyle/>
          <a:p>
            <a:pPr marL="0" lvl="2">
              <a:buFontTx/>
              <a:buChar char="•"/>
            </a:pPr>
            <a:r>
              <a:rPr lang="en-US" sz="1100"/>
              <a:t>The next step would be for the teacher to “hover over” a red, green, or gray dot to see what Eligible Content is represented by a given dot.  </a:t>
            </a:r>
          </a:p>
          <a:p>
            <a:pPr marL="0" lvl="2"/>
            <a:endParaRPr lang="en-US" sz="1100" b="1"/>
          </a:p>
          <a:p>
            <a:pPr marL="0" lvl="2"/>
            <a:r>
              <a:rPr lang="en-US" sz="1100" i="1"/>
              <a:t>Note to Trainer: </a:t>
            </a:r>
            <a:r>
              <a:rPr lang="en-US" sz="1100"/>
              <a:t>the call-out box for each Eligible Content does not appear simultaneously as shown on this sample slide. Each Eligible Content call-out box appears one at a time </a:t>
            </a:r>
            <a:r>
              <a:rPr lang="en-US" sz="1100" u="sng"/>
              <a:t>only</a:t>
            </a:r>
            <a:r>
              <a:rPr lang="en-US" sz="1100"/>
              <a:t> as the teacher “hovers over” each individual dot. </a:t>
            </a:r>
          </a:p>
          <a:p>
            <a:pPr marL="0" lvl="2">
              <a:buFontTx/>
              <a:buChar char="•"/>
            </a:pPr>
            <a:endParaRPr lang="en-US" sz="1100"/>
          </a:p>
          <a:p>
            <a:pPr marL="0" lvl="2">
              <a:buFontTx/>
              <a:buChar char="•"/>
            </a:pPr>
            <a:r>
              <a:rPr lang="en-US" sz="1100"/>
              <a:t>When the teacher hovers over a given dot as represented in this example, he/she may notice that the student does have skills in estimating and comparing the perimeter of polygons (green dot in grade 5 Eligible Content M5.B.1.3.1), but has difficulty using labeled dimensions to recognize and compute the perimeter (red dot in grade 5 Eligible Content M5.B.2.2.1). </a:t>
            </a:r>
          </a:p>
          <a:p>
            <a:pPr marL="462229" lvl="3">
              <a:buFontTx/>
              <a:buChar char="•"/>
            </a:pPr>
            <a:r>
              <a:rPr lang="en-US" sz="1100"/>
              <a:t>Hovering over a selected gray dot in the grade 5 column might be useful because it may guide the teacher to find other, possibly related Eligible Content that will help to identify appropriate instructional materials for the student  in grade 7 who is still struggling to master grade 5 foundational concepts.</a:t>
            </a:r>
          </a:p>
          <a:p>
            <a:pPr marL="462229" lvl="3"/>
            <a:endParaRPr lang="en-US" sz="1100"/>
          </a:p>
          <a:p>
            <a:pPr>
              <a:buFontTx/>
              <a:buChar char="•"/>
            </a:pPr>
            <a:r>
              <a:rPr lang="en-US" sz="1100"/>
              <a:t>Similarly, notice that the map shows that the student can successfully find the area of triangles and parallelograms (green dot in grade 7 Eligible Content M7.B.2.1.2).  A teacher interpreting this map may use and relate this knowledge when helping the student learn about perimeter.</a:t>
            </a:r>
          </a:p>
          <a:p>
            <a:pPr>
              <a:buFontTx/>
              <a:buChar char="•"/>
            </a:pPr>
            <a:endParaRPr lang="en-US" sz="1100"/>
          </a:p>
          <a:p>
            <a:pPr marL="0" lvl="2"/>
            <a:r>
              <a:rPr lang="en-US" sz="1100" i="1"/>
              <a:t>Note to Trainer: </a:t>
            </a:r>
            <a:r>
              <a:rPr lang="en-US" sz="1100"/>
              <a:t>you may want to ask the following questions: What further interpretation might be made, and how might focused instruction for this student begin? Possible answers may include the following:</a:t>
            </a:r>
          </a:p>
          <a:p>
            <a:pPr marL="462229" lvl="3">
              <a:buFontTx/>
              <a:buChar char="•"/>
            </a:pPr>
            <a:r>
              <a:rPr lang="en-US" sz="1100"/>
              <a:t>The teacher may “click-on” the materials and resources tied directly to grade 5 Eligible Content M5.B. 2.2.1 and locate instructional materials on finding perimeter to use with the student, or the teacher may “click-on” materials and resources tied directly to one or more of the gray dots.</a:t>
            </a:r>
          </a:p>
          <a:p>
            <a:pPr marL="462229" lvl="3">
              <a:buFontTx/>
              <a:buChar char="•"/>
            </a:pPr>
            <a:r>
              <a:rPr lang="en-US" sz="1100"/>
              <a:t>You can see we have a visible trend. </a:t>
            </a:r>
          </a:p>
          <a:p>
            <a:endParaRPr lang="en-US" sz="1100"/>
          </a:p>
          <a:p>
            <a:endParaRPr lang="en-US" smtClean="0"/>
          </a:p>
        </p:txBody>
      </p:sp>
      <p:sp>
        <p:nvSpPr>
          <p:cNvPr id="4" name="Slide Number Placeholder 3"/>
          <p:cNvSpPr>
            <a:spLocks noGrp="1"/>
          </p:cNvSpPr>
          <p:nvPr>
            <p:ph type="sldNum" sz="quarter" idx="5"/>
          </p:nvPr>
        </p:nvSpPr>
        <p:spPr/>
        <p:txBody>
          <a:bodyPr/>
          <a:lstStyle/>
          <a:p>
            <a:pPr>
              <a:defRPr/>
            </a:pPr>
            <a:fld id="{6F38CEE2-F706-4CA0-8CA3-629FBBBC0B51}"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0659" name="Notes Placeholder 2"/>
          <p:cNvSpPr>
            <a:spLocks noGrp="1"/>
          </p:cNvSpPr>
          <p:nvPr>
            <p:ph type="body" idx="1"/>
          </p:nvPr>
        </p:nvSpPr>
        <p:spPr>
          <a:noFill/>
          <a:ln/>
        </p:spPr>
        <p:txBody>
          <a:bodyPr/>
          <a:lstStyle/>
          <a:p>
            <a:pPr>
              <a:buFontTx/>
              <a:buChar char="•"/>
            </a:pPr>
            <a:r>
              <a:rPr lang="en-US" dirty="0" smtClean="0"/>
              <a:t>QUICKLY:</a:t>
            </a:r>
            <a:endParaRPr lang="en-US" dirty="0" smtClean="0"/>
          </a:p>
          <a:p>
            <a:endParaRPr lang="en-US" dirty="0" smtClean="0"/>
          </a:p>
          <a:p>
            <a:pPr>
              <a:buFontTx/>
              <a:buChar char="•"/>
            </a:pPr>
            <a:r>
              <a:rPr lang="en-US" dirty="0" smtClean="0"/>
              <a:t>Emphasize the connection of the CDT to </a:t>
            </a:r>
            <a:r>
              <a:rPr lang="en-US" dirty="0" smtClean="0"/>
              <a:t>SAS</a:t>
            </a:r>
            <a:endParaRPr lang="en-US" i="1" dirty="0" smtClean="0"/>
          </a:p>
          <a:p>
            <a:pPr>
              <a:buFontTx/>
              <a:buChar char="•"/>
            </a:pPr>
            <a:endParaRPr lang="en-US" dirty="0" smtClean="0"/>
          </a:p>
          <a:p>
            <a:pPr>
              <a:buFontTx/>
              <a:buChar char="•"/>
            </a:pPr>
            <a:r>
              <a:rPr lang="en-US" dirty="0" smtClean="0"/>
              <a:t>Before Pennsylvania Fair Assessment slide, brainstorm group’s background on the four different types of Fair Assessments. (Optional) </a:t>
            </a:r>
          </a:p>
          <a:p>
            <a:pPr>
              <a:buFontTx/>
              <a:buChar char="•"/>
            </a:pPr>
            <a:endParaRPr lang="en-US" dirty="0" smtClean="0"/>
          </a:p>
          <a:p>
            <a:pPr>
              <a:buFontTx/>
              <a:buChar char="•"/>
            </a:pPr>
            <a:r>
              <a:rPr lang="en-US" dirty="0" smtClean="0"/>
              <a:t>Think, Pair, SHARE. </a:t>
            </a:r>
          </a:p>
          <a:p>
            <a:endParaRPr lang="en-US" dirty="0" smtClean="0"/>
          </a:p>
        </p:txBody>
      </p:sp>
      <p:sp>
        <p:nvSpPr>
          <p:cNvPr id="4" name="Slide Number Placeholder 3"/>
          <p:cNvSpPr>
            <a:spLocks noGrp="1"/>
          </p:cNvSpPr>
          <p:nvPr>
            <p:ph type="sldNum" sz="quarter" idx="5"/>
          </p:nvPr>
        </p:nvSpPr>
        <p:spPr/>
        <p:txBody>
          <a:bodyPr/>
          <a:lstStyle/>
          <a:p>
            <a:pPr>
              <a:defRPr/>
            </a:pPr>
            <a:fld id="{DB96CCBD-AF6B-43DD-9724-58B4BE80825D}"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ln/>
        </p:spPr>
        <p:txBody>
          <a:bodyPr/>
          <a:lstStyle/>
          <a:p>
            <a:pPr marL="1146326" lvl="2" indent="-229265">
              <a:defRPr/>
            </a:pPr>
            <a:r>
              <a:rPr lang="en-US" sz="1000" dirty="0"/>
              <a:t>  </a:t>
            </a:r>
          </a:p>
          <a:p>
            <a:pPr>
              <a:buFont typeface="Arial" pitchFamily="34" charset="0"/>
              <a:buChar char="•"/>
              <a:defRPr/>
            </a:pPr>
            <a:r>
              <a:rPr lang="en-US" dirty="0" smtClean="0"/>
              <a:t>Working with Reports with Contradictory Information</a:t>
            </a:r>
          </a:p>
          <a:p>
            <a:pPr>
              <a:buFont typeface="Arial" pitchFamily="34" charset="0"/>
              <a:buChar char="•"/>
              <a:defRPr/>
            </a:pPr>
            <a:endParaRPr lang="en-US" dirty="0" smtClean="0"/>
          </a:p>
          <a:p>
            <a:pPr>
              <a:buFont typeface="Arial" pitchFamily="34" charset="0"/>
              <a:buChar char="•"/>
              <a:defRPr/>
            </a:pPr>
            <a:r>
              <a:rPr lang="en-US" dirty="0" smtClean="0"/>
              <a:t>Example 3 represents the same student but displays a different map showing strengths and areas of need for the Measurement Applications sub–category.  </a:t>
            </a:r>
          </a:p>
          <a:p>
            <a:pPr>
              <a:buFont typeface="Arial" pitchFamily="34" charset="0"/>
              <a:buChar char="•"/>
              <a:defRPr/>
            </a:pPr>
            <a:endParaRPr lang="en-US" dirty="0" smtClean="0"/>
          </a:p>
          <a:p>
            <a:pPr>
              <a:buFont typeface="Arial" pitchFamily="34" charset="0"/>
              <a:buChar char="•"/>
              <a:defRPr/>
            </a:pPr>
            <a:r>
              <a:rPr lang="en-US" dirty="0" smtClean="0"/>
              <a:t>Again the teacher has reached the Measurement Applications sub-category by clicking on the diagnostic category “Measurement.” </a:t>
            </a:r>
          </a:p>
          <a:p>
            <a:pPr lvl="1">
              <a:buFont typeface="Arial" pitchFamily="34" charset="0"/>
              <a:buChar char="•"/>
              <a:defRPr/>
            </a:pPr>
            <a:r>
              <a:rPr lang="en-US" dirty="0" smtClean="0"/>
              <a:t>Red, green, and gray dots appear.  What should the teacher do next? </a:t>
            </a:r>
          </a:p>
          <a:p>
            <a:pPr>
              <a:defRPr/>
            </a:pPr>
            <a:endParaRPr lang="en-US" dirty="0" smtClean="0"/>
          </a:p>
          <a:p>
            <a:pPr marL="0" lvl="2">
              <a:defRPr/>
            </a:pPr>
            <a:r>
              <a:rPr lang="en-US" i="1" dirty="0" smtClean="0"/>
              <a:t>Note to Trainer: </a:t>
            </a:r>
            <a:r>
              <a:rPr lang="en-US" dirty="0" smtClean="0"/>
              <a:t>the answer is “hover over” a dot(s) to see the Eligible Content represented by the dot. This step in shown in the next slide. </a:t>
            </a:r>
          </a:p>
          <a:p>
            <a:pPr marL="0" lvl="2">
              <a:defRPr/>
            </a:pPr>
            <a:endParaRPr lang="en-US" sz="1100" dirty="0"/>
          </a:p>
          <a:p>
            <a:pPr marL="0" lvl="2">
              <a:defRPr/>
            </a:pPr>
            <a:r>
              <a:rPr lang="en-US" dirty="0"/>
              <a:t/>
            </a:r>
            <a:br>
              <a:rPr lang="en-US" dirty="0"/>
            </a:br>
            <a:endParaRPr lang="en-US" dirty="0"/>
          </a:p>
          <a:p>
            <a:pPr marL="1146326" lvl="2" indent="-229265">
              <a:buFont typeface="Calibri" pitchFamily="34" charset="0"/>
              <a:buAutoNum type="arabicPeriod"/>
              <a:defRPr/>
            </a:pPr>
            <a:endParaRPr lang="en-US" dirty="0" smtClean="0"/>
          </a:p>
          <a:p>
            <a:pPr>
              <a:defRPr/>
            </a:pPr>
            <a:endParaRPr lang="en-US" dirty="0" smtClean="0"/>
          </a:p>
          <a:p>
            <a:pPr>
              <a:defRPr/>
            </a:pPr>
            <a:endParaRPr lang="en-US" dirty="0" smtClean="0"/>
          </a:p>
        </p:txBody>
      </p:sp>
      <p:sp>
        <p:nvSpPr>
          <p:cNvPr id="4" name="Slide Number Placeholder 3"/>
          <p:cNvSpPr>
            <a:spLocks noGrp="1"/>
          </p:cNvSpPr>
          <p:nvPr>
            <p:ph type="sldNum" sz="quarter" idx="5"/>
          </p:nvPr>
        </p:nvSpPr>
        <p:spPr/>
        <p:txBody>
          <a:bodyPr/>
          <a:lstStyle/>
          <a:p>
            <a:pPr>
              <a:defRPr/>
            </a:pPr>
            <a:fld id="{374ED71C-5807-45E5-95A0-CD5497C904D9}"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xfrm>
            <a:off x="937380" y="4452597"/>
            <a:ext cx="5159598" cy="4665770"/>
          </a:xfrm>
          <a:ln/>
        </p:spPr>
        <p:txBody>
          <a:bodyPr/>
          <a:lstStyle/>
          <a:p>
            <a:pPr marL="1146326" lvl="2" indent="-229265">
              <a:defRPr/>
            </a:pPr>
            <a:endParaRPr lang="en-US" sz="800" dirty="0"/>
          </a:p>
          <a:p>
            <a:pPr marL="0" lvl="2">
              <a:buFont typeface="Arial" pitchFamily="34" charset="0"/>
              <a:buChar char="•"/>
              <a:defRPr/>
            </a:pPr>
            <a:r>
              <a:rPr lang="en-US" dirty="0" smtClean="0"/>
              <a:t>The next step would be for the teacher to “hover over” a red, green, or gray dot to see what Eligible Content is represented by a given dot.  </a:t>
            </a:r>
          </a:p>
          <a:p>
            <a:pPr marL="0" lvl="2">
              <a:buFont typeface="Arial" pitchFamily="34" charset="0"/>
              <a:buChar char="•"/>
              <a:defRPr/>
            </a:pPr>
            <a:endParaRPr lang="en-US" dirty="0" smtClean="0"/>
          </a:p>
          <a:p>
            <a:pPr marL="0" lvl="2">
              <a:defRPr/>
            </a:pPr>
            <a:r>
              <a:rPr lang="en-US" i="1" dirty="0" smtClean="0"/>
              <a:t>Note to Trainer: </a:t>
            </a:r>
          </a:p>
          <a:p>
            <a:pPr marL="0" lvl="2">
              <a:defRPr/>
            </a:pPr>
            <a:endParaRPr lang="en-US" i="1" dirty="0" smtClean="0"/>
          </a:p>
          <a:p>
            <a:pPr marL="0" lvl="2">
              <a:buFont typeface="Arial" pitchFamily="34" charset="0"/>
              <a:buChar char="•"/>
              <a:defRPr/>
            </a:pPr>
            <a:r>
              <a:rPr lang="en-US" dirty="0" smtClean="0"/>
              <a:t>The call-out box for each Eligible Content does not appear simultaneously as shown on this sample slide.   </a:t>
            </a:r>
          </a:p>
          <a:p>
            <a:pPr marL="0" lvl="2">
              <a:buFont typeface="Arial" pitchFamily="34" charset="0"/>
              <a:buChar char="•"/>
              <a:defRPr/>
            </a:pPr>
            <a:r>
              <a:rPr lang="en-US" dirty="0" smtClean="0"/>
              <a:t>Each Eligible Content call-out box appears one at a time </a:t>
            </a:r>
            <a:r>
              <a:rPr lang="en-US" u="sng" dirty="0" smtClean="0"/>
              <a:t>only</a:t>
            </a:r>
            <a:r>
              <a:rPr lang="en-US" dirty="0" smtClean="0"/>
              <a:t> as the teacher “hovers over” each individual dot. </a:t>
            </a:r>
          </a:p>
          <a:p>
            <a:pPr marL="0" lvl="2">
              <a:buFont typeface="Arial" pitchFamily="34" charset="0"/>
              <a:buChar char="•"/>
              <a:defRPr/>
            </a:pPr>
            <a:r>
              <a:rPr lang="en-US" dirty="0" smtClean="0"/>
              <a:t>When the teacher hovers over a given dot as represented in this example, he/she may notice that the map suggests that although the student has difficulty in finding the area of squares and rectangles (red dot in grade 5 Eligible Content M5.B.2.2.2), this student is capable of finding area of compound figures (green dot in grade 7 Eligible Content M7.B.2.1.1). This data is more contradictory than the previous two maps. </a:t>
            </a:r>
          </a:p>
          <a:p>
            <a:pPr marL="0" lvl="2">
              <a:defRPr/>
            </a:pPr>
            <a:endParaRPr lang="en-US" dirty="0" smtClean="0"/>
          </a:p>
          <a:p>
            <a:pPr marL="0" lvl="2">
              <a:defRPr/>
            </a:pPr>
            <a:r>
              <a:rPr lang="en-US" i="1" dirty="0" smtClean="0"/>
              <a:t>Note to Trainer: </a:t>
            </a:r>
          </a:p>
          <a:p>
            <a:pPr marL="0" lvl="2">
              <a:defRPr/>
            </a:pPr>
            <a:endParaRPr lang="en-US" dirty="0" smtClean="0"/>
          </a:p>
          <a:p>
            <a:pPr marL="0" lvl="2">
              <a:buFont typeface="Arial" pitchFamily="34" charset="0"/>
              <a:buChar char="•"/>
              <a:defRPr/>
            </a:pPr>
            <a:r>
              <a:rPr lang="en-US" dirty="0" smtClean="0"/>
              <a:t>You may want to ask the following questions: How might this Learning Progression Map be compared with the other two maps? What further interpretation might be made, and how might focused instruction for this student begin?  </a:t>
            </a:r>
          </a:p>
          <a:p>
            <a:pPr marL="0" lvl="2">
              <a:defRPr/>
            </a:pPr>
            <a:endParaRPr lang="en-US" dirty="0" smtClean="0"/>
          </a:p>
          <a:p>
            <a:pPr marL="0" lvl="2">
              <a:buFont typeface="Arial" pitchFamily="34" charset="0"/>
              <a:buChar char="•"/>
              <a:defRPr/>
            </a:pPr>
            <a:r>
              <a:rPr lang="en-US" dirty="0" smtClean="0"/>
              <a:t>Possible answers may include the following:</a:t>
            </a:r>
          </a:p>
          <a:p>
            <a:pPr marL="462229" lvl="3">
              <a:buFont typeface="Arial" pitchFamily="34" charset="0"/>
              <a:buChar char="•"/>
              <a:defRPr/>
            </a:pPr>
            <a:r>
              <a:rPr lang="en-US" dirty="0" smtClean="0"/>
              <a:t>The teacher may ask the student to relate what he or she knows about perimeter (red dot in grade 6 Eligible Content M6.B.2.2.1).</a:t>
            </a:r>
          </a:p>
          <a:p>
            <a:pPr marL="462229" lvl="3">
              <a:buFont typeface="Arial" pitchFamily="34" charset="0"/>
              <a:buChar char="•"/>
              <a:defRPr/>
            </a:pPr>
            <a:r>
              <a:rPr lang="en-US" dirty="0" smtClean="0"/>
              <a:t>The teacher may also ask the student what he or she knows about the Eligible Content represented by a given gray dot in the grade 5 and grade 8 columns.</a:t>
            </a:r>
          </a:p>
          <a:p>
            <a:pPr marL="462229" lvl="3">
              <a:buFont typeface="Arial" pitchFamily="34" charset="0"/>
              <a:buChar char="•"/>
              <a:defRPr/>
            </a:pPr>
            <a:r>
              <a:rPr lang="en-US" dirty="0" smtClean="0"/>
              <a:t>It should also be noted that this student’s Learning Progression Map indicates that the student lacks skills in finding the area and circumference of circles (red dot in grade 7 Eligible Content M7.B.2.1.2); follow-up activities that relate to area and circumference of circles to area and perimeter of polygons may also provide useful and productive content for this student.</a:t>
            </a:r>
          </a:p>
          <a:p>
            <a:pPr marL="462229" lvl="3">
              <a:defRPr/>
            </a:pPr>
            <a:endParaRPr lang="en-US" dirty="0" smtClean="0"/>
          </a:p>
          <a:p>
            <a:pPr marL="0" lvl="2">
              <a:defRPr/>
            </a:pPr>
            <a:r>
              <a:rPr lang="en-US" dirty="0" smtClean="0"/>
              <a:t>(Note: if you have time you can go back into the demo to show the Learning Progression Map)</a:t>
            </a:r>
          </a:p>
          <a:p>
            <a:pPr marL="0" lvl="2">
              <a:defRPr/>
            </a:pPr>
            <a:endParaRPr lang="en-US" dirty="0" smtClean="0"/>
          </a:p>
          <a:p>
            <a:pPr marL="0" lvl="2">
              <a:defRPr/>
            </a:pPr>
            <a:r>
              <a:rPr lang="en-US" i="1" dirty="0" smtClean="0"/>
              <a:t>Shaundra, is there a way that we could see at least all the red dot content at one time?  This was a question asked by a few in the audience? </a:t>
            </a:r>
            <a:endParaRPr lang="en-US" i="1" dirty="0"/>
          </a:p>
          <a:p>
            <a:pPr marL="0" lvl="2">
              <a:defRPr/>
            </a:pPr>
            <a:r>
              <a:rPr lang="en-US" dirty="0"/>
              <a:t/>
            </a:r>
            <a:br>
              <a:rPr lang="en-US" dirty="0"/>
            </a:br>
            <a:endParaRPr lang="en-US" dirty="0"/>
          </a:p>
          <a:p>
            <a:pPr marL="1146326" lvl="2" indent="-229265">
              <a:buFont typeface="Calibri" pitchFamily="34" charset="0"/>
              <a:buAutoNum type="arabicPeriod"/>
              <a:defRPr/>
            </a:pPr>
            <a:endParaRPr lang="en-US" dirty="0" smtClean="0"/>
          </a:p>
          <a:p>
            <a:pPr>
              <a:defRPr/>
            </a:pPr>
            <a:endParaRPr lang="en-US" dirty="0" smtClean="0"/>
          </a:p>
          <a:p>
            <a:pPr>
              <a:defRPr/>
            </a:pPr>
            <a:endParaRPr lang="en-US" dirty="0" smtClean="0"/>
          </a:p>
        </p:txBody>
      </p:sp>
      <p:sp>
        <p:nvSpPr>
          <p:cNvPr id="4" name="Slide Number Placeholder 3"/>
          <p:cNvSpPr>
            <a:spLocks noGrp="1"/>
          </p:cNvSpPr>
          <p:nvPr>
            <p:ph type="sldNum" sz="quarter" idx="5"/>
          </p:nvPr>
        </p:nvSpPr>
        <p:spPr/>
        <p:txBody>
          <a:bodyPr/>
          <a:lstStyle/>
          <a:p>
            <a:pPr>
              <a:defRPr/>
            </a:pPr>
            <a:fld id="{6BFF76C0-B893-45FE-98D4-D2A4B00EB943}"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4691" name="Notes Placeholder 2"/>
          <p:cNvSpPr>
            <a:spLocks noGrp="1"/>
          </p:cNvSpPr>
          <p:nvPr>
            <p:ph type="body" idx="1"/>
          </p:nvPr>
        </p:nvSpPr>
        <p:spPr>
          <a:noFill/>
          <a:ln/>
        </p:spPr>
        <p:txBody>
          <a:bodyPr/>
          <a:lstStyle/>
          <a:p>
            <a:pPr>
              <a:buFontTx/>
              <a:buChar char="•"/>
            </a:pPr>
            <a:r>
              <a:rPr lang="en-US" smtClean="0"/>
              <a:t>As shown in the examples, the CDT Learning Progression Map will provide information concerning what each student should know and be able to do at a given grade/course as represented by the Assessment Anchors and Eligible Content.  </a:t>
            </a:r>
          </a:p>
          <a:p>
            <a:pPr>
              <a:buFontTx/>
              <a:buChar char="•"/>
            </a:pPr>
            <a:endParaRPr lang="en-US" smtClean="0"/>
          </a:p>
          <a:p>
            <a:pPr>
              <a:buFontTx/>
              <a:buChar char="•"/>
            </a:pPr>
            <a:r>
              <a:rPr lang="en-US" smtClean="0"/>
              <a:t>The map will also provide a view of the pathway, or how learning may take place, for diagnostic categories.  </a:t>
            </a:r>
          </a:p>
          <a:p>
            <a:pPr>
              <a:buFontTx/>
              <a:buChar char="•"/>
            </a:pPr>
            <a:endParaRPr lang="en-US" smtClean="0"/>
          </a:p>
          <a:p>
            <a:pPr>
              <a:buFontTx/>
              <a:buChar char="•"/>
            </a:pPr>
            <a:r>
              <a:rPr lang="en-US" smtClean="0"/>
              <a:t>With each individual student map, you may then be able to see a trend, or determine where a student may still be struggling, with a foundational skill/concept he/she may not have mastered at an earlier point in the progression.  </a:t>
            </a:r>
          </a:p>
          <a:p>
            <a:r>
              <a:rPr lang="en-US" smtClean="0"/>
              <a:t> </a:t>
            </a:r>
          </a:p>
          <a:p>
            <a:pPr>
              <a:buFontTx/>
              <a:buChar char="•"/>
            </a:pPr>
            <a:r>
              <a:rPr lang="en-US" smtClean="0"/>
              <a:t>Or, you may be able to see a trend showing a student extending beyond what he/she is expected to know and be able to do at a given grade/course.  </a:t>
            </a:r>
          </a:p>
          <a:p>
            <a:pPr>
              <a:buFontTx/>
              <a:buChar char="•"/>
            </a:pPr>
            <a:endParaRPr lang="en-US" smtClean="0"/>
          </a:p>
          <a:p>
            <a:pPr>
              <a:buFontTx/>
              <a:buChar char="•"/>
            </a:pPr>
            <a:r>
              <a:rPr lang="en-US" smtClean="0"/>
              <a:t>Regardless, the map provides a visual representation of content/skills on-grade as well as across grades.  This information helps to provide more targeted instruction for students.</a:t>
            </a:r>
          </a:p>
        </p:txBody>
      </p:sp>
      <p:sp>
        <p:nvSpPr>
          <p:cNvPr id="4" name="Slide Number Placeholder 3"/>
          <p:cNvSpPr>
            <a:spLocks noGrp="1"/>
          </p:cNvSpPr>
          <p:nvPr>
            <p:ph type="sldNum" sz="quarter" idx="5"/>
          </p:nvPr>
        </p:nvSpPr>
        <p:spPr/>
        <p:txBody>
          <a:bodyPr/>
          <a:lstStyle/>
          <a:p>
            <a:pPr>
              <a:defRPr/>
            </a:pPr>
            <a:fld id="{AD9C68AB-DA19-4DA5-9B8C-02B94C542244}"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53</a:t>
            </a:fld>
            <a:endParaRPr lang="en-US" dirty="0">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54</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r>
              <a:rPr lang="en-US" dirty="0" smtClean="0"/>
              <a:t>Booklet is on the wiki page</a:t>
            </a:r>
          </a:p>
          <a:p>
            <a:pPr>
              <a:defRPr/>
            </a:pPr>
            <a:endParaRPr lang="en-US" dirty="0" smtClean="0"/>
          </a:p>
          <a:p>
            <a:pPr marL="171450" indent="-171450">
              <a:buFont typeface="Arial" charset="0"/>
              <a:buChar char="•"/>
              <a:defRPr/>
            </a:pPr>
            <a:r>
              <a:rPr lang="en-US" dirty="0" smtClean="0"/>
              <a:t>I recommend printing</a:t>
            </a:r>
            <a:r>
              <a:rPr lang="en-US" baseline="0" dirty="0" smtClean="0"/>
              <a:t> it to use when planning</a:t>
            </a:r>
          </a:p>
          <a:p>
            <a:pPr marL="171450" indent="-171450">
              <a:buFont typeface="Arial" charset="0"/>
              <a:buChar char="•"/>
              <a:defRPr/>
            </a:pPr>
            <a:endParaRPr lang="en-US" baseline="0" dirty="0" smtClean="0"/>
          </a:p>
          <a:p>
            <a:pPr marL="171450" indent="-171450">
              <a:buFont typeface="Arial" charset="0"/>
              <a:buChar char="•"/>
              <a:defRPr/>
            </a:pPr>
            <a:r>
              <a:rPr lang="en-US" baseline="0" dirty="0" smtClean="0"/>
              <a:t>Discuss each question as a group</a:t>
            </a:r>
            <a:endParaRPr lang="en-US" dirty="0" smtClean="0"/>
          </a:p>
        </p:txBody>
      </p:sp>
      <p:sp>
        <p:nvSpPr>
          <p:cNvPr id="4" name="Slide Number Placeholder 3"/>
          <p:cNvSpPr>
            <a:spLocks noGrp="1"/>
          </p:cNvSpPr>
          <p:nvPr>
            <p:ph type="sldNum" sz="quarter" idx="5"/>
          </p:nvPr>
        </p:nvSpPr>
        <p:spPr/>
        <p:txBody>
          <a:bodyPr/>
          <a:lstStyle/>
          <a:p>
            <a:pPr>
              <a:defRPr/>
            </a:pPr>
            <a:fld id="{2DC33DBC-3503-4390-AEE5-9C4F997A9E7C}"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r>
              <a:rPr lang="en-US" dirty="0" smtClean="0"/>
              <a:t>(continued </a:t>
            </a:r>
            <a:r>
              <a:rPr lang="en-US" dirty="0" smtClean="0"/>
              <a:t>from the previous slide</a:t>
            </a:r>
            <a:r>
              <a:rPr lang="en-US" dirty="0" smtClean="0"/>
              <a:t>)</a:t>
            </a:r>
          </a:p>
          <a:p>
            <a:pPr>
              <a:defRPr/>
            </a:pPr>
            <a:endParaRPr lang="en-US" dirty="0" smtClean="0"/>
          </a:p>
          <a:p>
            <a:pPr>
              <a:defRPr/>
            </a:pPr>
            <a:r>
              <a:rPr lang="en-US" dirty="0" smtClean="0"/>
              <a:t>Booklet is on the wiki page</a:t>
            </a:r>
          </a:p>
          <a:p>
            <a:pPr>
              <a:defRPr/>
            </a:pPr>
            <a:endParaRPr lang="en-US" dirty="0" smtClean="0"/>
          </a:p>
          <a:p>
            <a:pPr marL="171450" indent="-171450">
              <a:buFont typeface="Arial" charset="0"/>
              <a:buChar char="•"/>
              <a:defRPr/>
            </a:pPr>
            <a:r>
              <a:rPr lang="en-US" dirty="0" smtClean="0"/>
              <a:t>I recommend printing</a:t>
            </a:r>
            <a:r>
              <a:rPr lang="en-US" baseline="0" dirty="0" smtClean="0"/>
              <a:t> it to use when planning</a:t>
            </a:r>
          </a:p>
          <a:p>
            <a:pPr marL="171450" indent="-171450">
              <a:buFont typeface="Arial" charset="0"/>
              <a:buChar char="•"/>
              <a:defRPr/>
            </a:pPr>
            <a:endParaRPr lang="en-US" baseline="0" dirty="0" smtClean="0"/>
          </a:p>
          <a:p>
            <a:pPr marL="171450" indent="-171450">
              <a:buFont typeface="Arial" charset="0"/>
              <a:buChar char="•"/>
              <a:defRPr/>
            </a:pPr>
            <a:r>
              <a:rPr lang="en-US" baseline="0" dirty="0" smtClean="0"/>
              <a:t>Discuss each question as a group</a:t>
            </a:r>
            <a:endParaRPr lang="en-US" dirty="0" smtClean="0"/>
          </a:p>
        </p:txBody>
      </p:sp>
      <p:sp>
        <p:nvSpPr>
          <p:cNvPr id="4" name="Slide Number Placeholder 3"/>
          <p:cNvSpPr>
            <a:spLocks noGrp="1"/>
          </p:cNvSpPr>
          <p:nvPr>
            <p:ph type="sldNum" sz="quarter" idx="5"/>
          </p:nvPr>
        </p:nvSpPr>
        <p:spPr/>
        <p:txBody>
          <a:bodyPr/>
          <a:lstStyle/>
          <a:p>
            <a:pPr>
              <a:defRPr/>
            </a:pPr>
            <a:fld id="{69A8F763-63D8-4A64-A48C-B0745218F122}"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5715" name="Notes Placeholder 2"/>
          <p:cNvSpPr>
            <a:spLocks noGrp="1"/>
          </p:cNvSpPr>
          <p:nvPr>
            <p:ph type="body" idx="1"/>
          </p:nvPr>
        </p:nvSpPr>
        <p:spPr>
          <a:noFill/>
          <a:ln/>
        </p:spPr>
        <p:txBody>
          <a:bodyPr/>
          <a:lstStyle/>
          <a:p>
            <a:pPr>
              <a:buFontTx/>
              <a:buChar char="•"/>
            </a:pPr>
            <a:r>
              <a:rPr lang="en-US" dirty="0" smtClean="0"/>
              <a:t>Think, Pair, </a:t>
            </a:r>
            <a:r>
              <a:rPr lang="en-US" dirty="0" smtClean="0"/>
              <a:t>Share</a:t>
            </a:r>
          </a:p>
          <a:p>
            <a:pPr>
              <a:buFontTx/>
              <a:buChar char="•"/>
            </a:pPr>
            <a:endParaRPr lang="en-US" dirty="0" smtClean="0"/>
          </a:p>
          <a:p>
            <a:pPr>
              <a:buFontTx/>
              <a:buChar char="•"/>
            </a:pPr>
            <a:r>
              <a:rPr lang="en-US" dirty="0" smtClean="0"/>
              <a:t>*****Use the yellow handout****</a:t>
            </a:r>
            <a:endParaRPr lang="en-US" dirty="0" smtClean="0"/>
          </a:p>
          <a:p>
            <a:endParaRPr lang="en-US" dirty="0" smtClean="0"/>
          </a:p>
          <a:p>
            <a:pPr>
              <a:buFontTx/>
              <a:buChar char="•"/>
            </a:pPr>
            <a:r>
              <a:rPr lang="en-US" dirty="0" smtClean="0"/>
              <a:t>Report out using Random Reporter</a:t>
            </a:r>
          </a:p>
          <a:p>
            <a:endParaRPr lang="en-US" dirty="0" smtClean="0"/>
          </a:p>
          <a:p>
            <a:pPr>
              <a:buFontTx/>
              <a:buChar char="•"/>
            </a:pPr>
            <a:r>
              <a:rPr lang="en-US" dirty="0" smtClean="0"/>
              <a:t>Post suggestions on a big sheet of paper. Keep paper posted to continually add to the ideas. </a:t>
            </a:r>
          </a:p>
          <a:p>
            <a:endParaRPr lang="en-US" i="1" dirty="0" smtClean="0"/>
          </a:p>
          <a:p>
            <a:r>
              <a:rPr lang="en-US" i="1" dirty="0" smtClean="0"/>
              <a:t>Note to Trainer: </a:t>
            </a:r>
            <a:r>
              <a:rPr lang="en-US" dirty="0" smtClean="0"/>
              <a:t>you will need to tailor the activity based on how much time you have.</a:t>
            </a:r>
          </a:p>
        </p:txBody>
      </p:sp>
      <p:sp>
        <p:nvSpPr>
          <p:cNvPr id="4" name="Slide Number Placeholder 3"/>
          <p:cNvSpPr>
            <a:spLocks noGrp="1"/>
          </p:cNvSpPr>
          <p:nvPr>
            <p:ph type="sldNum" sz="quarter" idx="5"/>
          </p:nvPr>
        </p:nvSpPr>
        <p:spPr/>
        <p:txBody>
          <a:bodyPr/>
          <a:lstStyle/>
          <a:p>
            <a:pPr>
              <a:defRPr/>
            </a:pPr>
            <a:fld id="{AE298205-98C7-4BB9-9963-919F38BE5F75}"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6739" name="Notes Placeholder 2"/>
          <p:cNvSpPr>
            <a:spLocks noGrp="1"/>
          </p:cNvSpPr>
          <p:nvPr>
            <p:ph type="body" idx="1"/>
          </p:nvPr>
        </p:nvSpPr>
        <p:spPr>
          <a:noFill/>
          <a:ln/>
        </p:spPr>
        <p:txBody>
          <a:bodyPr/>
          <a:lstStyle/>
          <a:p>
            <a:pPr>
              <a:buFontTx/>
              <a:buChar char="•"/>
            </a:pPr>
            <a:r>
              <a:rPr lang="en-US" dirty="0" smtClean="0"/>
              <a:t>Compare teachers’ suggestions with those listed. Acknowledge the teachers’ responses.  </a:t>
            </a:r>
          </a:p>
          <a:p>
            <a:endParaRPr lang="en-US" dirty="0" smtClean="0"/>
          </a:p>
          <a:p>
            <a:r>
              <a:rPr lang="en-US" i="1" dirty="0" smtClean="0"/>
              <a:t>Note to Trainer : </a:t>
            </a:r>
            <a:r>
              <a:rPr lang="en-US" dirty="0" smtClean="0"/>
              <a:t>you will need to tailor the activity based on how much time you have. You may want your audience to read and absorb. </a:t>
            </a:r>
          </a:p>
          <a:p>
            <a:pPr>
              <a:buFontTx/>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DA617223-FFFE-46BB-9EDA-5F6E1683640E}"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7763" name="Notes Placeholder 2"/>
          <p:cNvSpPr>
            <a:spLocks noGrp="1"/>
          </p:cNvSpPr>
          <p:nvPr>
            <p:ph type="body" idx="1"/>
          </p:nvPr>
        </p:nvSpPr>
        <p:spPr>
          <a:noFill/>
          <a:ln/>
        </p:spPr>
        <p:txBody>
          <a:bodyPr/>
          <a:lstStyle/>
          <a:p>
            <a:pPr>
              <a:buFontTx/>
              <a:buNone/>
            </a:pPr>
            <a:endParaRPr lang="en-US" dirty="0" smtClean="0"/>
          </a:p>
          <a:p>
            <a:pPr>
              <a:buFontTx/>
              <a:buChar char="•"/>
            </a:pPr>
            <a:r>
              <a:rPr lang="en-US" dirty="0" smtClean="0"/>
              <a:t>Additional benefits: data for school improvement planning, grade-level team meetings, parental support, one-on-one conferencing with students, goal setting, celebrating growth, and easing temperament of students and teachers.</a:t>
            </a:r>
          </a:p>
          <a:p>
            <a:pPr>
              <a:buFontTx/>
              <a:buChar char="•"/>
            </a:pPr>
            <a:endParaRPr lang="en-US" dirty="0" smtClean="0"/>
          </a:p>
          <a:p>
            <a:r>
              <a:rPr lang="en-US" i="1" dirty="0" smtClean="0"/>
              <a:t>Note to Trainer: </a:t>
            </a:r>
            <a:r>
              <a:rPr lang="en-US" dirty="0" smtClean="0"/>
              <a:t>will need to tailor based on time. May want audience to read and absorb. </a:t>
            </a:r>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0363E845-AC52-4B4A-98E7-DBC9AE8A2F34}"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endParaRPr lang="en-US" i="1" dirty="0" smtClean="0"/>
          </a:p>
          <a:p>
            <a:pPr>
              <a:buFont typeface="Arial" pitchFamily="34" charset="0"/>
              <a:buChar char="•"/>
              <a:defRPr/>
            </a:pPr>
            <a:r>
              <a:rPr lang="en-US" dirty="0" smtClean="0"/>
              <a:t>Assessments play an important role in the school improvement process. Even with clear goals, teachers cannot improve their practice unless they have access to a steady flow of information about the effectiveness of their teaching. As teachers engage in continual assessment of their students’ learning, they will gradually develop understandings of how students learn from classroom instruction, and they will begin to perceive direct links between the goals they set, their own teaching, and their students’ learning. </a:t>
            </a:r>
          </a:p>
          <a:p>
            <a:pPr>
              <a:buFont typeface="Arial" pitchFamily="34" charset="0"/>
              <a:buNone/>
              <a:defRPr/>
            </a:pPr>
            <a:endParaRPr lang="en-US" dirty="0" smtClean="0"/>
          </a:p>
          <a:p>
            <a:pPr>
              <a:buFont typeface="Arial" pitchFamily="34" charset="0"/>
              <a:buChar char="•"/>
              <a:defRPr/>
            </a:pPr>
            <a:r>
              <a:rPr lang="en-US" dirty="0" smtClean="0"/>
              <a:t>The CDT has potential to enhance formative assessment efforts 6–12, using the CDT to focus on their student needs relative to learning progressions, group students according to needs, provide more intensive supports as warranted, and assess learning in the moment to alter instruction (formative assessments based upon differentiated instructional efforts). </a:t>
            </a:r>
          </a:p>
          <a:p>
            <a:pPr>
              <a:buFont typeface="Arial" pitchFamily="34" charset="0"/>
              <a:buChar char="•"/>
              <a:defRPr/>
            </a:pPr>
            <a:endParaRPr lang="en-US" dirty="0" smtClean="0"/>
          </a:p>
          <a:p>
            <a:pPr>
              <a:buFont typeface="Arial" pitchFamily="34" charset="0"/>
              <a:buChar char="•"/>
              <a:defRPr/>
            </a:pPr>
            <a:r>
              <a:rPr lang="en-US" dirty="0" smtClean="0"/>
              <a:t>This is a standards-aligned classroom diagnostic assessment measure that we are adding to our continuum of assessment. </a:t>
            </a:r>
          </a:p>
          <a:p>
            <a:pPr>
              <a:buFont typeface="Arial" pitchFamily="34" charset="0"/>
              <a:buNone/>
              <a:defRPr/>
            </a:pPr>
            <a:endParaRPr lang="en-US" dirty="0" smtClean="0"/>
          </a:p>
          <a:p>
            <a:pPr>
              <a:buFont typeface="Arial" pitchFamily="34" charset="0"/>
              <a:buNone/>
              <a:defRPr/>
            </a:pPr>
            <a:endParaRPr lang="en-US" dirty="0" smtClean="0"/>
          </a:p>
          <a:p>
            <a:pPr>
              <a:buFont typeface="Arial" pitchFamily="34" charset="0"/>
              <a:buChar char="•"/>
              <a:defRPr/>
            </a:pPr>
            <a:endParaRPr lang="en-US" dirty="0" smtClean="0"/>
          </a:p>
          <a:p>
            <a:pPr>
              <a:buFont typeface="Arial" pitchFamily="34" charset="0"/>
              <a:buNone/>
              <a:defRPr/>
            </a:pPr>
            <a:endParaRPr lang="en-US" dirty="0"/>
          </a:p>
        </p:txBody>
      </p:sp>
      <p:sp>
        <p:nvSpPr>
          <p:cNvPr id="4" name="Slide Number Placeholder 3"/>
          <p:cNvSpPr>
            <a:spLocks noGrp="1"/>
          </p:cNvSpPr>
          <p:nvPr>
            <p:ph type="sldNum" sz="quarter" idx="5"/>
          </p:nvPr>
        </p:nvSpPr>
        <p:spPr/>
        <p:txBody>
          <a:bodyPr/>
          <a:lstStyle/>
          <a:p>
            <a:pPr>
              <a:defRPr/>
            </a:pPr>
            <a:fld id="{EF83857A-86DD-43A7-B9A2-9E41232112F7}"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pPr>
              <a:buFontTx/>
              <a:buChar char="•"/>
            </a:pPr>
            <a:r>
              <a:rPr lang="en-US" dirty="0" smtClean="0"/>
              <a:t>Use this slide to wrap-up the brainstorm activity. </a:t>
            </a:r>
          </a:p>
          <a:p>
            <a:pPr>
              <a:buFontTx/>
              <a:buChar char="•"/>
            </a:pPr>
            <a:endParaRPr lang="en-US" dirty="0" smtClean="0"/>
          </a:p>
          <a:p>
            <a:pPr>
              <a:buFontTx/>
              <a:buChar char="•"/>
            </a:pPr>
            <a:r>
              <a:rPr lang="en-US" dirty="0" smtClean="0"/>
              <a:t>Additional benefits: data for school improvement planning, grade-level team meetings, parental support (ONLY SHARE INDIVIDUAL</a:t>
            </a:r>
            <a:r>
              <a:rPr lang="en-US" baseline="0" dirty="0" smtClean="0"/>
              <a:t> REPORT)</a:t>
            </a:r>
            <a:r>
              <a:rPr lang="en-US" dirty="0" smtClean="0"/>
              <a:t>, one-on-one conferencing with students, goal setting, celebrating growth, and easing temperament of students and teachers.</a:t>
            </a:r>
          </a:p>
          <a:p>
            <a:pPr>
              <a:buFontTx/>
              <a:buChar char="•"/>
            </a:pPr>
            <a:endParaRPr lang="en-US" dirty="0" smtClean="0"/>
          </a:p>
          <a:p>
            <a:r>
              <a:rPr lang="en-US" i="1" dirty="0" smtClean="0"/>
              <a:t>Note to Trainer: </a:t>
            </a:r>
            <a:r>
              <a:rPr lang="en-US" dirty="0" smtClean="0"/>
              <a:t>will need to tailor based on time. May want audience to read and absorb. </a:t>
            </a:r>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67A9B017-2D25-4C3E-9573-77012D4619B6}" type="slidenum">
              <a:rPr lang="en-US" smtClean="0"/>
              <a:pPr>
                <a:defRPr/>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pPr>
              <a:buFontTx/>
              <a:buChar char="•"/>
            </a:pPr>
            <a:r>
              <a:rPr lang="en-US" dirty="0" smtClean="0"/>
              <a:t> The CDT is for most students, but the district or school team needs to make decisions on who will be assessed and when. </a:t>
            </a:r>
          </a:p>
          <a:p>
            <a:endParaRPr lang="en-US" dirty="0" smtClean="0"/>
          </a:p>
          <a:p>
            <a:pPr>
              <a:buFontTx/>
              <a:buChar char="•"/>
            </a:pPr>
            <a:r>
              <a:rPr lang="en-US" dirty="0" smtClean="0"/>
              <a:t>PDE does not mandate who should be tested or when, but the CDT is highly recommended to be used by the schools that did not make AYP; that is, schools mandated to complete a School Improvement Plan.</a:t>
            </a:r>
          </a:p>
          <a:p>
            <a:pPr>
              <a:buFontTx/>
              <a:buChar char="•"/>
            </a:pPr>
            <a:endParaRPr lang="en-US" dirty="0" smtClean="0"/>
          </a:p>
          <a:p>
            <a:r>
              <a:rPr lang="en-US" i="1" dirty="0" smtClean="0"/>
              <a:t>Note to Trainer: </a:t>
            </a:r>
            <a:r>
              <a:rPr lang="en-US" dirty="0" smtClean="0"/>
              <a:t>one percent of the student population has severe cognitive disabilities; therefore these students won’t be able to take the CDT. Also, concerning students who are in the beginning stages of learning the English language it is recommended they don’t take the CDT. </a:t>
            </a:r>
          </a:p>
        </p:txBody>
      </p:sp>
      <p:sp>
        <p:nvSpPr>
          <p:cNvPr id="4" name="Slide Number Placeholder 3"/>
          <p:cNvSpPr>
            <a:spLocks noGrp="1"/>
          </p:cNvSpPr>
          <p:nvPr>
            <p:ph type="sldNum" sz="quarter" idx="5"/>
          </p:nvPr>
        </p:nvSpPr>
        <p:spPr/>
        <p:txBody>
          <a:bodyPr/>
          <a:lstStyle/>
          <a:p>
            <a:pPr>
              <a:defRPr/>
            </a:pPr>
            <a:fld id="{0DAFA0AB-A811-43B4-B731-86FF2335AF85}"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bwMode="auto">
          <a:xfrm>
            <a:off x="1184275" y="700088"/>
            <a:ext cx="4654550" cy="3490912"/>
          </a:xfrm>
          <a:prstGeom prst="rect">
            <a:avLst/>
          </a:prstGeom>
          <a:noFill/>
          <a:ln w="12700">
            <a:solidFill>
              <a:srgbClr val="000000"/>
            </a:solidFill>
            <a:miter lim="800000"/>
            <a:headEnd/>
            <a:tailEnd/>
          </a:ln>
        </p:spPr>
      </p:sp>
      <p:sp>
        <p:nvSpPr>
          <p:cNvPr id="69635" name="Notes Placeholder 2"/>
          <p:cNvSpPr>
            <a:spLocks noGrp="1"/>
          </p:cNvSpPr>
          <p:nvPr>
            <p:ph type="body" idx="1"/>
          </p:nvPr>
        </p:nvSpPr>
        <p:spPr>
          <a:ln/>
        </p:spPr>
        <p:txBody>
          <a:bodyPr/>
          <a:lstStyle/>
          <a:p>
            <a:pPr>
              <a:defRPr/>
            </a:pPr>
            <a:endParaRPr lang="en-US" dirty="0" smtClean="0">
              <a:cs typeface="Times New Roman" pitchFamily="18" charset="0"/>
            </a:endParaRPr>
          </a:p>
          <a:p>
            <a:pPr>
              <a:buFont typeface="Arial" pitchFamily="34" charset="0"/>
              <a:buChar char="•"/>
              <a:defRPr/>
            </a:pPr>
            <a:r>
              <a:rPr lang="en-US" dirty="0" smtClean="0">
                <a:cs typeface="Times New Roman" pitchFamily="18" charset="0"/>
              </a:rPr>
              <a:t>Work independently or in teams to complete.  The purpose of the activity is to activate conversation on yes or no, and to have audience provides reasons why student/groups should be targeted. </a:t>
            </a:r>
          </a:p>
          <a:p>
            <a:pPr>
              <a:buFont typeface="Arial" pitchFamily="34" charset="0"/>
              <a:buChar char="•"/>
              <a:defRPr/>
            </a:pPr>
            <a:endParaRPr lang="en-US" dirty="0" smtClean="0">
              <a:cs typeface="Times New Roman" pitchFamily="18" charset="0"/>
            </a:endParaRPr>
          </a:p>
          <a:p>
            <a:pPr>
              <a:buFont typeface="Arial" pitchFamily="34" charset="0"/>
              <a:buChar char="•"/>
              <a:defRPr/>
            </a:pPr>
            <a:r>
              <a:rPr lang="en-US" dirty="0" smtClean="0">
                <a:cs typeface="Times New Roman" pitchFamily="18" charset="0"/>
              </a:rPr>
              <a:t>Use Yellow</a:t>
            </a:r>
            <a:r>
              <a:rPr lang="en-US" baseline="0" dirty="0" smtClean="0">
                <a:cs typeface="Times New Roman" pitchFamily="18" charset="0"/>
              </a:rPr>
              <a:t> Handout</a:t>
            </a:r>
            <a:endParaRPr lang="en-US" dirty="0" smtClean="0">
              <a:cs typeface="Times New Roman" pitchFamily="18" charset="0"/>
            </a:endParaRPr>
          </a:p>
          <a:p>
            <a:pPr marL="231115" indent="-231115" eaLnBrk="1" fontAlgn="t" hangingPunct="1">
              <a:defRPr/>
            </a:pPr>
            <a:endParaRPr lang="en-US" dirty="0" smtClean="0">
              <a:cs typeface="Times New Roman" pitchFamily="18" charset="0"/>
            </a:endParaRPr>
          </a:p>
          <a:p>
            <a:pPr marL="231115" indent="-231115" eaLnBrk="1" fontAlgn="t" hangingPunct="1">
              <a:buFont typeface="+mj-lt"/>
              <a:buAutoNum type="arabicPeriod"/>
              <a:defRPr/>
            </a:pPr>
            <a:r>
              <a:rPr lang="en-US" dirty="0" smtClean="0">
                <a:cs typeface="Times New Roman" pitchFamily="18" charset="0"/>
              </a:rPr>
              <a:t>Students who have a high rate of mobility–yes–often no records; therefore, CDT provides data to support level of student skills, abilities and competencies–not recommended to be used as a placement tool. </a:t>
            </a:r>
          </a:p>
          <a:p>
            <a:pPr marL="231115" indent="-231115" eaLnBrk="1" fontAlgn="t" hangingPunct="1">
              <a:buFont typeface="+mj-lt"/>
              <a:buAutoNum type="arabicPeriod"/>
              <a:defRPr/>
            </a:pPr>
            <a:r>
              <a:rPr lang="en-US" dirty="0" smtClean="0">
                <a:cs typeface="Times New Roman" pitchFamily="18" charset="0"/>
              </a:rPr>
              <a:t>Students who are new to a class/course/school–yes–same as above.</a:t>
            </a:r>
          </a:p>
          <a:p>
            <a:pPr marL="231115" indent="-231115" eaLnBrk="1" fontAlgn="t" hangingPunct="1">
              <a:buFont typeface="+mj-lt"/>
              <a:buAutoNum type="arabicPeriod"/>
              <a:defRPr/>
            </a:pPr>
            <a:r>
              <a:rPr lang="en-US" dirty="0" smtClean="0">
                <a:cs typeface="Times New Roman" pitchFamily="18" charset="0"/>
              </a:rPr>
              <a:t>Students who are low achieving–yes–provides information on strengths and areas of need.</a:t>
            </a:r>
          </a:p>
          <a:p>
            <a:pPr marL="231115" indent="-231115" eaLnBrk="1" fontAlgn="t" hangingPunct="1">
              <a:buFont typeface="+mj-lt"/>
              <a:buAutoNum type="arabicPeriod"/>
              <a:defRPr/>
            </a:pPr>
            <a:r>
              <a:rPr lang="en-US" dirty="0" smtClean="0">
                <a:cs typeface="Times New Roman" pitchFamily="18" charset="0"/>
              </a:rPr>
              <a:t>Students who are high achieving–yes–provides information on areas for enrichment (often these students are left out).</a:t>
            </a:r>
          </a:p>
          <a:p>
            <a:pPr marL="231115" indent="-231115" eaLnBrk="1" fontAlgn="t" hangingPunct="1">
              <a:buFont typeface="+mj-lt"/>
              <a:buAutoNum type="arabicPeriod"/>
              <a:defRPr/>
            </a:pPr>
            <a:r>
              <a:rPr lang="en-US" dirty="0" smtClean="0">
                <a:cs typeface="Times New Roman" pitchFamily="18" charset="0"/>
              </a:rPr>
              <a:t>Students who are identified by data teams – yes–provides information about student progress and achievement.</a:t>
            </a:r>
          </a:p>
          <a:p>
            <a:pPr marL="231115" indent="-231115" eaLnBrk="1" fontAlgn="t" hangingPunct="1">
              <a:buFont typeface="+mj-lt"/>
              <a:buAutoNum type="arabicPeriod"/>
              <a:defRPr/>
            </a:pPr>
            <a:r>
              <a:rPr lang="en-US" dirty="0" smtClean="0">
                <a:cs typeface="Times New Roman" pitchFamily="18" charset="0"/>
              </a:rPr>
              <a:t>Students in Tier 2/3–yes–may be used to take the place of a screener–provides one more data source for additional info.</a:t>
            </a:r>
          </a:p>
          <a:p>
            <a:pPr marL="231115" indent="-231115" eaLnBrk="1" fontAlgn="t" hangingPunct="1">
              <a:buFont typeface="+mj-lt"/>
              <a:buAutoNum type="arabicPeriod"/>
              <a:defRPr/>
            </a:pPr>
            <a:r>
              <a:rPr lang="en-US" dirty="0" smtClean="0">
                <a:cs typeface="Times New Roman" pitchFamily="18" charset="0"/>
              </a:rPr>
              <a:t>Students in middle or high school ESL programs–no/yes–at present, CDT is only available in English (option: the appropriateness of the CDT for students at a proficiency level of 4, 5, or 6 [WIDA results] should be discussed during a data team meeting). </a:t>
            </a:r>
          </a:p>
          <a:p>
            <a:pPr marL="231115" indent="-231115" eaLnBrk="1" fontAlgn="t" hangingPunct="1">
              <a:buFont typeface="+mj-lt"/>
              <a:buAutoNum type="arabicPeriod"/>
              <a:defRPr/>
            </a:pPr>
            <a:r>
              <a:rPr lang="en-US" dirty="0" smtClean="0">
                <a:cs typeface="Times New Roman" pitchFamily="18" charset="0"/>
              </a:rPr>
              <a:t>Students with disabilities–yes–provides information on strengths and areas of need–assists in diagnostic info for writing. Present Levels of Academic Achievement (leads to effective IEP goal writing).</a:t>
            </a:r>
          </a:p>
          <a:p>
            <a:pPr marL="231115" indent="-231115" eaLnBrk="1" fontAlgn="t" hangingPunct="1">
              <a:buFont typeface="+mj-lt"/>
              <a:buAutoNum type="arabicPeriod"/>
              <a:defRPr/>
            </a:pPr>
            <a:r>
              <a:rPr lang="en-US" dirty="0" smtClean="0">
                <a:cs typeface="Times New Roman" pitchFamily="18" charset="0"/>
              </a:rPr>
              <a:t>Students who failed Algebra I–no–however, if students are taking the CDT hopefully they wouldn’t fail the course because teachers would have tailored instruction based on results of the CDT. </a:t>
            </a:r>
          </a:p>
          <a:p>
            <a:pPr marL="231115" indent="-231115" eaLnBrk="1" fontAlgn="t" hangingPunct="1">
              <a:buFont typeface="+mj-lt"/>
              <a:buAutoNum type="arabicPeriod"/>
              <a:defRPr/>
            </a:pPr>
            <a:r>
              <a:rPr lang="en-US" dirty="0" smtClean="0">
                <a:cs typeface="Times New Roman" pitchFamily="18" charset="0"/>
              </a:rPr>
              <a:t>Students in grade 3–no–At present CDT is for grades 6–12.</a:t>
            </a:r>
          </a:p>
          <a:p>
            <a:pPr marL="231115" indent="-231115" eaLnBrk="1" fontAlgn="t" hangingPunct="1">
              <a:buFont typeface="+mj-lt"/>
              <a:buAutoNum type="arabicPeriod"/>
              <a:defRPr/>
            </a:pPr>
            <a:r>
              <a:rPr lang="en-US" dirty="0" smtClean="0">
                <a:cs typeface="Times New Roman" pitchFamily="18" charset="0"/>
              </a:rPr>
              <a:t>Students with poor attendance/behavioral infractions–yes–provides information on strengths and areas of need to see if student has deficits due to frequent absences, or if the student is bored and stays home</a:t>
            </a:r>
            <a:r>
              <a:rPr lang="en-US" dirty="0" smtClean="0">
                <a:cs typeface="Times New Roman" pitchFamily="18" charset="0"/>
              </a:rPr>
              <a:t>?</a:t>
            </a:r>
            <a:endParaRPr lang="en-US" dirty="0" smtClean="0">
              <a:cs typeface="Times New Roman" pitchFamily="18" charset="0"/>
            </a:endParaRPr>
          </a:p>
        </p:txBody>
      </p:sp>
      <p:sp>
        <p:nvSpPr>
          <p:cNvPr id="4" name="Slide Number Placeholder 3"/>
          <p:cNvSpPr>
            <a:spLocks noGrp="1"/>
          </p:cNvSpPr>
          <p:nvPr>
            <p:ph type="sldNum" sz="quarter" idx="5"/>
          </p:nvPr>
        </p:nvSpPr>
        <p:spPr/>
        <p:txBody>
          <a:bodyPr/>
          <a:lstStyle/>
          <a:p>
            <a:pPr>
              <a:defRPr/>
            </a:pPr>
            <a:fld id="{D9766E6D-3C13-418A-ADE6-5EE7830A81BF}"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0835" name="Notes Placeholder 2"/>
          <p:cNvSpPr>
            <a:spLocks noGrp="1"/>
          </p:cNvSpPr>
          <p:nvPr>
            <p:ph type="body" idx="1"/>
          </p:nvPr>
        </p:nvSpPr>
        <p:spPr>
          <a:noFill/>
          <a:ln/>
        </p:spPr>
        <p:txBody>
          <a:bodyPr/>
          <a:lstStyle/>
          <a:p>
            <a:pPr>
              <a:buFontTx/>
              <a:buChar char="•"/>
            </a:pPr>
            <a:r>
              <a:rPr lang="en-US" smtClean="0"/>
              <a:t>Again, emphasize that administration of the CDT is a district/school/department/grade-level decision. It is not mandated by PDE, but it is highly recommended.</a:t>
            </a:r>
          </a:p>
          <a:p>
            <a:pPr>
              <a:buFontTx/>
              <a:buChar char="•"/>
            </a:pPr>
            <a:endParaRPr lang="en-US" smtClean="0"/>
          </a:p>
          <a:p>
            <a:pPr>
              <a:buFontTx/>
              <a:buChar char="•"/>
            </a:pPr>
            <a:r>
              <a:rPr lang="en-US" smtClean="0"/>
              <a:t>Stress that the CDT is not just for low–achieving students. </a:t>
            </a:r>
          </a:p>
        </p:txBody>
      </p:sp>
      <p:sp>
        <p:nvSpPr>
          <p:cNvPr id="4" name="Slide Number Placeholder 3"/>
          <p:cNvSpPr>
            <a:spLocks noGrp="1"/>
          </p:cNvSpPr>
          <p:nvPr>
            <p:ph type="sldNum" sz="quarter" idx="5"/>
          </p:nvPr>
        </p:nvSpPr>
        <p:spPr/>
        <p:txBody>
          <a:bodyPr/>
          <a:lstStyle/>
          <a:p>
            <a:pPr>
              <a:defRPr/>
            </a:pPr>
            <a:fld id="{C8C33B59-6CBC-41D9-925E-791C10042BE8}" type="slidenum">
              <a:rPr lang="en-US" smtClean="0"/>
              <a:pPr>
                <a:defRPr/>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697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A1A14895-B337-4D64-83DA-2AC190AAE373}"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9027" name="Notes Placeholder 2"/>
          <p:cNvSpPr>
            <a:spLocks noGrp="1"/>
          </p:cNvSpPr>
          <p:nvPr>
            <p:ph type="body" idx="1"/>
          </p:nvPr>
        </p:nvSpPr>
        <p:spPr>
          <a:noFill/>
          <a:ln/>
        </p:spPr>
        <p:txBody>
          <a:bodyPr/>
          <a:lstStyle/>
          <a:p>
            <a:r>
              <a:rPr lang="en-US" dirty="0" smtClean="0"/>
              <a:t>Link on wiki and in</a:t>
            </a:r>
            <a:r>
              <a:rPr lang="en-US" baseline="0" dirty="0" smtClean="0"/>
              <a:t> slide: Google form </a:t>
            </a:r>
            <a:r>
              <a:rPr lang="en-US" baseline="0" smtClean="0"/>
              <a:t>for answers</a:t>
            </a:r>
            <a:endParaRPr lang="en-US" dirty="0" smtClean="0"/>
          </a:p>
        </p:txBody>
      </p:sp>
      <p:sp>
        <p:nvSpPr>
          <p:cNvPr id="4" name="Slide Number Placeholder 3"/>
          <p:cNvSpPr>
            <a:spLocks noGrp="1"/>
          </p:cNvSpPr>
          <p:nvPr>
            <p:ph type="sldNum" sz="quarter" idx="5"/>
          </p:nvPr>
        </p:nvSpPr>
        <p:spPr/>
        <p:txBody>
          <a:bodyPr/>
          <a:lstStyle/>
          <a:p>
            <a:pPr>
              <a:defRPr/>
            </a:pPr>
            <a:fld id="{1987548D-4D58-4AC7-9CC8-D56727189AE6}" type="slidenum">
              <a:rPr lang="en-US" smtClean="0"/>
              <a:pPr>
                <a:defRPr/>
              </a:pPr>
              <a:t>65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2707" name="Notes Placeholder 2"/>
          <p:cNvSpPr>
            <a:spLocks noGrp="1"/>
          </p:cNvSpPr>
          <p:nvPr>
            <p:ph type="body" idx="1"/>
          </p:nvPr>
        </p:nvSpPr>
        <p:spPr>
          <a:noFill/>
          <a:ln/>
        </p:spPr>
        <p:txBody>
          <a:bodyPr/>
          <a:lstStyle/>
          <a:p>
            <a:pPr>
              <a:buFontTx/>
              <a:buChar char="•"/>
            </a:pPr>
            <a:r>
              <a:rPr lang="en-US" smtClean="0"/>
              <a:t>Ask the audience to brainstorm similarities and differences between benchmark assessments and diagnostic tools. As a suggestion, enlarge this slide as a poster and use Post-it Notes for writing examples. </a:t>
            </a:r>
          </a:p>
          <a:p>
            <a:pPr>
              <a:buFontTx/>
              <a:buChar char="•"/>
            </a:pPr>
            <a:endParaRPr lang="en-US" smtClean="0"/>
          </a:p>
          <a:p>
            <a:pPr>
              <a:buFontTx/>
              <a:buChar char="•"/>
            </a:pPr>
            <a:r>
              <a:rPr lang="en-US" smtClean="0"/>
              <a:t>Write brainstorming ideas on chart paper. Move to the next slide to validate their responses.  The next slide will provide a quick review of the activity. </a:t>
            </a:r>
          </a:p>
        </p:txBody>
      </p:sp>
      <p:sp>
        <p:nvSpPr>
          <p:cNvPr id="4" name="Slide Number Placeholder 3"/>
          <p:cNvSpPr>
            <a:spLocks noGrp="1"/>
          </p:cNvSpPr>
          <p:nvPr>
            <p:ph type="sldNum" sz="quarter" idx="5"/>
          </p:nvPr>
        </p:nvSpPr>
        <p:spPr/>
        <p:txBody>
          <a:bodyPr/>
          <a:lstStyle/>
          <a:p>
            <a:pPr>
              <a:defRPr/>
            </a:pPr>
            <a:fld id="{417827B8-E9BC-408E-85B1-9B17C7DC5271}"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3731" name="Notes Placeholder 2"/>
          <p:cNvSpPr>
            <a:spLocks noGrp="1"/>
          </p:cNvSpPr>
          <p:nvPr>
            <p:ph type="body" idx="1"/>
          </p:nvPr>
        </p:nvSpPr>
        <p:spPr>
          <a:noFill/>
          <a:ln/>
        </p:spPr>
        <p:txBody>
          <a:bodyPr/>
          <a:lstStyle/>
          <a:p>
            <a:pPr>
              <a:buFontTx/>
              <a:buChar char="•"/>
            </a:pPr>
            <a:r>
              <a:rPr lang="en-US" smtClean="0"/>
              <a:t>Validate audience’s responses with this slide. The audience may easily create more ideas than listed.</a:t>
            </a:r>
          </a:p>
          <a:p>
            <a:endParaRPr lang="en-US" smtClean="0"/>
          </a:p>
          <a:p>
            <a:pPr>
              <a:buFontTx/>
              <a:buChar char="•"/>
            </a:pPr>
            <a:r>
              <a:rPr lang="en-US" smtClean="0"/>
              <a:t>The last component of Diagnostic </a:t>
            </a:r>
            <a:r>
              <a:rPr lang="en-US" i="1" smtClean="0"/>
              <a:t>(Supports differentiated instruction within RtII Tiers 1 and 2) </a:t>
            </a:r>
            <a:r>
              <a:rPr lang="en-US" smtClean="0"/>
              <a:t>is to segue into the next slide. </a:t>
            </a:r>
          </a:p>
          <a:p>
            <a:pPr>
              <a:buFontTx/>
              <a:buChar char="•"/>
            </a:pPr>
            <a:endParaRPr lang="en-US" smtClean="0"/>
          </a:p>
          <a:p>
            <a:pPr>
              <a:buFontTx/>
              <a:buChar char="•"/>
            </a:pPr>
            <a:endParaRPr lang="en-US" smtClean="0"/>
          </a:p>
          <a:p>
            <a:pPr>
              <a:buFontTx/>
              <a:buChar char="•"/>
            </a:pP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578190D0-A67D-4CBD-BDD3-4533608763F7}"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4755" name="Notes Placeholder 2"/>
          <p:cNvSpPr>
            <a:spLocks noGrp="1"/>
          </p:cNvSpPr>
          <p:nvPr>
            <p:ph type="body" idx="1"/>
          </p:nvPr>
        </p:nvSpPr>
        <p:spPr>
          <a:noFill/>
          <a:ln/>
        </p:spPr>
        <p:txBody>
          <a:bodyPr/>
          <a:lstStyle/>
          <a:p>
            <a:endParaRPr lang="en-US" i="1" dirty="0" smtClean="0"/>
          </a:p>
        </p:txBody>
      </p:sp>
      <p:sp>
        <p:nvSpPr>
          <p:cNvPr id="4" name="Slide Number Placeholder 3"/>
          <p:cNvSpPr>
            <a:spLocks noGrp="1"/>
          </p:cNvSpPr>
          <p:nvPr>
            <p:ph type="sldNum" sz="quarter" idx="5"/>
          </p:nvPr>
        </p:nvSpPr>
        <p:spPr/>
        <p:txBody>
          <a:bodyPr/>
          <a:lstStyle/>
          <a:p>
            <a:pPr>
              <a:defRPr/>
            </a:pPr>
            <a:fld id="{976D46B8-F119-4121-BDE0-5BA241BAEACB}"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9BE80D9-9BBA-4240-BB69-A9ED36444B81}"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90F8F1-A16E-4590-AB63-1F116641A58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EA8BB5-EB51-4746-9C3A-33CE24AC75CA}"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029455-52A3-4B93-A441-C7E86DD6D1F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C76CD1-1208-4458-B33E-65B57C4E093D}"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1236BD-D349-4E27-A452-B81AA19D254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4299BD-701F-4F26-B63C-C53FF7370163}"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A9BB4-AB7E-4BE2-B4B6-210BC6E8CAE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A982CE-12A6-4097-AC8A-1C91BCCD0594}"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8BDA76-F322-4E43-BB84-C041AFCB9D3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FEC3BA-DB57-4B3B-A431-77F706F946FC}"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93BFB6-914F-4946-A6B9-69111944A79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A0A617-A415-49AC-98BC-BF4291EE3550}" type="datetime1">
              <a:rPr lang="en-US"/>
              <a:pPr>
                <a:defRPr/>
              </a:pPr>
              <a:t>5/9/2012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6B3CECB-0F34-4879-A497-A5E410A04A1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1ACDA39-CD7D-487E-AB83-3AA3186662AF}" type="datetime1">
              <a:rPr lang="en-US"/>
              <a:pPr>
                <a:defRPr/>
              </a:pPr>
              <a:t>5/9/2012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0E79C3-AFDD-420E-9E6D-56237F616C3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12D01A-7DA4-41D1-B4E8-7D91E887CF65}" type="datetime1">
              <a:rPr lang="en-US"/>
              <a:pPr>
                <a:defRPr/>
              </a:pPr>
              <a:t>5/9/2012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DD159F-8136-4A96-9166-CE978FD9DD0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C30209-E3DB-4104-8977-A403494ABCFA}"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6A4BE-D48A-4EA2-A526-6D9892148C7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82E46D-DAFF-4692-B162-8867B56DC633}"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594F1C-B45E-4E6D-8133-DB3231C24EF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DF742C44-A916-4524-BC10-7D803F8EF48D}" type="datetime1">
              <a:rPr lang="en-US"/>
              <a:pPr>
                <a:defRPr/>
              </a:pPr>
              <a:t>5/9/2012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8B3108D7-6CC7-4062-8E67-A334D1133D97}" type="slidenum">
              <a:rPr lang="en-US"/>
              <a:pPr>
                <a:defRPr/>
              </a:pPr>
              <a:t>‹#›</a:t>
            </a:fld>
            <a:endParaRPr lang="en-US" dirty="0"/>
          </a:p>
        </p:txBody>
      </p:sp>
      <p:sp>
        <p:nvSpPr>
          <p:cNvPr id="8" name="Text Box 19"/>
          <p:cNvSpPr txBox="1">
            <a:spLocks noChangeArrowheads="1"/>
          </p:cNvSpPr>
          <p:nvPr/>
        </p:nvSpPr>
        <p:spPr bwMode="auto">
          <a:xfrm>
            <a:off x="6781800" y="533400"/>
            <a:ext cx="1219200" cy="457200"/>
          </a:xfrm>
          <a:prstGeom prst="rect">
            <a:avLst/>
          </a:prstGeom>
          <a:noFill/>
          <a:ln w="9525">
            <a:noFill/>
            <a:miter lim="800000"/>
            <a:headEnd/>
            <a:tailEnd/>
          </a:ln>
          <a:effectLst/>
        </p:spPr>
        <p:txBody>
          <a:bodyPr>
            <a:spAutoFit/>
          </a:bodyPr>
          <a:lstStyle/>
          <a:p>
            <a:pPr algn="ctr">
              <a:spcBef>
                <a:spcPct val="50000"/>
              </a:spcBef>
              <a:defRPr/>
            </a:pPr>
            <a:r>
              <a:rPr lang="en-US" sz="2400" dirty="0">
                <a:cs typeface="+mn-cs"/>
              </a:rPr>
              <a:t>  </a:t>
            </a:r>
          </a:p>
        </p:txBody>
      </p:sp>
      <p:sp>
        <p:nvSpPr>
          <p:cNvPr id="9" name="Rectangle 23"/>
          <p:cNvSpPr>
            <a:spLocks noChangeArrowheads="1"/>
          </p:cNvSpPr>
          <p:nvPr/>
        </p:nvSpPr>
        <p:spPr bwMode="auto">
          <a:xfrm>
            <a:off x="0" y="-9525"/>
            <a:ext cx="6670675"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dirty="0">
              <a:cs typeface="+mn-cs"/>
            </a:endParaRPr>
          </a:p>
        </p:txBody>
      </p:sp>
      <p:sp>
        <p:nvSpPr>
          <p:cNvPr id="13" name="Text Box 52"/>
          <p:cNvSpPr txBox="1">
            <a:spLocks noChangeArrowheads="1"/>
          </p:cNvSpPr>
          <p:nvPr/>
        </p:nvSpPr>
        <p:spPr bwMode="auto">
          <a:xfrm>
            <a:off x="266700" y="1588"/>
            <a:ext cx="4314825" cy="461962"/>
          </a:xfrm>
          <a:prstGeom prst="rect">
            <a:avLst/>
          </a:prstGeom>
          <a:noFill/>
          <a:ln w="9525">
            <a:noFill/>
            <a:miter lim="800000"/>
            <a:headEnd/>
            <a:tailEnd/>
          </a:ln>
          <a:effectLst/>
        </p:spPr>
        <p:txBody>
          <a:bodyPr wrap="none">
            <a:spAutoFit/>
          </a:bodyPr>
          <a:lstStyle/>
          <a:p>
            <a:pPr>
              <a:defRPr/>
            </a:pPr>
            <a:r>
              <a:rPr lang="en-US" sz="2400" b="1" dirty="0">
                <a:solidFill>
                  <a:schemeClr val="bg1"/>
                </a:solidFill>
                <a:latin typeface="Arial" charset="0"/>
                <a:cs typeface="+mn-cs"/>
              </a:rPr>
              <a:t>Classroom Diagnostic Tools</a:t>
            </a:r>
          </a:p>
        </p:txBody>
      </p:sp>
      <p:pic>
        <p:nvPicPr>
          <p:cNvPr id="4106" name="Object 58"/>
          <p:cNvPicPr>
            <a:picLocks noChangeAspect="1" noChangeArrowheads="1"/>
          </p:cNvPicPr>
          <p:nvPr/>
        </p:nvPicPr>
        <p:blipFill>
          <a:blip r:embed="rId13" cstate="print"/>
          <a:srcRect/>
          <a:stretch>
            <a:fillRect/>
          </a:stretch>
        </p:blipFill>
        <p:spPr bwMode="auto">
          <a:xfrm>
            <a:off x="6918325" y="0"/>
            <a:ext cx="2130425" cy="547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tinyurl.com/ARINCDT"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mailto:Pacustomerservice@datarecognitioncorp.com" TargetMode="Externa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hyperlink" Target="https://docs.google.com/a/iu28.org/spreadsheet/viewform?formkey=dHlLQUtJY3FRaWlVT0k3ekVCWUFaalE6MQ"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sz="2000" b="1" dirty="0" smtClean="0">
              <a:solidFill>
                <a:prstClr val="black"/>
              </a:solidFill>
            </a:endParaRPr>
          </a:p>
          <a:p>
            <a:pPr algn="ctr">
              <a:spcBef>
                <a:spcPct val="20000"/>
              </a:spcBef>
              <a:tabLst>
                <a:tab pos="2684463" algn="l"/>
              </a:tabLst>
              <a:defRPr/>
            </a:pPr>
            <a:r>
              <a:rPr lang="en-US" sz="2000" b="1" dirty="0" smtClean="0">
                <a:solidFill>
                  <a:prstClr val="black"/>
                </a:solidFill>
              </a:rPr>
              <a:t>Classroom </a:t>
            </a:r>
            <a:r>
              <a:rPr lang="en-US" sz="2000" b="1" dirty="0">
                <a:solidFill>
                  <a:prstClr val="black"/>
                </a:solidFill>
              </a:rPr>
              <a:t>Diagnostic </a:t>
            </a:r>
            <a:r>
              <a:rPr lang="en-US" sz="2000" b="1" dirty="0" smtClean="0">
                <a:solidFill>
                  <a:prstClr val="black"/>
                </a:solidFill>
              </a:rPr>
              <a:t>Tools</a:t>
            </a:r>
            <a:endParaRPr lang="en-US" sz="2000" b="1" dirty="0">
              <a:solidFill>
                <a:prstClr val="black"/>
              </a:solidFill>
            </a:endParaRPr>
          </a:p>
          <a:p>
            <a:pPr algn="ctr">
              <a:spcBef>
                <a:spcPct val="20000"/>
              </a:spcBef>
              <a:tabLst>
                <a:tab pos="2684463" algn="l"/>
              </a:tabLst>
              <a:defRPr/>
            </a:pPr>
            <a:r>
              <a:rPr lang="en-US" sz="2000" b="1" dirty="0" smtClean="0">
                <a:solidFill>
                  <a:srgbClr val="FF0000"/>
                </a:solidFill>
              </a:rPr>
              <a:t> </a:t>
            </a:r>
            <a:r>
              <a:rPr lang="en-US" sz="2000" b="1" i="1" dirty="0">
                <a:solidFill>
                  <a:srgbClr val="FF0000"/>
                </a:solidFill>
                <a:cs typeface="Arial" charset="0"/>
              </a:rPr>
              <a:t/>
            </a:r>
            <a:br>
              <a:rPr lang="en-US" sz="2000" b="1" i="1" dirty="0">
                <a:solidFill>
                  <a:srgbClr val="FF0000"/>
                </a:solidFill>
                <a:cs typeface="Arial" charset="0"/>
              </a:rPr>
            </a:br>
            <a:r>
              <a:rPr lang="en-US" altLang="en-US" sz="2000" b="1" i="1" dirty="0">
                <a:solidFill>
                  <a:srgbClr val="FF0000"/>
                </a:solidFill>
                <a:cs typeface="Arial" charset="0"/>
              </a:rPr>
              <a:t>Presented by </a:t>
            </a:r>
            <a:r>
              <a:rPr lang="en-US" sz="2000" b="1" i="1" dirty="0">
                <a:solidFill>
                  <a:srgbClr val="FF0000"/>
                </a:solidFill>
                <a:cs typeface="Arial" charset="0"/>
              </a:rPr>
              <a:t>Jeremy Gabborin</a:t>
            </a:r>
          </a:p>
          <a:p>
            <a:pPr algn="ctr">
              <a:spcBef>
                <a:spcPct val="20000"/>
              </a:spcBef>
              <a:tabLst>
                <a:tab pos="2684463" algn="l"/>
              </a:tabLst>
              <a:defRPr/>
            </a:pPr>
            <a:r>
              <a:rPr lang="en-US" sz="2000" b="1" i="1" dirty="0">
                <a:solidFill>
                  <a:srgbClr val="FF0000"/>
                </a:solidFill>
                <a:cs typeface="Arial" charset="0"/>
              </a:rPr>
              <a:t>Curriculum Specialist</a:t>
            </a:r>
          </a:p>
          <a:p>
            <a:pPr algn="ctr">
              <a:spcBef>
                <a:spcPct val="20000"/>
              </a:spcBef>
              <a:tabLst>
                <a:tab pos="2684463" algn="l"/>
              </a:tabLst>
              <a:defRPr/>
            </a:pPr>
            <a:r>
              <a:rPr lang="en-US" sz="2000" b="1" i="1" dirty="0">
                <a:solidFill>
                  <a:srgbClr val="FF0000"/>
                </a:solidFill>
                <a:cs typeface="Arial" charset="0"/>
              </a:rPr>
              <a:t>ARIN Intermediate Unit 28</a:t>
            </a:r>
          </a:p>
          <a:p>
            <a:pPr algn="ctr">
              <a:spcBef>
                <a:spcPct val="20000"/>
              </a:spcBef>
              <a:tabLst>
                <a:tab pos="2684463" algn="l"/>
              </a:tabLst>
              <a:defRPr/>
            </a:pPr>
            <a:r>
              <a:rPr lang="en-US" sz="2000" b="1" i="1" dirty="0" smtClean="0">
                <a:solidFill>
                  <a:srgbClr val="FF0000"/>
                </a:solidFill>
                <a:cs typeface="Arial" charset="0"/>
              </a:rPr>
              <a:t>5/10/2012 </a:t>
            </a:r>
            <a:endParaRPr lang="en-US" sz="2000" b="1" dirty="0">
              <a:solidFill>
                <a:srgbClr val="FF0000"/>
              </a:solidFill>
              <a:cs typeface="Arial" charset="0"/>
            </a:endParaRPr>
          </a:p>
          <a:p>
            <a:pPr algn="ctr">
              <a:spcBef>
                <a:spcPct val="20000"/>
              </a:spcBef>
              <a:tabLst>
                <a:tab pos="2684463" algn="l"/>
              </a:tabLst>
              <a:defRPr/>
            </a:pPr>
            <a:r>
              <a:rPr lang="en-US" sz="2000" b="1" dirty="0" smtClean="0">
                <a:solidFill>
                  <a:srgbClr val="FF0000"/>
                </a:solidFill>
                <a:latin typeface="+mn-lt"/>
                <a:cs typeface="Arial" charset="0"/>
              </a:rPr>
              <a:t> </a:t>
            </a:r>
            <a:endParaRPr lang="en-US" sz="2000" b="1" dirty="0">
              <a:solidFill>
                <a:srgbClr val="FF0000"/>
              </a:solidFill>
              <a:latin typeface="+mn-lt"/>
              <a:cs typeface="Arial" charset="0"/>
            </a:endParaRPr>
          </a:p>
          <a:p>
            <a:pPr algn="ctr">
              <a:spcBef>
                <a:spcPct val="20000"/>
              </a:spcBef>
              <a:tabLst>
                <a:tab pos="2684463" algn="l"/>
              </a:tabLst>
              <a:defRPr/>
            </a:pPr>
            <a:endParaRPr lang="en-US" sz="2000" b="1" dirty="0">
              <a:solidFill>
                <a:srgbClr val="FF0000"/>
              </a:solidFill>
              <a:latin typeface="+mn-lt"/>
              <a:cs typeface="Arial" charset="0"/>
            </a:endParaRPr>
          </a:p>
        </p:txBody>
      </p:sp>
      <p:pic>
        <p:nvPicPr>
          <p:cNvPr id="26625" name="Picture 1"/>
          <p:cNvPicPr>
            <a:picLocks noChangeAspect="1" noChangeArrowheads="1"/>
          </p:cNvPicPr>
          <p:nvPr/>
        </p:nvPicPr>
        <p:blipFill>
          <a:blip r:embed="rId3" cstate="print"/>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AC1B5A30-954B-491F-9DA2-27A6DFFC7573}" type="slidenum">
              <a:rPr lang="en-US" smtClean="0"/>
              <a:pPr>
                <a:defRPr/>
              </a:pPr>
              <a:t>1</a:t>
            </a:fld>
            <a:endParaRPr lang="en-US" dirty="0"/>
          </a:p>
        </p:txBody>
      </p:sp>
    </p:spTree>
    <p:extLst>
      <p:ext uri="{BB962C8B-B14F-4D97-AF65-F5344CB8AC3E}">
        <p14:creationId xmlns:p14="http://schemas.microsoft.com/office/powerpoint/2010/main" val="3524109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2743200" y="830263"/>
            <a:ext cx="6300788" cy="5113337"/>
          </a:xfrm>
          <a:prstGeom prst="triangle">
            <a:avLst>
              <a:gd name="adj" fmla="val 50000"/>
            </a:avLst>
          </a:prstGeom>
          <a:solidFill>
            <a:srgbClr val="FFFFFF"/>
          </a:solidFill>
          <a:ln w="9525">
            <a:solidFill>
              <a:srgbClr val="000000"/>
            </a:solidFill>
            <a:miter lim="800000"/>
            <a:headEnd/>
            <a:tailEnd/>
          </a:ln>
        </p:spPr>
        <p:txBody>
          <a:bodyPr/>
          <a:lstStyle/>
          <a:p>
            <a:endParaRPr lang="en-US"/>
          </a:p>
        </p:txBody>
      </p:sp>
      <p:sp>
        <p:nvSpPr>
          <p:cNvPr id="13315" name="AutoShape 9"/>
          <p:cNvSpPr>
            <a:spLocks noChangeArrowheads="1"/>
          </p:cNvSpPr>
          <p:nvPr/>
        </p:nvSpPr>
        <p:spPr bwMode="auto">
          <a:xfrm rot="-3510465">
            <a:off x="1805781" y="2948782"/>
            <a:ext cx="4670425" cy="417512"/>
          </a:xfrm>
          <a:prstGeom prst="leftRightArrow">
            <a:avLst>
              <a:gd name="adj1" fmla="val 50000"/>
              <a:gd name="adj2" fmla="val 223727"/>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
        <p:nvSpPr>
          <p:cNvPr id="65541" name="Text Box 5"/>
          <p:cNvSpPr txBox="1">
            <a:spLocks noChangeArrowheads="1"/>
          </p:cNvSpPr>
          <p:nvPr/>
        </p:nvSpPr>
        <p:spPr bwMode="auto">
          <a:xfrm>
            <a:off x="4876800" y="1676400"/>
            <a:ext cx="1982788" cy="1754188"/>
          </a:xfrm>
          <a:prstGeom prst="rect">
            <a:avLst/>
          </a:prstGeom>
          <a:noFill/>
          <a:ln w="9525">
            <a:noFill/>
            <a:miter lim="800000"/>
            <a:headEnd/>
            <a:tailEnd/>
          </a:ln>
        </p:spPr>
        <p:txBody>
          <a:bodyPr/>
          <a:lstStyle/>
          <a:p>
            <a:pPr algn="ctr">
              <a:defRPr/>
            </a:pPr>
            <a:r>
              <a:rPr lang="en-US" b="1" dirty="0">
                <a:latin typeface="+mn-lt"/>
              </a:rPr>
              <a:t>Tier 3:</a:t>
            </a:r>
            <a:endParaRPr lang="en-US" sz="800" b="1" dirty="0">
              <a:latin typeface="+mn-lt"/>
            </a:endParaRPr>
          </a:p>
          <a:p>
            <a:pPr marL="406400" lvl="1" indent="-114300">
              <a:buFont typeface="Wingdings" pitchFamily="2" charset="2"/>
              <a:buChar char="§"/>
              <a:defRPr/>
            </a:pPr>
            <a:r>
              <a:rPr lang="en-US" dirty="0">
                <a:latin typeface="+mn-lt"/>
              </a:rPr>
              <a:t>Supplemental  Small Group Instruction/Intervention Period for </a:t>
            </a:r>
          </a:p>
          <a:p>
            <a:pPr marL="406400" lvl="1" indent="-114300">
              <a:buFont typeface="Wingdings" pitchFamily="2" charset="2"/>
              <a:buChar char="§"/>
              <a:defRPr/>
            </a:pPr>
            <a:r>
              <a:rPr lang="en-US" dirty="0">
                <a:latin typeface="+mn-lt"/>
              </a:rPr>
              <a:t>a </a:t>
            </a:r>
            <a:r>
              <a:rPr lang="en-US" b="1" dirty="0">
                <a:latin typeface="+mn-lt"/>
              </a:rPr>
              <a:t>FEW</a:t>
            </a:r>
            <a:r>
              <a:rPr lang="en-US" dirty="0">
                <a:latin typeface="+mn-lt"/>
              </a:rPr>
              <a:t> Students (</a:t>
            </a:r>
            <a:r>
              <a:rPr lang="en-US" b="1" dirty="0">
                <a:latin typeface="+mn-lt"/>
              </a:rPr>
              <a:t>5-10%) </a:t>
            </a:r>
            <a:endParaRPr lang="en-US" dirty="0">
              <a:latin typeface="+mn-lt"/>
            </a:endParaRPr>
          </a:p>
          <a:p>
            <a:pPr marL="406400" lvl="1" indent="-114300">
              <a:buFont typeface="Wingdings" pitchFamily="2" charset="2"/>
              <a:buChar char="§"/>
              <a:defRPr/>
            </a:pPr>
            <a:r>
              <a:rPr lang="en-US" dirty="0">
                <a:latin typeface="+mn-lt"/>
              </a:rPr>
              <a:t>Daily for an extended period of time</a:t>
            </a:r>
          </a:p>
          <a:p>
            <a:pPr marL="406400" lvl="1" indent="-114300">
              <a:buFont typeface="Wingdings" pitchFamily="2" charset="2"/>
              <a:buChar char="§"/>
              <a:defRPr/>
            </a:pPr>
            <a:r>
              <a:rPr lang="en-US" b="1" dirty="0">
                <a:latin typeface="+mn-lt"/>
              </a:rPr>
              <a:t>Instructional Focus: </a:t>
            </a:r>
          </a:p>
          <a:p>
            <a:pPr marL="406400" lvl="1" indent="-114300">
              <a:buFont typeface="Wingdings" pitchFamily="2" charset="2"/>
              <a:buNone/>
              <a:defRPr/>
            </a:pPr>
            <a:r>
              <a:rPr lang="en-US" dirty="0">
                <a:latin typeface="+mn-lt"/>
              </a:rPr>
              <a:t>	Basic Skill Deficiencies</a:t>
            </a:r>
            <a:endParaRPr lang="en-US" b="1" dirty="0">
              <a:latin typeface="+mn-lt"/>
            </a:endParaRPr>
          </a:p>
          <a:p>
            <a:pPr>
              <a:defRPr/>
            </a:pPr>
            <a:endParaRPr lang="en-US" dirty="0"/>
          </a:p>
          <a:p>
            <a:pPr algn="ctr">
              <a:defRPr/>
            </a:pPr>
            <a:endParaRPr lang="en-US" dirty="0"/>
          </a:p>
          <a:p>
            <a:pPr algn="ctr">
              <a:defRPr/>
            </a:pPr>
            <a:endParaRPr lang="en-US" sz="800" dirty="0"/>
          </a:p>
          <a:p>
            <a:pPr>
              <a:defRPr/>
            </a:pPr>
            <a:endParaRPr lang="en-US" sz="1800" dirty="0">
              <a:latin typeface="Arial" pitchFamily="34" charset="0"/>
            </a:endParaRPr>
          </a:p>
        </p:txBody>
      </p:sp>
      <p:grpSp>
        <p:nvGrpSpPr>
          <p:cNvPr id="13317" name="Group 6"/>
          <p:cNvGrpSpPr>
            <a:grpSpLocks/>
          </p:cNvGrpSpPr>
          <p:nvPr/>
        </p:nvGrpSpPr>
        <p:grpSpPr bwMode="auto">
          <a:xfrm>
            <a:off x="3733800" y="3306763"/>
            <a:ext cx="4343400" cy="1330325"/>
            <a:chOff x="7427" y="6375"/>
            <a:chExt cx="5514" cy="1590"/>
          </a:xfrm>
        </p:grpSpPr>
        <p:sp>
          <p:nvSpPr>
            <p:cNvPr id="13324" name="Line 7"/>
            <p:cNvSpPr>
              <a:spLocks noChangeShapeType="1"/>
            </p:cNvSpPr>
            <p:nvPr/>
          </p:nvSpPr>
          <p:spPr bwMode="auto">
            <a:xfrm>
              <a:off x="8394" y="6375"/>
              <a:ext cx="3580" cy="0"/>
            </a:xfrm>
            <a:prstGeom prst="line">
              <a:avLst/>
            </a:prstGeom>
            <a:noFill/>
            <a:ln w="9525">
              <a:solidFill>
                <a:srgbClr val="000000"/>
              </a:solidFill>
              <a:round/>
              <a:headEnd/>
              <a:tailEnd/>
            </a:ln>
          </p:spPr>
          <p:txBody>
            <a:bodyPr/>
            <a:lstStyle/>
            <a:p>
              <a:endParaRPr lang="en-US"/>
            </a:p>
          </p:txBody>
        </p:sp>
        <p:sp>
          <p:nvSpPr>
            <p:cNvPr id="13325" name="Line 8"/>
            <p:cNvSpPr>
              <a:spLocks noChangeShapeType="1"/>
            </p:cNvSpPr>
            <p:nvPr/>
          </p:nvSpPr>
          <p:spPr bwMode="auto">
            <a:xfrm>
              <a:off x="7427" y="7965"/>
              <a:ext cx="5514" cy="0"/>
            </a:xfrm>
            <a:prstGeom prst="line">
              <a:avLst/>
            </a:prstGeom>
            <a:noFill/>
            <a:ln w="9525">
              <a:solidFill>
                <a:srgbClr val="000000"/>
              </a:solidFill>
              <a:round/>
              <a:headEnd/>
              <a:tailEnd/>
            </a:ln>
          </p:spPr>
          <p:txBody>
            <a:bodyPr/>
            <a:lstStyle/>
            <a:p>
              <a:endParaRPr lang="en-US"/>
            </a:p>
          </p:txBody>
        </p:sp>
      </p:grpSp>
      <p:sp>
        <p:nvSpPr>
          <p:cNvPr id="65543" name="Text Box 9"/>
          <p:cNvSpPr txBox="1">
            <a:spLocks noChangeArrowheads="1"/>
          </p:cNvSpPr>
          <p:nvPr/>
        </p:nvSpPr>
        <p:spPr bwMode="auto">
          <a:xfrm>
            <a:off x="4267200" y="3352800"/>
            <a:ext cx="3127375" cy="1295400"/>
          </a:xfrm>
          <a:prstGeom prst="rect">
            <a:avLst/>
          </a:prstGeom>
          <a:noFill/>
          <a:ln w="9525">
            <a:noFill/>
            <a:miter lim="800000"/>
            <a:headEnd/>
            <a:tailEnd/>
          </a:ln>
        </p:spPr>
        <p:txBody>
          <a:bodyPr/>
          <a:lstStyle/>
          <a:p>
            <a:pPr algn="ctr" defTabSz="114300">
              <a:tabLst>
                <a:tab pos="457200" algn="l"/>
              </a:tabLst>
              <a:defRPr/>
            </a:pPr>
            <a:r>
              <a:rPr lang="en-US" b="1" dirty="0">
                <a:latin typeface="+mn-lt"/>
              </a:rPr>
              <a:t>Tier 2:</a:t>
            </a:r>
          </a:p>
          <a:p>
            <a:pPr defTabSz="114300">
              <a:buFont typeface="Wingdings" pitchFamily="2" charset="2"/>
              <a:buChar char="§"/>
              <a:tabLst>
                <a:tab pos="457200" algn="l"/>
              </a:tabLst>
              <a:defRPr/>
            </a:pPr>
            <a:r>
              <a:rPr lang="en-US" dirty="0">
                <a:latin typeface="+mn-lt"/>
              </a:rPr>
              <a:t>Supplemental Instruction/ Intervention Period for </a:t>
            </a:r>
            <a:r>
              <a:rPr lang="en-US" b="1" dirty="0">
                <a:latin typeface="+mn-lt"/>
              </a:rPr>
              <a:t>SOME </a:t>
            </a:r>
            <a:r>
              <a:rPr lang="en-US" dirty="0">
                <a:latin typeface="+mn-lt"/>
              </a:rPr>
              <a:t>Students (15-20%)</a:t>
            </a:r>
          </a:p>
          <a:p>
            <a:pPr defTabSz="114300">
              <a:buFont typeface="Symbol" pitchFamily="18" charset="2"/>
              <a:buChar char="·"/>
              <a:tabLst>
                <a:tab pos="457200" algn="l"/>
              </a:tabLst>
              <a:defRPr/>
            </a:pPr>
            <a:r>
              <a:rPr lang="en-US" dirty="0">
                <a:latin typeface="+mn-lt"/>
              </a:rPr>
              <a:t>3-5 times per week or cycle</a:t>
            </a:r>
          </a:p>
          <a:p>
            <a:pPr defTabSz="114300">
              <a:buFont typeface="Symbol" pitchFamily="18" charset="2"/>
              <a:buChar char="·"/>
              <a:tabLst>
                <a:tab pos="457200" algn="l"/>
              </a:tabLst>
              <a:defRPr/>
            </a:pPr>
            <a:r>
              <a:rPr lang="en-US" dirty="0">
                <a:latin typeface="+mn-lt"/>
              </a:rPr>
              <a:t>Lower class size</a:t>
            </a:r>
          </a:p>
          <a:p>
            <a:pPr defTabSz="114300">
              <a:buFont typeface="Symbol" pitchFamily="18" charset="2"/>
              <a:buChar char="·"/>
              <a:tabLst>
                <a:tab pos="457200" algn="l"/>
              </a:tabLst>
              <a:defRPr/>
            </a:pPr>
            <a:r>
              <a:rPr lang="en-US" b="1" dirty="0">
                <a:latin typeface="+mn-lt"/>
              </a:rPr>
              <a:t>Instructional Focus</a:t>
            </a:r>
            <a:r>
              <a:rPr lang="en-US" dirty="0">
                <a:latin typeface="+mn-lt"/>
              </a:rPr>
              <a:t>: Extended core instruction in subject area content and/or targeted instruction/intervention</a:t>
            </a:r>
          </a:p>
        </p:txBody>
      </p:sp>
      <p:sp>
        <p:nvSpPr>
          <p:cNvPr id="65544" name="Text Box 10"/>
          <p:cNvSpPr txBox="1">
            <a:spLocks noChangeArrowheads="1"/>
          </p:cNvSpPr>
          <p:nvPr/>
        </p:nvSpPr>
        <p:spPr bwMode="auto">
          <a:xfrm>
            <a:off x="3505200" y="4800600"/>
            <a:ext cx="4794250" cy="1204913"/>
          </a:xfrm>
          <a:prstGeom prst="rect">
            <a:avLst/>
          </a:prstGeom>
          <a:noFill/>
          <a:ln w="9525">
            <a:noFill/>
            <a:miter lim="800000"/>
            <a:headEnd/>
            <a:tailEnd/>
          </a:ln>
        </p:spPr>
        <p:txBody>
          <a:bodyPr/>
          <a:lstStyle/>
          <a:p>
            <a:pPr algn="ctr">
              <a:defRPr/>
            </a:pPr>
            <a:r>
              <a:rPr lang="en-US" b="1" dirty="0">
                <a:latin typeface="+mn-lt"/>
              </a:rPr>
              <a:t>Tier I:</a:t>
            </a:r>
          </a:p>
          <a:p>
            <a:pPr>
              <a:buFont typeface="Wingdings" pitchFamily="2" charset="2"/>
              <a:buChar char="§"/>
              <a:defRPr/>
            </a:pPr>
            <a:r>
              <a:rPr lang="en-US" dirty="0">
                <a:latin typeface="+mn-lt"/>
              </a:rPr>
              <a:t>High Quality Standards-Aligned Core Instruction for </a:t>
            </a:r>
            <a:r>
              <a:rPr lang="en-US" b="1" dirty="0">
                <a:latin typeface="+mn-lt"/>
              </a:rPr>
              <a:t>ALL</a:t>
            </a:r>
            <a:r>
              <a:rPr lang="en-US" dirty="0">
                <a:latin typeface="+mn-lt"/>
              </a:rPr>
              <a:t> students (100%)</a:t>
            </a:r>
          </a:p>
          <a:p>
            <a:pPr>
              <a:buFont typeface="Wingdings" pitchFamily="2" charset="2"/>
              <a:buChar char="§"/>
              <a:defRPr/>
            </a:pPr>
            <a:r>
              <a:rPr lang="en-US" dirty="0">
                <a:latin typeface="+mn-lt"/>
              </a:rPr>
              <a:t>English and Math Courses aligned to PA/Common Core standards and Keystones</a:t>
            </a:r>
          </a:p>
          <a:p>
            <a:pPr>
              <a:buFont typeface="Wingdings" pitchFamily="2" charset="2"/>
              <a:buChar char="§"/>
              <a:defRPr/>
            </a:pPr>
            <a:r>
              <a:rPr lang="en-US" dirty="0">
                <a:latin typeface="+mn-lt"/>
              </a:rPr>
              <a:t>ESL Core Instruction aligning ELP and Content Standards </a:t>
            </a:r>
          </a:p>
          <a:p>
            <a:pPr>
              <a:buFont typeface="Wingdings" pitchFamily="2" charset="2"/>
              <a:buChar char="§"/>
              <a:defRPr/>
            </a:pPr>
            <a:r>
              <a:rPr lang="en-US" dirty="0">
                <a:latin typeface="+mn-lt"/>
              </a:rPr>
              <a:t>Content literacy focus within all courses &amp; use of evidenced-based strategies  </a:t>
            </a:r>
          </a:p>
          <a:p>
            <a:pPr algn="ctr">
              <a:defRPr/>
            </a:pPr>
            <a:r>
              <a:rPr lang="en-US" dirty="0">
                <a:latin typeface="+mn-lt"/>
              </a:rPr>
              <a:t>Instructional Focus: </a:t>
            </a:r>
            <a:r>
              <a:rPr lang="en-US" dirty="0"/>
              <a:t>Subject Area Content (e.g., 9th grade Algebra I &amp;</a:t>
            </a:r>
          </a:p>
          <a:p>
            <a:pPr algn="ctr">
              <a:defRPr/>
            </a:pPr>
            <a:r>
              <a:rPr lang="en-US" dirty="0"/>
              <a:t>9th grade English Composition)</a:t>
            </a:r>
          </a:p>
          <a:p>
            <a:pPr>
              <a:buFont typeface="Wingdings" pitchFamily="2" charset="2"/>
              <a:buChar char="§"/>
              <a:defRPr/>
            </a:pPr>
            <a:endParaRPr lang="en-US" dirty="0">
              <a:latin typeface="+mn-lt"/>
            </a:endParaRPr>
          </a:p>
          <a:p>
            <a:pPr algn="ctr">
              <a:defRPr/>
            </a:pPr>
            <a:endParaRPr lang="en-US" dirty="0"/>
          </a:p>
        </p:txBody>
      </p:sp>
      <p:sp>
        <p:nvSpPr>
          <p:cNvPr id="13320"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a:t>Pennsylvania’s Secondary RtII Framework</a:t>
            </a:r>
          </a:p>
        </p:txBody>
      </p:sp>
      <p:sp>
        <p:nvSpPr>
          <p:cNvPr id="13" name="Slide Number Placeholder 12"/>
          <p:cNvSpPr>
            <a:spLocks noGrp="1"/>
          </p:cNvSpPr>
          <p:nvPr>
            <p:ph type="sldNum" sz="quarter" idx="12"/>
          </p:nvPr>
        </p:nvSpPr>
        <p:spPr/>
        <p:txBody>
          <a:bodyPr/>
          <a:lstStyle/>
          <a:p>
            <a:pPr>
              <a:defRPr/>
            </a:pPr>
            <a:fld id="{95163674-21C8-4059-A339-C9DBFDDC1F86}" type="slidenum">
              <a:rPr lang="en-US" smtClean="0"/>
              <a:pPr>
                <a:defRPr/>
              </a:pPr>
              <a:t>10</a:t>
            </a:fld>
            <a:endParaRPr lang="en-US" dirty="0"/>
          </a:p>
        </p:txBody>
      </p:sp>
      <p:sp>
        <p:nvSpPr>
          <p:cNvPr id="65549" name="Rectangle 13"/>
          <p:cNvSpPr>
            <a:spLocks noChangeArrowheads="1"/>
          </p:cNvSpPr>
          <p:nvPr/>
        </p:nvSpPr>
        <p:spPr bwMode="auto">
          <a:xfrm>
            <a:off x="152400" y="757238"/>
            <a:ext cx="2590800" cy="5948362"/>
          </a:xfrm>
          <a:prstGeom prst="rect">
            <a:avLst/>
          </a:prstGeom>
          <a:solidFill>
            <a:schemeClr val="bg1"/>
          </a:solidFill>
          <a:ln w="9525">
            <a:noFill/>
            <a:miter lim="800000"/>
            <a:headEnd/>
            <a:tailEnd/>
          </a:ln>
          <a:effectLst/>
        </p:spPr>
        <p:txBody>
          <a:bodyPr anchor="ctr">
            <a:spAutoFit/>
          </a:bodyPr>
          <a:lstStyle/>
          <a:p>
            <a:pPr eaLnBrk="0" hangingPunct="0">
              <a:defRPr/>
            </a:pPr>
            <a:r>
              <a:rPr lang="en-US" sz="1050" b="1" i="1" dirty="0">
                <a:latin typeface="+mn-lt"/>
                <a:ea typeface="Times New Roman" pitchFamily="18" charset="0"/>
              </a:rPr>
              <a:t>Examples of Relevant Data</a:t>
            </a:r>
            <a:endParaRPr lang="en-US" sz="1050" dirty="0">
              <a:latin typeface="+mn-lt"/>
            </a:endParaRPr>
          </a:p>
          <a:p>
            <a:pPr eaLnBrk="0" hangingPunct="0">
              <a:defRPr/>
            </a:pPr>
            <a:r>
              <a:rPr lang="en-US" sz="1050" b="1" i="1" dirty="0">
                <a:latin typeface="+mn-lt"/>
                <a:ea typeface="Times New Roman" pitchFamily="18" charset="0"/>
              </a:rPr>
              <a:t>Current/Projected  Academic Performance Data:</a:t>
            </a:r>
            <a:endParaRPr lang="en-US" sz="1050" dirty="0">
              <a:latin typeface="+mn-lt"/>
            </a:endParaRPr>
          </a:p>
          <a:p>
            <a:pPr eaLnBrk="0" hangingPunct="0">
              <a:defRPr/>
            </a:pPr>
            <a:r>
              <a:rPr lang="en-US" i="1" dirty="0">
                <a:latin typeface="+mn-lt"/>
                <a:ea typeface="Times New Roman" pitchFamily="18" charset="0"/>
              </a:rPr>
              <a:t>*PVAAS Projections</a:t>
            </a:r>
            <a:endParaRPr lang="en-US" dirty="0">
              <a:latin typeface="+mn-lt"/>
            </a:endParaRPr>
          </a:p>
          <a:p>
            <a:pPr eaLnBrk="0" hangingPunct="0">
              <a:defRPr/>
            </a:pPr>
            <a:r>
              <a:rPr lang="en-US" i="1" dirty="0">
                <a:latin typeface="+mn-lt"/>
                <a:ea typeface="Times New Roman" pitchFamily="18" charset="0"/>
              </a:rPr>
              <a:t>*Performance: PA Keystone exams</a:t>
            </a:r>
          </a:p>
          <a:p>
            <a:pPr eaLnBrk="0" hangingPunct="0">
              <a:defRPr/>
            </a:pPr>
            <a:r>
              <a:rPr lang="en-US" i="1" dirty="0">
                <a:ea typeface="Times New Roman" pitchFamily="18" charset="0"/>
              </a:rPr>
              <a:t>*ACCESS for ELLs Data</a:t>
            </a:r>
            <a:endParaRPr lang="en-US" dirty="0">
              <a:latin typeface="+mn-lt"/>
            </a:endParaRPr>
          </a:p>
          <a:p>
            <a:pPr eaLnBrk="0" hangingPunct="0">
              <a:defRPr/>
            </a:pPr>
            <a:r>
              <a:rPr lang="en-US" i="1" dirty="0">
                <a:latin typeface="+mn-lt"/>
                <a:ea typeface="Times New Roman" pitchFamily="18" charset="0"/>
              </a:rPr>
              <a:t>*Performance: Classroom Diagnostic Tools</a:t>
            </a:r>
            <a:endParaRPr lang="en-US" dirty="0">
              <a:latin typeface="+mn-lt"/>
            </a:endParaRPr>
          </a:p>
          <a:p>
            <a:pPr eaLnBrk="0" hangingPunct="0">
              <a:defRPr/>
            </a:pPr>
            <a:r>
              <a:rPr lang="en-US" i="1" dirty="0">
                <a:latin typeface="+mn-lt"/>
                <a:ea typeface="Times New Roman" pitchFamily="18" charset="0"/>
              </a:rPr>
              <a:t>*4Sight</a:t>
            </a:r>
            <a:endParaRPr lang="en-US" dirty="0">
              <a:latin typeface="+mn-lt"/>
            </a:endParaRPr>
          </a:p>
          <a:p>
            <a:pPr eaLnBrk="0" hangingPunct="0">
              <a:defRPr/>
            </a:pPr>
            <a:r>
              <a:rPr lang="en-US" i="1" dirty="0">
                <a:latin typeface="+mn-lt"/>
                <a:ea typeface="Times New Roman" pitchFamily="18" charset="0"/>
              </a:rPr>
              <a:t>*Common Summative Assessments</a:t>
            </a:r>
            <a:endParaRPr lang="en-US" dirty="0">
              <a:latin typeface="+mn-lt"/>
            </a:endParaRPr>
          </a:p>
          <a:p>
            <a:pPr eaLnBrk="0" hangingPunct="0">
              <a:defRPr/>
            </a:pPr>
            <a:r>
              <a:rPr lang="en-US" i="1" dirty="0">
                <a:latin typeface="+mn-lt"/>
                <a:ea typeface="Times New Roman" pitchFamily="18" charset="0"/>
              </a:rPr>
              <a:t>*STAR</a:t>
            </a:r>
            <a:endParaRPr lang="en-US" dirty="0">
              <a:latin typeface="+mn-lt"/>
            </a:endParaRPr>
          </a:p>
          <a:p>
            <a:pPr eaLnBrk="0" hangingPunct="0">
              <a:defRPr/>
            </a:pPr>
            <a:r>
              <a:rPr lang="en-US" i="1" dirty="0">
                <a:latin typeface="+mn-lt"/>
                <a:ea typeface="Times New Roman" pitchFamily="18" charset="0"/>
              </a:rPr>
              <a:t>*Formal instruments or informal observations used to inform instruction and enhance student learning outcomes. </a:t>
            </a:r>
            <a:endParaRPr lang="en-US" dirty="0">
              <a:latin typeface="+mn-lt"/>
            </a:endParaRPr>
          </a:p>
          <a:p>
            <a:pPr eaLnBrk="0" hangingPunct="0">
              <a:defRPr/>
            </a:pPr>
            <a:r>
              <a:rPr lang="en-US" i="1" dirty="0">
                <a:latin typeface="+mn-lt"/>
                <a:ea typeface="Times New Roman" pitchFamily="18" charset="0"/>
              </a:rPr>
              <a:t>*Individually and/or group administered diagnostic measures</a:t>
            </a:r>
            <a:endParaRPr lang="en-US" dirty="0">
              <a:latin typeface="+mn-lt"/>
            </a:endParaRPr>
          </a:p>
          <a:p>
            <a:pPr eaLnBrk="0" hangingPunct="0">
              <a:defRPr/>
            </a:pPr>
            <a:r>
              <a:rPr lang="en-US" sz="1050" b="1" i="1" dirty="0">
                <a:latin typeface="+mn-lt"/>
                <a:ea typeface="Times New Roman" pitchFamily="18" charset="0"/>
              </a:rPr>
              <a:t>Existing Data (Use to establish career and college risk and readiness)</a:t>
            </a:r>
            <a:endParaRPr lang="en-US" sz="1050" dirty="0">
              <a:latin typeface="+mn-lt"/>
            </a:endParaRPr>
          </a:p>
          <a:p>
            <a:pPr eaLnBrk="0" hangingPunct="0">
              <a:defRPr/>
            </a:pPr>
            <a:r>
              <a:rPr lang="en-US" i="1" dirty="0">
                <a:latin typeface="+mn-lt"/>
                <a:ea typeface="Times New Roman" pitchFamily="18" charset="0"/>
              </a:rPr>
              <a:t>*PSSA</a:t>
            </a:r>
            <a:endParaRPr lang="en-US" dirty="0">
              <a:latin typeface="+mn-lt"/>
            </a:endParaRPr>
          </a:p>
          <a:p>
            <a:pPr eaLnBrk="0" hangingPunct="0">
              <a:defRPr/>
            </a:pPr>
            <a:r>
              <a:rPr lang="en-US" i="1" dirty="0">
                <a:latin typeface="+mn-lt"/>
                <a:ea typeface="Times New Roman" pitchFamily="18" charset="0"/>
              </a:rPr>
              <a:t>* End of Year (EOY) Failing Grades in core subjects as early as 4</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*Failing Grades in beginning and end of 9</a:t>
            </a:r>
            <a:r>
              <a:rPr lang="en-US" i="1" baseline="30000" dirty="0">
                <a:latin typeface="+mn-lt"/>
                <a:ea typeface="Times New Roman" pitchFamily="18" charset="0"/>
              </a:rPr>
              <a:t>th</a:t>
            </a:r>
            <a:r>
              <a:rPr lang="en-US" i="1" dirty="0">
                <a:latin typeface="+mn-lt"/>
                <a:ea typeface="Times New Roman" pitchFamily="18" charset="0"/>
              </a:rPr>
              <a:t> grade fall semester courses</a:t>
            </a:r>
            <a:endParaRPr lang="en-US" dirty="0">
              <a:latin typeface="+mn-lt"/>
            </a:endParaRPr>
          </a:p>
          <a:p>
            <a:pPr eaLnBrk="0" hangingPunct="0">
              <a:defRPr/>
            </a:pPr>
            <a:r>
              <a:rPr lang="en-US" i="1" dirty="0">
                <a:latin typeface="+mn-lt"/>
                <a:ea typeface="Times New Roman" pitchFamily="18" charset="0"/>
              </a:rPr>
              <a:t>*Earning Fewer than 2 credits; lack of promotion to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 &lt;70-80% Attendance (5 weeks or more of missed school)(&gt;10 days in first month of 9</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*Mobility between 8</a:t>
            </a:r>
            <a:r>
              <a:rPr lang="en-US" i="1" baseline="30000" dirty="0">
                <a:latin typeface="+mn-lt"/>
                <a:ea typeface="Times New Roman" pitchFamily="18" charset="0"/>
              </a:rPr>
              <a:t>th</a:t>
            </a:r>
            <a:r>
              <a:rPr lang="en-US" i="1" dirty="0">
                <a:latin typeface="+mn-lt"/>
                <a:ea typeface="Times New Roman" pitchFamily="18" charset="0"/>
              </a:rPr>
              <a:t> and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*Retention in elementary or middle grades</a:t>
            </a:r>
            <a:endParaRPr lang="en-US" dirty="0">
              <a:latin typeface="+mn-lt"/>
            </a:endParaRPr>
          </a:p>
          <a:p>
            <a:pPr eaLnBrk="0" hangingPunct="0">
              <a:defRPr/>
            </a:pPr>
            <a:r>
              <a:rPr lang="en-US" i="1" dirty="0">
                <a:latin typeface="+mn-lt"/>
                <a:ea typeface="Times New Roman" pitchFamily="18" charset="0"/>
              </a:rPr>
              <a:t>*Intervention history</a:t>
            </a:r>
            <a:endParaRPr lang="en-US" dirty="0">
              <a:latin typeface="+mn-lt"/>
            </a:endParaRPr>
          </a:p>
          <a:p>
            <a:pPr eaLnBrk="0" hangingPunct="0">
              <a:defRPr/>
            </a:pPr>
            <a:r>
              <a:rPr lang="en-US" i="1" dirty="0">
                <a:latin typeface="+mn-lt"/>
                <a:ea typeface="Times New Roman" pitchFamily="18" charset="0"/>
              </a:rPr>
              <a:t>*Poor final grades in behavior/disengagement</a:t>
            </a:r>
            <a:endParaRPr lang="en-US" dirty="0">
              <a:latin typeface="+mn-lt"/>
            </a:endParaRPr>
          </a:p>
          <a:p>
            <a:pPr eaLnBrk="0" hangingPunct="0">
              <a:defRPr/>
            </a:pPr>
            <a:r>
              <a:rPr lang="en-US" i="1" dirty="0">
                <a:latin typeface="+mn-lt"/>
                <a:ea typeface="Times New Roman" pitchFamily="18" charset="0"/>
              </a:rPr>
              <a:t>*Abuse/neglect</a:t>
            </a:r>
            <a:endParaRPr lang="en-US" dirty="0">
              <a:latin typeface="+mn-lt"/>
            </a:endParaRPr>
          </a:p>
          <a:p>
            <a:pPr eaLnBrk="0" hangingPunct="0">
              <a:defRPr/>
            </a:pPr>
            <a:r>
              <a:rPr lang="en-US" sz="1050" b="1" i="1" dirty="0">
                <a:latin typeface="+mn-lt"/>
                <a:ea typeface="Times New Roman" pitchFamily="18" charset="0"/>
              </a:rPr>
              <a:t>Progress-Monitoring Tools</a:t>
            </a:r>
            <a:r>
              <a:rPr lang="en-US" sz="1050" i="1" dirty="0">
                <a:latin typeface="+mn-lt"/>
                <a:ea typeface="Times New Roman" pitchFamily="18" charset="0"/>
              </a:rPr>
              <a:t>:  </a:t>
            </a:r>
            <a:endParaRPr lang="en-US" sz="1050" dirty="0">
              <a:latin typeface="+mn-lt"/>
            </a:endParaRPr>
          </a:p>
          <a:p>
            <a:pPr eaLnBrk="0" hangingPunct="0">
              <a:defRPr/>
            </a:pPr>
            <a:r>
              <a:rPr lang="en-US" i="1" dirty="0">
                <a:latin typeface="+mn-lt"/>
                <a:ea typeface="Times New Roman" pitchFamily="18" charset="0"/>
              </a:rPr>
              <a:t>Maze passages, written expression prompts, vocabulary matching, ORF, Test of Contextual Silent Word Reading Fluency (TOCSWRF); Test of Word Reading Efficiency (TOWRE); CORE Phonics Survey. CORE Phoneme Segmentation Test</a:t>
            </a:r>
            <a:endParaRPr lang="en-US" dirty="0">
              <a:latin typeface="+mn-lt"/>
            </a:endParaRPr>
          </a:p>
        </p:txBody>
      </p:sp>
      <p:sp>
        <p:nvSpPr>
          <p:cNvPr id="13323" name="AutoShape 9"/>
          <p:cNvSpPr>
            <a:spLocks noChangeArrowheads="1"/>
          </p:cNvSpPr>
          <p:nvPr/>
        </p:nvSpPr>
        <p:spPr bwMode="auto">
          <a:xfrm rot="3515806">
            <a:off x="5308600" y="2946401"/>
            <a:ext cx="4670425" cy="419100"/>
          </a:xfrm>
          <a:prstGeom prst="leftRightArrow">
            <a:avLst>
              <a:gd name="adj1" fmla="val 50000"/>
              <a:gd name="adj2" fmla="val 222879"/>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45"/>
          <p:cNvSpPr>
            <a:spLocks noChangeShapeType="1"/>
          </p:cNvSpPr>
          <p:nvPr/>
        </p:nvSpPr>
        <p:spPr bwMode="auto">
          <a:xfrm>
            <a:off x="5715000" y="1600200"/>
            <a:ext cx="2970213" cy="4552950"/>
          </a:xfrm>
          <a:prstGeom prst="line">
            <a:avLst/>
          </a:prstGeom>
          <a:noFill/>
          <a:ln w="57150">
            <a:solidFill>
              <a:srgbClr val="000000"/>
            </a:solidFill>
            <a:round/>
            <a:headEnd type="triangle" w="med" len="med"/>
            <a:tailEnd/>
          </a:ln>
        </p:spPr>
        <p:txBody>
          <a:bodyPr/>
          <a:lstStyle/>
          <a:p>
            <a:endParaRPr lang="en-US"/>
          </a:p>
        </p:txBody>
      </p:sp>
      <p:sp>
        <p:nvSpPr>
          <p:cNvPr id="14339"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sz="2800"/>
              <a:t>Secondary RtII Example (Traditional Schedule) 8 Period Day</a:t>
            </a:r>
          </a:p>
        </p:txBody>
      </p:sp>
      <p:sp>
        <p:nvSpPr>
          <p:cNvPr id="13" name="Slide Number Placeholder 12"/>
          <p:cNvSpPr>
            <a:spLocks noGrp="1"/>
          </p:cNvSpPr>
          <p:nvPr>
            <p:ph type="sldNum" sz="quarter" idx="12"/>
          </p:nvPr>
        </p:nvSpPr>
        <p:spPr/>
        <p:txBody>
          <a:bodyPr/>
          <a:lstStyle/>
          <a:p>
            <a:pPr>
              <a:defRPr/>
            </a:pPr>
            <a:fld id="{BAC9C216-8B33-4965-B076-AA6085E814A0}" type="slidenum">
              <a:rPr lang="en-US" smtClean="0"/>
              <a:pPr>
                <a:defRPr/>
              </a:pPr>
              <a:t>11</a:t>
            </a:fld>
            <a:endParaRPr lang="en-US" dirty="0"/>
          </a:p>
        </p:txBody>
      </p:sp>
      <p:sp>
        <p:nvSpPr>
          <p:cNvPr id="14341" name="AutoShape 27"/>
          <p:cNvSpPr>
            <a:spLocks noChangeArrowheads="1"/>
          </p:cNvSpPr>
          <p:nvPr/>
        </p:nvSpPr>
        <p:spPr bwMode="auto">
          <a:xfrm>
            <a:off x="1066800" y="762000"/>
            <a:ext cx="7315200" cy="5943600"/>
          </a:xfrm>
          <a:prstGeom prst="flowChartExtract">
            <a:avLst/>
          </a:prstGeom>
          <a:solidFill>
            <a:srgbClr val="FFFFFF"/>
          </a:solidFill>
          <a:ln w="19050">
            <a:solidFill>
              <a:srgbClr val="000000"/>
            </a:solidFill>
            <a:miter lim="800000"/>
            <a:headEnd/>
            <a:tailEnd/>
          </a:ln>
        </p:spPr>
        <p:txBody>
          <a:bodyPr/>
          <a:lstStyle/>
          <a:p>
            <a:endParaRPr lang="en-US"/>
          </a:p>
        </p:txBody>
      </p:sp>
      <p:sp>
        <p:nvSpPr>
          <p:cNvPr id="14342" name="Text Box 28"/>
          <p:cNvSpPr txBox="1">
            <a:spLocks noChangeArrowheads="1"/>
          </p:cNvSpPr>
          <p:nvPr/>
        </p:nvSpPr>
        <p:spPr bwMode="auto">
          <a:xfrm>
            <a:off x="4305300" y="1143000"/>
            <a:ext cx="1028700" cy="914400"/>
          </a:xfrm>
          <a:prstGeom prst="rect">
            <a:avLst/>
          </a:prstGeom>
          <a:solidFill>
            <a:srgbClr val="FFFFFF"/>
          </a:solidFill>
          <a:ln w="9525">
            <a:solidFill>
              <a:srgbClr val="000000"/>
            </a:solidFill>
            <a:miter lim="800000"/>
            <a:headEnd/>
            <a:tailEnd/>
          </a:ln>
        </p:spPr>
        <p:txBody>
          <a:bodyPr/>
          <a:lstStyle/>
          <a:p>
            <a:pPr algn="ctr"/>
            <a:r>
              <a:rPr lang="en-US" sz="800" b="1" u="sng">
                <a:latin typeface="Calibri" pitchFamily="34" charset="0"/>
              </a:rPr>
              <a:t>Curriculum:</a:t>
            </a:r>
          </a:p>
          <a:p>
            <a:pPr algn="ctr"/>
            <a:r>
              <a:rPr lang="en-US" sz="800">
                <a:latin typeface="Calibri" pitchFamily="34" charset="0"/>
              </a:rPr>
              <a:t>Aligned to PA Standards, </a:t>
            </a:r>
          </a:p>
          <a:p>
            <a:pPr algn="ctr"/>
            <a:r>
              <a:rPr lang="en-US" sz="800">
                <a:latin typeface="Calibri" pitchFamily="34" charset="0"/>
              </a:rPr>
              <a:t>Common Core, Keystone Exams</a:t>
            </a:r>
            <a:endParaRPr lang="en-US"/>
          </a:p>
        </p:txBody>
      </p:sp>
      <p:sp>
        <p:nvSpPr>
          <p:cNvPr id="14343" name="Oval 31"/>
          <p:cNvSpPr>
            <a:spLocks noChangeArrowheads="1"/>
          </p:cNvSpPr>
          <p:nvPr/>
        </p:nvSpPr>
        <p:spPr bwMode="auto">
          <a:xfrm>
            <a:off x="4495800" y="1905000"/>
            <a:ext cx="1524000" cy="838200"/>
          </a:xfrm>
          <a:prstGeom prst="ellipse">
            <a:avLst/>
          </a:prstGeom>
          <a:solidFill>
            <a:srgbClr val="FFFFFF"/>
          </a:solidFill>
          <a:ln w="9525">
            <a:solidFill>
              <a:srgbClr val="000000"/>
            </a:solidFill>
            <a:round/>
            <a:headEnd/>
            <a:tailEnd/>
          </a:ln>
        </p:spPr>
        <p:txBody>
          <a:bodyPr/>
          <a:lstStyle/>
          <a:p>
            <a:pPr algn="ctr"/>
            <a:r>
              <a:rPr lang="en-US" sz="800" b="1" u="sng">
                <a:latin typeface="Calibri" pitchFamily="34" charset="0"/>
              </a:rPr>
              <a:t>High Quality </a:t>
            </a:r>
          </a:p>
          <a:p>
            <a:pPr algn="ctr"/>
            <a:r>
              <a:rPr lang="en-US" sz="800" b="1" u="sng">
                <a:latin typeface="Calibri" pitchFamily="34" charset="0"/>
              </a:rPr>
              <a:t>Core Instruction</a:t>
            </a:r>
            <a:r>
              <a:rPr lang="en-US" sz="800" b="1">
                <a:latin typeface="Calibri" pitchFamily="34" charset="0"/>
              </a:rPr>
              <a:t>:</a:t>
            </a:r>
          </a:p>
          <a:p>
            <a:pPr algn="ctr"/>
            <a:r>
              <a:rPr lang="en-US" sz="800">
                <a:latin typeface="Calibri" pitchFamily="34" charset="0"/>
              </a:rPr>
              <a:t>Basic Skill Deficiencies, Standard Protocols</a:t>
            </a:r>
            <a:endParaRPr lang="en-US"/>
          </a:p>
        </p:txBody>
      </p:sp>
      <p:sp>
        <p:nvSpPr>
          <p:cNvPr id="14344" name="Text Box 32"/>
          <p:cNvSpPr txBox="1">
            <a:spLocks noChangeArrowheads="1"/>
          </p:cNvSpPr>
          <p:nvPr/>
        </p:nvSpPr>
        <p:spPr bwMode="auto">
          <a:xfrm>
            <a:off x="3309938" y="1828800"/>
            <a:ext cx="1185862" cy="14478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45" name="Text Box 33"/>
          <p:cNvSpPr txBox="1">
            <a:spLocks noChangeArrowheads="1"/>
          </p:cNvSpPr>
          <p:nvPr/>
        </p:nvSpPr>
        <p:spPr bwMode="auto">
          <a:xfrm>
            <a:off x="3756025" y="34290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a:p>
        </p:txBody>
      </p:sp>
      <p:sp>
        <p:nvSpPr>
          <p:cNvPr id="14346" name="Oval 35"/>
          <p:cNvSpPr>
            <a:spLocks noChangeArrowheads="1"/>
          </p:cNvSpPr>
          <p:nvPr/>
        </p:nvSpPr>
        <p:spPr bwMode="auto">
          <a:xfrm>
            <a:off x="3671888" y="3962400"/>
            <a:ext cx="2347912" cy="914400"/>
          </a:xfrm>
          <a:prstGeom prst="ellipse">
            <a:avLst/>
          </a:prstGeom>
          <a:solidFill>
            <a:srgbClr val="FFFFFF"/>
          </a:solidFill>
          <a:ln w="9525">
            <a:solidFill>
              <a:srgbClr val="000000"/>
            </a:solidFill>
            <a:round/>
            <a:headEnd/>
            <a:tailEnd/>
          </a:ln>
        </p:spPr>
        <p:txBody>
          <a:bodyPr/>
          <a:lstStyle/>
          <a:p>
            <a:pPr algn="ctr"/>
            <a:r>
              <a:rPr lang="en-US" sz="900" b="1" u="sng">
                <a:latin typeface="Calibri" pitchFamily="34" charset="0"/>
              </a:rPr>
              <a:t>High Quality Core Instruction</a:t>
            </a:r>
            <a:r>
              <a:rPr lang="en-US" sz="900" b="1">
                <a:latin typeface="Calibri" pitchFamily="34" charset="0"/>
              </a:rPr>
              <a:t>:</a:t>
            </a:r>
          </a:p>
          <a:p>
            <a:pPr algn="ctr">
              <a:spcAft>
                <a:spcPts val="1000"/>
              </a:spcAft>
            </a:pPr>
            <a:r>
              <a:rPr lang="en-US" sz="900">
                <a:latin typeface="Calibri" pitchFamily="34" charset="0"/>
              </a:rPr>
              <a:t>Extended core instruction (ex. English, Algebra I) and/or targeted intervention based on data</a:t>
            </a:r>
            <a:endParaRPr lang="en-US"/>
          </a:p>
        </p:txBody>
      </p:sp>
      <p:sp>
        <p:nvSpPr>
          <p:cNvPr id="67599" name="Oval 39"/>
          <p:cNvSpPr>
            <a:spLocks noChangeArrowheads="1"/>
          </p:cNvSpPr>
          <p:nvPr/>
        </p:nvSpPr>
        <p:spPr bwMode="auto">
          <a:xfrm>
            <a:off x="3810000" y="5334000"/>
            <a:ext cx="3200400" cy="1295400"/>
          </a:xfrm>
          <a:prstGeom prst="ellipse">
            <a:avLst/>
          </a:prstGeom>
          <a:solidFill>
            <a:schemeClr val="accent3">
              <a:alpha val="0"/>
            </a:schemeClr>
          </a:solidFill>
          <a:ln w="9525">
            <a:solidFill>
              <a:srgbClr val="000000"/>
            </a:solidFill>
            <a:round/>
            <a:headEnd/>
            <a:tailEnd/>
          </a:ln>
        </p:spPr>
        <p:txBody>
          <a:bodyPr/>
          <a:lstStyle/>
          <a:p>
            <a:pPr>
              <a:spcAft>
                <a:spcPts val="0"/>
              </a:spcAft>
              <a:defRPr/>
            </a:pPr>
            <a:r>
              <a:rPr lang="en-US" sz="900" b="1" u="sng" dirty="0">
                <a:latin typeface="Calibri" pitchFamily="34" charset="0"/>
              </a:rPr>
              <a:t>High Quality Core Instruction</a:t>
            </a:r>
            <a:r>
              <a:rPr lang="en-US" sz="900" b="1" dirty="0">
                <a:latin typeface="Calibri" pitchFamily="34" charset="0"/>
              </a:rPr>
              <a:t>:</a:t>
            </a:r>
          </a:p>
          <a:p>
            <a:pPr>
              <a:buFont typeface="Symbol" pitchFamily="18" charset="2"/>
              <a:buChar char="·"/>
              <a:defRPr/>
            </a:pPr>
            <a:r>
              <a:rPr lang="en-US" sz="900" dirty="0">
                <a:latin typeface="Calibri" pitchFamily="34" charset="0"/>
              </a:rPr>
              <a:t>Content literacy focus in all courses</a:t>
            </a:r>
          </a:p>
          <a:p>
            <a:pPr>
              <a:buFont typeface="Symbol" pitchFamily="18" charset="2"/>
              <a:buChar char="·"/>
              <a:defRPr/>
            </a:pPr>
            <a:r>
              <a:rPr lang="en-US" sz="900" dirty="0">
                <a:latin typeface="Calibri" pitchFamily="34" charset="0"/>
              </a:rPr>
              <a:t>Differentiated Instruction</a:t>
            </a:r>
          </a:p>
          <a:p>
            <a:pPr>
              <a:buFont typeface="Symbol" pitchFamily="18" charset="2"/>
              <a:buChar char="·"/>
              <a:defRPr/>
            </a:pPr>
            <a:r>
              <a:rPr lang="en-US" sz="900" dirty="0">
                <a:latin typeface="Calibri" pitchFamily="34" charset="0"/>
              </a:rPr>
              <a:t>ESL Instruction</a:t>
            </a:r>
          </a:p>
          <a:p>
            <a:pPr>
              <a:buFont typeface="Symbol" pitchFamily="18" charset="2"/>
              <a:buChar char="·"/>
              <a:defRPr/>
            </a:pPr>
            <a:r>
              <a:rPr lang="en-US" sz="900" dirty="0">
                <a:latin typeface="Calibri" pitchFamily="34" charset="0"/>
              </a:rPr>
              <a:t>High leverage practices (Reading Apprenticeship, SIM/CLC, Power Teaching,       Co-teaching, Learning Focused Schools)</a:t>
            </a:r>
            <a:endParaRPr lang="en-US" dirty="0"/>
          </a:p>
        </p:txBody>
      </p:sp>
      <p:sp>
        <p:nvSpPr>
          <p:cNvPr id="14348" name="Text Box 40"/>
          <p:cNvSpPr txBox="1">
            <a:spLocks noChangeArrowheads="1"/>
          </p:cNvSpPr>
          <p:nvPr/>
        </p:nvSpPr>
        <p:spPr bwMode="auto">
          <a:xfrm>
            <a:off x="1828800" y="5334000"/>
            <a:ext cx="1752600" cy="1295400"/>
          </a:xfrm>
          <a:prstGeom prst="rect">
            <a:avLst/>
          </a:prstGeom>
          <a:solidFill>
            <a:srgbClr val="FFFFFF"/>
          </a:solidFill>
          <a:ln w="9525">
            <a:solidFill>
              <a:srgbClr val="000000"/>
            </a:solidFill>
            <a:miter lim="800000"/>
            <a:headEnd/>
            <a:tailEnd/>
          </a:ln>
        </p:spPr>
        <p:txBody>
          <a:bodyPr/>
          <a:lstStyle/>
          <a:p>
            <a:pPr>
              <a:spcAft>
                <a:spcPts val="1000"/>
              </a:spcAft>
            </a:pPr>
            <a:r>
              <a:rPr lang="en-US" sz="900" b="1" u="sng">
                <a:latin typeface="Calibri" pitchFamily="34" charset="0"/>
              </a:rPr>
              <a:t>Assessment Examples</a:t>
            </a:r>
            <a:r>
              <a:rPr lang="en-US" sz="900" b="1">
                <a:latin typeface="Calibri" pitchFamily="34" charset="0"/>
              </a:rPr>
              <a:t>: </a:t>
            </a:r>
            <a:endParaRPr lang="en-US" sz="900">
              <a:latin typeface="Calibri" pitchFamily="34" charset="0"/>
            </a:endParaRPr>
          </a:p>
          <a:p>
            <a:pPr>
              <a:buFont typeface="Symbol" pitchFamily="18" charset="2"/>
              <a:buChar char="·"/>
            </a:pPr>
            <a:r>
              <a:rPr lang="en-US" sz="900">
                <a:latin typeface="Calibri" pitchFamily="34" charset="0"/>
              </a:rPr>
              <a:t>PSSA</a:t>
            </a:r>
          </a:p>
          <a:p>
            <a:pPr>
              <a:buFont typeface="Symbol" pitchFamily="18" charset="2"/>
              <a:buChar char="·"/>
            </a:pPr>
            <a:r>
              <a:rPr lang="en-US" sz="900">
                <a:latin typeface="Calibri" pitchFamily="34" charset="0"/>
              </a:rPr>
              <a:t>4Sight</a:t>
            </a:r>
          </a:p>
          <a:p>
            <a:pPr>
              <a:buFont typeface="Symbol" pitchFamily="18" charset="2"/>
              <a:buChar char="·"/>
            </a:pPr>
            <a:r>
              <a:rPr lang="en-US" sz="900">
                <a:latin typeface="Calibri" pitchFamily="34" charset="0"/>
              </a:rPr>
              <a:t>Classroom Diagnostic Tool (CDT)</a:t>
            </a:r>
          </a:p>
          <a:p>
            <a:pPr>
              <a:buFont typeface="Symbol" pitchFamily="18" charset="2"/>
              <a:buChar char="·"/>
            </a:pPr>
            <a:r>
              <a:rPr lang="en-US" sz="900">
                <a:latin typeface="Calibri" pitchFamily="34" charset="0"/>
              </a:rPr>
              <a:t>Common Unit Tests</a:t>
            </a:r>
          </a:p>
          <a:p>
            <a:pPr>
              <a:buFont typeface="Symbol" pitchFamily="18" charset="2"/>
              <a:buChar char="·"/>
            </a:pPr>
            <a:r>
              <a:rPr lang="en-US" sz="900">
                <a:latin typeface="Calibri" pitchFamily="34" charset="0"/>
              </a:rPr>
              <a:t>Common Formatives (formal) </a:t>
            </a:r>
          </a:p>
          <a:p>
            <a:pPr>
              <a:buFont typeface="Symbol" pitchFamily="18" charset="2"/>
              <a:buChar char="·"/>
            </a:pPr>
            <a:r>
              <a:rPr lang="en-US" sz="900">
                <a:latin typeface="Calibri" pitchFamily="34" charset="0"/>
              </a:rPr>
              <a:t>ACCESS for ELLs</a:t>
            </a:r>
          </a:p>
          <a:p>
            <a:pPr>
              <a:buFont typeface="Symbol" pitchFamily="18" charset="2"/>
              <a:buChar char="·"/>
            </a:pPr>
            <a:r>
              <a:rPr lang="en-US" sz="900">
                <a:latin typeface="Calibri" pitchFamily="34" charset="0"/>
              </a:rPr>
              <a:t>Keystone Exams</a:t>
            </a:r>
            <a:endParaRPr lang="en-US"/>
          </a:p>
        </p:txBody>
      </p:sp>
      <p:sp>
        <p:nvSpPr>
          <p:cNvPr id="14349" name="WordArt 41"/>
          <p:cNvSpPr>
            <a:spLocks noChangeArrowheads="1" noChangeShapeType="1" noTextEdit="1"/>
          </p:cNvSpPr>
          <p:nvPr/>
        </p:nvSpPr>
        <p:spPr bwMode="auto">
          <a:xfrm rot="-2747965">
            <a:off x="1577182" y="4109244"/>
            <a:ext cx="1104900" cy="636587"/>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2</a:t>
            </a:r>
          </a:p>
          <a:p>
            <a:pPr algn="ctr"/>
            <a:r>
              <a:rPr lang="en-US" sz="1200" kern="10">
                <a:ln w="9525">
                  <a:solidFill>
                    <a:srgbClr val="000000"/>
                  </a:solidFill>
                  <a:round/>
                  <a:headEnd/>
                  <a:tailEnd/>
                </a:ln>
                <a:solidFill>
                  <a:srgbClr val="000000"/>
                </a:solidFill>
                <a:latin typeface="Arial"/>
                <a:cs typeface="Arial"/>
              </a:rPr>
              <a:t>(for some- 15-20%)</a:t>
            </a:r>
          </a:p>
        </p:txBody>
      </p:sp>
      <p:sp>
        <p:nvSpPr>
          <p:cNvPr id="14350" name="WordArt 42"/>
          <p:cNvSpPr>
            <a:spLocks noChangeArrowheads="1" noChangeShapeType="1" noTextEdit="1"/>
          </p:cNvSpPr>
          <p:nvPr/>
        </p:nvSpPr>
        <p:spPr bwMode="auto">
          <a:xfrm rot="-2544638">
            <a:off x="735013" y="5745163"/>
            <a:ext cx="795337" cy="541337"/>
          </a:xfrm>
          <a:prstGeom prst="rect">
            <a:avLst/>
          </a:prstGeom>
        </p:spPr>
        <p:txBody>
          <a:bodyPr wrap="none" fromWordArt="1">
            <a:prstTxWarp prst="textSlantUp">
              <a:avLst>
                <a:gd name="adj" fmla="val 49019"/>
              </a:avLst>
            </a:prstTxWarp>
          </a:bodyPr>
          <a:lstStyle/>
          <a:p>
            <a:pPr algn="ctr"/>
            <a:r>
              <a:rPr lang="nb-NO" sz="1200" kern="10">
                <a:ln w="9525">
                  <a:solidFill>
                    <a:srgbClr val="000000"/>
                  </a:solidFill>
                  <a:round/>
                  <a:headEnd/>
                  <a:tailEnd/>
                </a:ln>
                <a:solidFill>
                  <a:srgbClr val="000000"/>
                </a:solidFill>
                <a:latin typeface="Arial"/>
                <a:cs typeface="Arial"/>
              </a:rPr>
              <a:t>Tier 1</a:t>
            </a:r>
          </a:p>
          <a:p>
            <a:pPr algn="ctr"/>
            <a:r>
              <a:rPr lang="nb-NO" sz="1200" kern="10">
                <a:ln w="9525">
                  <a:solidFill>
                    <a:srgbClr val="000000"/>
                  </a:solidFill>
                  <a:round/>
                  <a:headEnd/>
                  <a:tailEnd/>
                </a:ln>
                <a:solidFill>
                  <a:srgbClr val="000000"/>
                </a:solidFill>
                <a:latin typeface="Arial"/>
                <a:cs typeface="Arial"/>
              </a:rPr>
              <a:t>(for all – 100%)</a:t>
            </a:r>
            <a:endParaRPr lang="en-US" sz="1200" kern="10">
              <a:ln w="9525">
                <a:solidFill>
                  <a:srgbClr val="000000"/>
                </a:solidFill>
                <a:round/>
                <a:headEnd/>
                <a:tailEnd/>
              </a:ln>
              <a:solidFill>
                <a:srgbClr val="000000"/>
              </a:solidFill>
              <a:latin typeface="Arial"/>
              <a:cs typeface="Arial"/>
            </a:endParaRPr>
          </a:p>
        </p:txBody>
      </p:sp>
      <p:sp>
        <p:nvSpPr>
          <p:cNvPr id="14351" name="WordArt 43"/>
          <p:cNvSpPr>
            <a:spLocks noChangeArrowheads="1" noChangeShapeType="1" noTextEdit="1"/>
          </p:cNvSpPr>
          <p:nvPr/>
        </p:nvSpPr>
        <p:spPr bwMode="auto">
          <a:xfrm rot="-2983132">
            <a:off x="2425700" y="2671763"/>
            <a:ext cx="1025525" cy="460375"/>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3</a:t>
            </a:r>
          </a:p>
          <a:p>
            <a:pPr algn="ctr"/>
            <a:r>
              <a:rPr lang="en-US" sz="1200" kern="10">
                <a:ln w="9525">
                  <a:solidFill>
                    <a:srgbClr val="000000"/>
                  </a:solidFill>
                  <a:round/>
                  <a:headEnd/>
                  <a:tailEnd/>
                </a:ln>
                <a:solidFill>
                  <a:srgbClr val="000000"/>
                </a:solidFill>
                <a:latin typeface="Arial"/>
                <a:cs typeface="Arial"/>
              </a:rPr>
              <a:t>(for few-5%)</a:t>
            </a:r>
          </a:p>
        </p:txBody>
      </p:sp>
      <p:sp>
        <p:nvSpPr>
          <p:cNvPr id="14352" name="WordArt 44"/>
          <p:cNvSpPr>
            <a:spLocks noChangeArrowheads="1" noChangeShapeType="1" noTextEdit="1"/>
          </p:cNvSpPr>
          <p:nvPr/>
        </p:nvSpPr>
        <p:spPr bwMode="auto">
          <a:xfrm rot="3801756">
            <a:off x="6169025" y="3632200"/>
            <a:ext cx="3013075" cy="657225"/>
          </a:xfrm>
          <a:prstGeom prst="rect">
            <a:avLst/>
          </a:prstGeom>
        </p:spPr>
        <p:txBody>
          <a:bodyPr wrap="none" fromWordArt="1">
            <a:prstTxWarp prst="textSlantUp">
              <a:avLst>
                <a:gd name="adj" fmla="val 55556"/>
              </a:avLst>
            </a:prstTxWarp>
          </a:bodyPr>
          <a:lstStyle/>
          <a:p>
            <a:pPr algn="ctr"/>
            <a:r>
              <a:rPr lang="en-US" sz="1600" kern="10">
                <a:ln w="9525">
                  <a:solidFill>
                    <a:srgbClr val="000000"/>
                  </a:solidFill>
                  <a:round/>
                  <a:headEnd/>
                  <a:tailEnd/>
                </a:ln>
                <a:solidFill>
                  <a:srgbClr val="000000"/>
                </a:solidFill>
                <a:latin typeface="Arial Black"/>
              </a:rPr>
              <a:t>DATA-DRIVEN DECISION-MAKING</a:t>
            </a:r>
          </a:p>
        </p:txBody>
      </p:sp>
      <p:sp>
        <p:nvSpPr>
          <p:cNvPr id="14353" name="Text Box 25"/>
          <p:cNvSpPr txBox="1">
            <a:spLocks noChangeArrowheads="1"/>
          </p:cNvSpPr>
          <p:nvPr/>
        </p:nvSpPr>
        <p:spPr bwMode="auto">
          <a:xfrm>
            <a:off x="6553200" y="5943600"/>
            <a:ext cx="1371600" cy="64135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a:t>
            </a:r>
          </a:p>
          <a:p>
            <a:pPr>
              <a:buFont typeface="Symbol" pitchFamily="18" charset="2"/>
              <a:buChar char="·"/>
            </a:pPr>
            <a:r>
              <a:rPr lang="en-US" sz="900">
                <a:latin typeface="Calibri" pitchFamily="34" charset="0"/>
              </a:rPr>
              <a:t>Equitable course access for all (guaranteed access)</a:t>
            </a:r>
            <a:endParaRPr lang="en-US"/>
          </a:p>
        </p:txBody>
      </p:sp>
      <p:sp>
        <p:nvSpPr>
          <p:cNvPr id="14354" name="Text Box 26"/>
          <p:cNvSpPr txBox="1">
            <a:spLocks noChangeArrowheads="1"/>
          </p:cNvSpPr>
          <p:nvPr/>
        </p:nvSpPr>
        <p:spPr bwMode="auto">
          <a:xfrm>
            <a:off x="4800600" y="2819400"/>
            <a:ext cx="1295400" cy="4572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 for one period</a:t>
            </a:r>
          </a:p>
          <a:p>
            <a:pPr>
              <a:buFont typeface="Symbol" pitchFamily="18" charset="2"/>
              <a:buChar char="·"/>
            </a:pPr>
            <a:r>
              <a:rPr lang="en-US" sz="900">
                <a:latin typeface="Calibri" pitchFamily="34" charset="0"/>
              </a:rPr>
              <a:t>Very low pupil-teacher ratio</a:t>
            </a:r>
            <a:endParaRPr lang="en-US"/>
          </a:p>
        </p:txBody>
      </p:sp>
      <p:sp>
        <p:nvSpPr>
          <p:cNvPr id="14355" name="Line 29"/>
          <p:cNvSpPr>
            <a:spLocks noChangeShapeType="1"/>
          </p:cNvSpPr>
          <p:nvPr/>
        </p:nvSpPr>
        <p:spPr bwMode="auto">
          <a:xfrm>
            <a:off x="2133600" y="4953000"/>
            <a:ext cx="5181600" cy="0"/>
          </a:xfrm>
          <a:prstGeom prst="line">
            <a:avLst/>
          </a:prstGeom>
          <a:noFill/>
          <a:ln w="9525">
            <a:solidFill>
              <a:srgbClr val="000000"/>
            </a:solidFill>
            <a:round/>
            <a:headEnd/>
            <a:tailEnd/>
          </a:ln>
        </p:spPr>
        <p:txBody>
          <a:bodyPr/>
          <a:lstStyle/>
          <a:p>
            <a:endParaRPr lang="en-US"/>
          </a:p>
        </p:txBody>
      </p:sp>
      <p:sp>
        <p:nvSpPr>
          <p:cNvPr id="14356" name="Text Box 24"/>
          <p:cNvSpPr txBox="1">
            <a:spLocks noChangeArrowheads="1"/>
          </p:cNvSpPr>
          <p:nvPr/>
        </p:nvSpPr>
        <p:spPr bwMode="auto">
          <a:xfrm>
            <a:off x="5791200" y="4267200"/>
            <a:ext cx="1257300" cy="6096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3-5 periods per week in addition to daily CORE</a:t>
            </a:r>
          </a:p>
          <a:p>
            <a:pPr>
              <a:buFont typeface="Symbol" pitchFamily="18" charset="2"/>
              <a:buChar char="·"/>
            </a:pPr>
            <a:r>
              <a:rPr lang="en-US" sz="900">
                <a:latin typeface="Calibri" pitchFamily="34" charset="0"/>
              </a:rPr>
              <a:t>Lower class size</a:t>
            </a:r>
            <a:endParaRPr lang="en-US"/>
          </a:p>
        </p:txBody>
      </p:sp>
      <p:sp>
        <p:nvSpPr>
          <p:cNvPr id="14357" name="Text Box 37"/>
          <p:cNvSpPr txBox="1">
            <a:spLocks noChangeArrowheads="1"/>
          </p:cNvSpPr>
          <p:nvPr/>
        </p:nvSpPr>
        <p:spPr bwMode="auto">
          <a:xfrm>
            <a:off x="2514600" y="3505200"/>
            <a:ext cx="1143000" cy="13716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58" name="Text Box 33"/>
          <p:cNvSpPr txBox="1">
            <a:spLocks noChangeArrowheads="1"/>
          </p:cNvSpPr>
          <p:nvPr/>
        </p:nvSpPr>
        <p:spPr bwMode="auto">
          <a:xfrm>
            <a:off x="3657600" y="50292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sz="900"/>
          </a:p>
        </p:txBody>
      </p:sp>
      <p:sp>
        <p:nvSpPr>
          <p:cNvPr id="14359" name="Line 29"/>
          <p:cNvSpPr>
            <a:spLocks noChangeShapeType="1"/>
          </p:cNvSpPr>
          <p:nvPr/>
        </p:nvSpPr>
        <p:spPr bwMode="auto">
          <a:xfrm>
            <a:off x="3124200" y="3352800"/>
            <a:ext cx="3200400" cy="0"/>
          </a:xfrm>
          <a:prstGeom prst="line">
            <a:avLst/>
          </a:prstGeom>
          <a:noFill/>
          <a:ln w="9525">
            <a:solidFill>
              <a:srgbClr val="0000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61950" y="1104900"/>
            <a:ext cx="8229600" cy="4525963"/>
          </a:xfrm>
        </p:spPr>
        <p:txBody>
          <a:bodyPr/>
          <a:lstStyle/>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r>
              <a:rPr lang="en-US" sz="2000" b="1" dirty="0" smtClean="0">
                <a:solidFill>
                  <a:srgbClr val="92D050"/>
                </a:solidFill>
              </a:rPr>
              <a:t>Students enter our classes with many skills, abilities, competencies, educational goals, and future plans.  We continually try to unearth and understand the complexity of students’ experiences and development.</a:t>
            </a:r>
          </a:p>
          <a:p>
            <a:pPr indent="0" algn="just">
              <a:buFont typeface="Arial" pitchFamily="34" charset="0"/>
              <a:buNone/>
              <a:defRPr/>
            </a:pPr>
            <a:endParaRPr lang="en-US" sz="2000" dirty="0" smtClean="0"/>
          </a:p>
          <a:p>
            <a:pPr indent="0" algn="just">
              <a:buFont typeface="Arial" pitchFamily="34" charset="0"/>
              <a:buNone/>
              <a:defRPr/>
            </a:pPr>
            <a:r>
              <a:rPr lang="en-US" sz="2000" b="1" i="1" dirty="0" smtClean="0">
                <a:solidFill>
                  <a:schemeClr val="accent6">
                    <a:lumMod val="75000"/>
                  </a:schemeClr>
                </a:solidFill>
              </a:rPr>
              <a:t>Having clarity about our students’ strengths allows us to make thoughtful decisions about what we need to teach in a given year and keeps us focused on specific goals. It also helps students to find value in what we are doing, as they are able to see how our teaching is aimed at developing their abilities in an explicit way.  </a:t>
            </a:r>
          </a:p>
          <a:p>
            <a:pPr indent="0" algn="just">
              <a:buFont typeface="Arial" pitchFamily="34" charset="0"/>
              <a:buNone/>
              <a:defRPr/>
            </a:pPr>
            <a:endParaRPr lang="en-US" sz="1400" dirty="0" smtClean="0"/>
          </a:p>
          <a:p>
            <a:pPr indent="0" algn="just">
              <a:buFont typeface="Arial" pitchFamily="34" charset="0"/>
              <a:buNone/>
              <a:defRPr/>
            </a:pPr>
            <a:r>
              <a:rPr lang="en-US" sz="1400" dirty="0" smtClean="0"/>
              <a:t>Schnellert, Datoo, Ediger, and Panas, </a:t>
            </a:r>
            <a:r>
              <a:rPr lang="en-US" sz="1400" i="1" dirty="0" smtClean="0"/>
              <a:t>Pulling Together, </a:t>
            </a:r>
            <a:r>
              <a:rPr lang="en-US" sz="1400" dirty="0" smtClean="0"/>
              <a:t>2009. </a:t>
            </a:r>
          </a:p>
          <a:p>
            <a:pPr>
              <a:buFont typeface="Arial" pitchFamily="34" charset="0"/>
              <a:buNone/>
              <a:defRPr/>
            </a:pPr>
            <a:endParaRPr lang="en-US" sz="2800" dirty="0"/>
          </a:p>
        </p:txBody>
      </p:sp>
      <p:sp>
        <p:nvSpPr>
          <p:cNvPr id="15363" name="Title 5"/>
          <p:cNvSpPr>
            <a:spLocks noGrp="1"/>
          </p:cNvSpPr>
          <p:nvPr>
            <p:ph type="title"/>
          </p:nvPr>
        </p:nvSpPr>
        <p:spPr>
          <a:xfrm>
            <a:off x="428625" y="322263"/>
            <a:ext cx="8229600" cy="1143000"/>
          </a:xfrm>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i="1" smtClean="0"/>
          </a:p>
        </p:txBody>
      </p:sp>
      <p:sp>
        <p:nvSpPr>
          <p:cNvPr id="5" name="Slide Number Placeholder 4"/>
          <p:cNvSpPr>
            <a:spLocks noGrp="1"/>
          </p:cNvSpPr>
          <p:nvPr>
            <p:ph type="sldNum" sz="quarter" idx="12"/>
          </p:nvPr>
        </p:nvSpPr>
        <p:spPr/>
        <p:txBody>
          <a:bodyPr/>
          <a:lstStyle/>
          <a:p>
            <a:pPr>
              <a:defRPr/>
            </a:pPr>
            <a:fld id="{E0DF5372-E0FC-4E93-A003-A182648F0BBA}" type="slidenum">
              <a:rPr lang="en-US" smtClean="0"/>
              <a:pPr>
                <a:defRPr/>
              </a:pPr>
              <a:t>12</a:t>
            </a:fld>
            <a:endParaRPr lang="en-US" dirty="0"/>
          </a:p>
        </p:txBody>
      </p:sp>
      <p:sp>
        <p:nvSpPr>
          <p:cNvPr id="9" name="Explosion 1 8"/>
          <p:cNvSpPr/>
          <p:nvPr/>
        </p:nvSpPr>
        <p:spPr>
          <a:xfrm>
            <a:off x="6267450" y="495300"/>
            <a:ext cx="2743200" cy="179070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366" name="TextBox 9"/>
          <p:cNvSpPr txBox="1">
            <a:spLocks noChangeArrowheads="1"/>
          </p:cNvSpPr>
          <p:nvPr/>
        </p:nvSpPr>
        <p:spPr bwMode="auto">
          <a:xfrm>
            <a:off x="6962775" y="1028700"/>
            <a:ext cx="1647825" cy="769938"/>
          </a:xfrm>
          <a:prstGeom prst="rect">
            <a:avLst/>
          </a:prstGeom>
          <a:noFill/>
          <a:ln w="9525">
            <a:noFill/>
            <a:miter lim="800000"/>
            <a:headEnd/>
            <a:tailEnd/>
          </a:ln>
        </p:spPr>
        <p:txBody>
          <a:bodyPr>
            <a:spAutoFit/>
          </a:bodyPr>
          <a:lstStyle/>
          <a:p>
            <a:r>
              <a:rPr lang="en-US" sz="1100">
                <a:latin typeface="Lucida Handwriting" pitchFamily="66" charset="0"/>
              </a:rPr>
              <a:t>Pick a “Golden” phrase or word that resonates with you.</a:t>
            </a:r>
          </a:p>
        </p:txBody>
      </p:sp>
      <p:sp>
        <p:nvSpPr>
          <p:cNvPr id="8" name="Date Placeholder 7"/>
          <p:cNvSpPr>
            <a:spLocks noGrp="1"/>
          </p:cNvSpPr>
          <p:nvPr>
            <p:ph type="dt" sz="quarter" idx="10"/>
          </p:nvPr>
        </p:nvSpPr>
        <p:spPr/>
        <p:txBody>
          <a:bodyPr/>
          <a:lstStyle/>
          <a:p>
            <a:pPr>
              <a:defRPr/>
            </a:pPr>
            <a:fld id="{795576BA-466D-41A8-B17B-CDCA2E00534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95300" y="598488"/>
            <a:ext cx="8229600" cy="1143000"/>
          </a:xfrm>
        </p:spPr>
        <p:txBody>
          <a:bodyPr/>
          <a:lstStyle/>
          <a:p>
            <a:r>
              <a:rPr lang="en-US" sz="2800" b="1" smtClean="0">
                <a:solidFill>
                  <a:srgbClr val="002060"/>
                </a:solidFill>
              </a:rPr>
              <a:t>AGREE or DISAGREE Activity: </a:t>
            </a:r>
            <a:br>
              <a:rPr lang="en-US" sz="2800" b="1" smtClean="0">
                <a:solidFill>
                  <a:srgbClr val="002060"/>
                </a:solidFill>
              </a:rPr>
            </a:br>
            <a:r>
              <a:rPr lang="en-US" sz="2800" smtClean="0">
                <a:solidFill>
                  <a:srgbClr val="002060"/>
                </a:solidFill>
              </a:rPr>
              <a:t>What are Classroom Diagnostic Tools? </a:t>
            </a:r>
          </a:p>
        </p:txBody>
      </p:sp>
      <p:graphicFrame>
        <p:nvGraphicFramePr>
          <p:cNvPr id="5" name="Content Placeholder 4"/>
          <p:cNvGraphicFramePr>
            <a:graphicFrameLocks noGrp="1"/>
          </p:cNvGraphicFramePr>
          <p:nvPr>
            <p:ph idx="1"/>
          </p:nvPr>
        </p:nvGraphicFramePr>
        <p:xfrm>
          <a:off x="457200" y="1581150"/>
          <a:ext cx="8229600" cy="4521200"/>
        </p:xfrm>
        <a:graphic>
          <a:graphicData uri="http://schemas.openxmlformats.org/drawingml/2006/table">
            <a:tbl>
              <a:tblPr firstRow="1" bandRow="1">
                <a:tableStyleId>{5C22544A-7EE6-4342-B048-85BDC9FD1C3A}</a:tableStyleId>
              </a:tblPr>
              <a:tblGrid>
                <a:gridCol w="1104900"/>
                <a:gridCol w="1304925"/>
                <a:gridCol w="5819775"/>
              </a:tblGrid>
              <a:tr h="370840">
                <a:tc>
                  <a:txBody>
                    <a:bodyPr/>
                    <a:lstStyle/>
                    <a:p>
                      <a:r>
                        <a:rPr lang="en-US" dirty="0" smtClean="0"/>
                        <a:t>Agree</a:t>
                      </a:r>
                      <a:endParaRPr lang="en-US" dirty="0"/>
                    </a:p>
                  </a:txBody>
                  <a:tcPr/>
                </a:tc>
                <a:tc>
                  <a:txBody>
                    <a:bodyPr/>
                    <a:lstStyle/>
                    <a:p>
                      <a:r>
                        <a:rPr lang="en-US" dirty="0" smtClean="0"/>
                        <a:t>Disagree</a:t>
                      </a:r>
                      <a:endParaRPr lang="en-US" dirty="0"/>
                    </a:p>
                  </a:txBody>
                  <a:tcPr/>
                </a:tc>
                <a:tc>
                  <a:txBody>
                    <a:bodyPr/>
                    <a:lstStyle/>
                    <a:p>
                      <a:r>
                        <a:rPr lang="en-US" dirty="0" smtClean="0"/>
                        <a:t>Statement </a:t>
                      </a:r>
                      <a:endParaRPr lang="en-US" dirty="0"/>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1. Classroom Diagnostic Tools</a:t>
                      </a:r>
                      <a:r>
                        <a:rPr lang="en-US" sz="1600" baseline="0" dirty="0" smtClean="0"/>
                        <a:t> are c</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lassroom-based activities integrated into instruction and learning with teachers and students receiving frequent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2. Classroom Diagnostic</a:t>
                      </a:r>
                      <a:r>
                        <a:rPr lang="en-US" sz="1600" baseline="0" dirty="0" smtClean="0"/>
                        <a:t> Tools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a more complete picture of a student or group of students strengths and weaknesses so that instruction can be targeted directly at meeting student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3. Results from the CDT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information on the degree to which students have mastered a given concept or how students are progressing toward demonstrating proficiency in grade-level content standards.</a:t>
                      </a:r>
                    </a:p>
                  </a:txBody>
                  <a:tcPr/>
                </a:tc>
              </a:tr>
              <a:tr h="370840">
                <a:tc>
                  <a:txBody>
                    <a:bodyPr/>
                    <a:lstStyle/>
                    <a:p>
                      <a:endParaRPr lang="en-US" dirty="0"/>
                    </a:p>
                  </a:txBody>
                  <a:tcPr/>
                </a:tc>
                <a:tc>
                  <a:txBody>
                    <a:bodyPr/>
                    <a:lstStyle/>
                    <a:p>
                      <a:endParaRPr lang="en-US" dirty="0"/>
                    </a:p>
                  </a:txBody>
                  <a:tcPr/>
                </a:tc>
                <a:tc>
                  <a:txBody>
                    <a:bodyPr/>
                    <a:lstStyle/>
                    <a:p>
                      <a:r>
                        <a:rPr lang="en-US" sz="1600" dirty="0" smtClean="0"/>
                        <a:t>4. Examples of a CDT include </a:t>
                      </a:r>
                      <a:r>
                        <a:rPr lang="en-US" sz="1600" baseline="0" dirty="0" smtClean="0"/>
                        <a:t>Keystone Exams, PSSA, and Access for ELLs.</a:t>
                      </a:r>
                      <a:endParaRPr lang="en-US" sz="1600" dirty="0"/>
                    </a:p>
                  </a:txBody>
                  <a:tcPr/>
                </a:tc>
              </a:tr>
              <a:tr h="370840">
                <a:tc>
                  <a:txBody>
                    <a:bodyPr/>
                    <a:lstStyle/>
                    <a:p>
                      <a:endParaRPr lang="en-US" dirty="0"/>
                    </a:p>
                  </a:txBody>
                  <a:tcPr/>
                </a:tc>
                <a:tc>
                  <a:txBody>
                    <a:bodyPr/>
                    <a:lstStyle/>
                    <a:p>
                      <a:endParaRPr lang="en-US" dirty="0"/>
                    </a:p>
                  </a:txBody>
                  <a:tcPr/>
                </a:tc>
                <a:tc>
                  <a:txBody>
                    <a:bodyPr/>
                    <a:lstStyle/>
                    <a:p>
                      <a:r>
                        <a:rPr lang="en-US" sz="1600" dirty="0" smtClean="0"/>
                        <a:t>5. Results from the CDT should be used for report cards. </a:t>
                      </a:r>
                      <a:endParaRPr lang="en-US" sz="1600" dirty="0"/>
                    </a:p>
                  </a:txBody>
                  <a:tcPr/>
                </a:tc>
              </a:tr>
            </a:tbl>
          </a:graphicData>
        </a:graphic>
      </p:graphicFrame>
      <p:sp>
        <p:nvSpPr>
          <p:cNvPr id="4" name="Slide Number Placeholder 3"/>
          <p:cNvSpPr>
            <a:spLocks noGrp="1"/>
          </p:cNvSpPr>
          <p:nvPr>
            <p:ph type="sldNum" sz="quarter" idx="12"/>
          </p:nvPr>
        </p:nvSpPr>
        <p:spPr/>
        <p:txBody>
          <a:bodyPr/>
          <a:lstStyle/>
          <a:p>
            <a:pPr>
              <a:defRPr/>
            </a:pPr>
            <a:fld id="{F6BA67BA-FD81-4C60-9D12-231AE0CB683C}" type="slidenum">
              <a:rPr lang="en-US" smtClean="0"/>
              <a:pPr>
                <a:defRPr/>
              </a:pPr>
              <a:t>13</a:t>
            </a:fld>
            <a:endParaRPr lang="en-US" dirty="0"/>
          </a:p>
        </p:txBody>
      </p:sp>
      <p:sp>
        <p:nvSpPr>
          <p:cNvPr id="6" name="Date Placeholder 5"/>
          <p:cNvSpPr>
            <a:spLocks noGrp="1"/>
          </p:cNvSpPr>
          <p:nvPr>
            <p:ph type="dt" sz="quarter" idx="10"/>
          </p:nvPr>
        </p:nvSpPr>
        <p:spPr/>
        <p:txBody>
          <a:bodyPr/>
          <a:lstStyle/>
          <a:p>
            <a:pPr>
              <a:defRPr/>
            </a:pPr>
            <a:fld id="{77590FCD-B31D-4CFD-8BBB-C6EA577833C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95275" y="815975"/>
            <a:ext cx="8277225" cy="5527675"/>
          </a:xfrm>
        </p:spPr>
        <p:txBody>
          <a:bodyPr/>
          <a:lstStyle/>
          <a:p>
            <a:pPr algn="ctr">
              <a:buFont typeface="Arial" pitchFamily="34" charset="0"/>
              <a:buNone/>
              <a:defRPr/>
            </a:pPr>
            <a:r>
              <a:rPr lang="en-US" dirty="0" smtClean="0">
                <a:solidFill>
                  <a:srgbClr val="002060"/>
                </a:solidFill>
                <a:latin typeface="Lucida Handwriting" pitchFamily="66" charset="0"/>
              </a:rPr>
              <a:t>“The Process of Teaching and Learning Never Ends”</a:t>
            </a:r>
          </a:p>
          <a:p>
            <a:pPr>
              <a:buFont typeface="Arial" pitchFamily="34" charset="0"/>
              <a:buNone/>
              <a:defRPr/>
            </a:pPr>
            <a:r>
              <a:rPr lang="en-US" dirty="0" smtClean="0"/>
              <a:t>    Activity directions: </a:t>
            </a:r>
          </a:p>
          <a:p>
            <a:pPr marL="457200" indent="-457200">
              <a:defRPr/>
            </a:pPr>
            <a:r>
              <a:rPr lang="en-US" dirty="0" smtClean="0"/>
              <a:t>As a team, match the statement endings to the words on the CDT Cycle without talking. </a:t>
            </a:r>
            <a:r>
              <a:rPr lang="en-US" sz="2800" dirty="0" smtClean="0"/>
              <a:t>(“Silent Sort”).</a:t>
            </a:r>
          </a:p>
          <a:p>
            <a:pPr marL="457200" indent="-457200">
              <a:defRPr/>
            </a:pPr>
            <a:r>
              <a:rPr lang="en-US" dirty="0" smtClean="0"/>
              <a:t>At the signal you may talk and discuss your rationale for matching the statement endings to the words on the CDT cycle.</a:t>
            </a:r>
          </a:p>
        </p:txBody>
      </p:sp>
      <p:sp>
        <p:nvSpPr>
          <p:cNvPr id="4" name="Slide Number Placeholder 3"/>
          <p:cNvSpPr>
            <a:spLocks noGrp="1"/>
          </p:cNvSpPr>
          <p:nvPr>
            <p:ph type="sldNum" sz="quarter" idx="12"/>
          </p:nvPr>
        </p:nvSpPr>
        <p:spPr>
          <a:xfrm>
            <a:off x="6553200" y="6365875"/>
            <a:ext cx="2133600" cy="365125"/>
          </a:xfrm>
        </p:spPr>
        <p:txBody>
          <a:bodyPr/>
          <a:lstStyle/>
          <a:p>
            <a:pPr>
              <a:defRPr/>
            </a:pPr>
            <a:fld id="{657631AF-89DA-419D-BAF8-2D8A3B4F7275}" type="slidenum">
              <a:rPr lang="en-US" smtClean="0"/>
              <a:pPr>
                <a:defRPr/>
              </a:pPr>
              <a:t>14</a:t>
            </a:fld>
            <a:endParaRPr lang="en-US" dirty="0"/>
          </a:p>
        </p:txBody>
      </p:sp>
      <p:sp>
        <p:nvSpPr>
          <p:cNvPr id="5" name="Date Placeholder 4"/>
          <p:cNvSpPr>
            <a:spLocks noGrp="1"/>
          </p:cNvSpPr>
          <p:nvPr>
            <p:ph type="dt" sz="quarter" idx="10"/>
          </p:nvPr>
        </p:nvSpPr>
        <p:spPr/>
        <p:txBody>
          <a:bodyPr/>
          <a:lstStyle/>
          <a:p>
            <a:pPr>
              <a:defRPr/>
            </a:pPr>
            <a:fld id="{FC066324-239B-4545-888B-A3BC984548E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4225" y="1501775"/>
            <a:ext cx="7670800" cy="4879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5" name="Title 5"/>
          <p:cNvSpPr>
            <a:spLocks noGrp="1"/>
          </p:cNvSpPr>
          <p:nvPr>
            <p:ph type="title"/>
          </p:nvPr>
        </p:nvSpPr>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smtClean="0"/>
          </a:p>
        </p:txBody>
      </p:sp>
      <p:sp>
        <p:nvSpPr>
          <p:cNvPr id="5" name="Slide Number Placeholder 4"/>
          <p:cNvSpPr>
            <a:spLocks noGrp="1"/>
          </p:cNvSpPr>
          <p:nvPr>
            <p:ph type="sldNum" sz="quarter" idx="12"/>
          </p:nvPr>
        </p:nvSpPr>
        <p:spPr/>
        <p:txBody>
          <a:bodyPr/>
          <a:lstStyle/>
          <a:p>
            <a:pPr>
              <a:defRPr/>
            </a:pPr>
            <a:fld id="{F6AE77B9-9B02-4319-8842-0F5217863377}" type="slidenum">
              <a:rPr lang="en-US" smtClean="0"/>
              <a:pPr>
                <a:defRPr/>
              </a:pPr>
              <a:t>15</a:t>
            </a:fld>
            <a:endParaRPr lang="en-US" dirty="0"/>
          </a:p>
        </p:txBody>
      </p:sp>
      <p:pic>
        <p:nvPicPr>
          <p:cNvPr id="18437" name="Content Placeholder 7" descr="CDT_diagramFINAL.jpg"/>
          <p:cNvPicPr>
            <a:picLocks noGrp="1" noChangeAspect="1"/>
          </p:cNvPicPr>
          <p:nvPr>
            <p:ph idx="1"/>
          </p:nvPr>
        </p:nvPicPr>
        <p:blipFill>
          <a:blip r:embed="rId3" cstate="print"/>
          <a:srcRect/>
          <a:stretch>
            <a:fillRect/>
          </a:stretch>
        </p:blipFill>
        <p:spPr>
          <a:xfrm>
            <a:off x="2330450" y="1600200"/>
            <a:ext cx="4710113" cy="4754563"/>
          </a:xfrm>
        </p:spPr>
      </p:pic>
      <p:sp>
        <p:nvSpPr>
          <p:cNvPr id="7" name="Date Placeholder 6"/>
          <p:cNvSpPr>
            <a:spLocks noGrp="1"/>
          </p:cNvSpPr>
          <p:nvPr>
            <p:ph type="dt" sz="quarter" idx="10"/>
          </p:nvPr>
        </p:nvSpPr>
        <p:spPr/>
        <p:txBody>
          <a:bodyPr/>
          <a:lstStyle/>
          <a:p>
            <a:pPr>
              <a:defRPr/>
            </a:pPr>
            <a:fld id="{12AD3490-187C-4E61-8082-21D8C826ED5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38325"/>
            <a:ext cx="8583613" cy="4510088"/>
          </a:xfrm>
          <a:ln>
            <a:solidFill>
              <a:schemeClr val="accent1">
                <a:lumMod val="50000"/>
              </a:schemeClr>
            </a:solidFill>
          </a:ln>
        </p:spPr>
        <p:txBody>
          <a:bodyPr rtlCol="0">
            <a:normAutofit fontScale="62500" lnSpcReduction="20000"/>
          </a:bodyPr>
          <a:lstStyle/>
          <a:p>
            <a:pPr eaLnBrk="1" fontAlgn="auto" hangingPunct="1">
              <a:spcAft>
                <a:spcPts val="0"/>
              </a:spcAft>
              <a:defRPr/>
            </a:pPr>
            <a:endParaRPr lang="en-US" sz="3800" dirty="0" smtClean="0">
              <a:solidFill>
                <a:srgbClr val="002060"/>
              </a:solidFill>
            </a:endParaRPr>
          </a:p>
          <a:p>
            <a:pPr marL="457200" indent="-457200" eaLnBrk="1" fontAlgn="auto" hangingPunct="1">
              <a:spcAft>
                <a:spcPts val="0"/>
              </a:spcAft>
              <a:defRPr/>
            </a:pPr>
            <a:r>
              <a:rPr lang="en-US" sz="3800" dirty="0" smtClean="0"/>
              <a:t>What are the Classroom Diagnostic Tools?</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Why should the Classroom Diagnostic Tools be used?</a:t>
            </a:r>
            <a:endParaRPr lang="en-US" sz="3400" dirty="0" smtClean="0"/>
          </a:p>
          <a:p>
            <a:pPr eaLnBrk="1" fontAlgn="auto" hangingPunct="1">
              <a:spcAft>
                <a:spcPts val="0"/>
              </a:spcAft>
              <a:buFont typeface="Arial" pitchFamily="34" charset="0"/>
              <a:buNone/>
              <a:defRPr/>
            </a:pPr>
            <a:r>
              <a:rPr lang="en-US" sz="3400" dirty="0" smtClean="0"/>
              <a:t> </a:t>
            </a:r>
          </a:p>
          <a:p>
            <a:pPr marL="457200" indent="-457200" eaLnBrk="1" fontAlgn="auto" hangingPunct="1">
              <a:spcAft>
                <a:spcPts val="0"/>
              </a:spcAft>
              <a:defRPr/>
            </a:pPr>
            <a:r>
              <a:rPr lang="en-US" sz="3800" dirty="0" smtClean="0"/>
              <a:t>Who are the target students/groups?  </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How often should the Classroom Diagnostic Tools be administered?</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Who might use the Classroom Diagnostic Tools and for what purpose?</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1800" dirty="0"/>
          </a:p>
        </p:txBody>
      </p:sp>
      <p:sp>
        <p:nvSpPr>
          <p:cNvPr id="4" name="Slide Number Placeholder 3"/>
          <p:cNvSpPr>
            <a:spLocks noGrp="1"/>
          </p:cNvSpPr>
          <p:nvPr>
            <p:ph type="sldNum" sz="quarter" idx="12"/>
          </p:nvPr>
        </p:nvSpPr>
        <p:spPr/>
        <p:txBody>
          <a:bodyPr/>
          <a:lstStyle/>
          <a:p>
            <a:pPr>
              <a:defRPr/>
            </a:pPr>
            <a:fld id="{E6CD004C-355C-4F8D-BA44-50AD0BCA0714}" type="slidenum">
              <a:rPr lang="en-US" smtClean="0"/>
              <a:pPr>
                <a:defRPr/>
              </a:pPr>
              <a:t>16</a:t>
            </a:fld>
            <a:endParaRPr lang="en-US" dirty="0"/>
          </a:p>
        </p:txBody>
      </p:sp>
      <p:sp>
        <p:nvSpPr>
          <p:cNvPr id="5" name="Date Placeholder 4"/>
          <p:cNvSpPr>
            <a:spLocks noGrp="1"/>
          </p:cNvSpPr>
          <p:nvPr>
            <p:ph type="dt" sz="quarter" idx="10"/>
          </p:nvPr>
        </p:nvSpPr>
        <p:spPr/>
        <p:txBody>
          <a:bodyPr/>
          <a:lstStyle/>
          <a:p>
            <a:pPr>
              <a:defRPr/>
            </a:pPr>
            <a:fld id="{3C770503-9809-4B1A-B542-F3D5E2A4CAA9}"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28800"/>
            <a:ext cx="8583613" cy="4510088"/>
          </a:xfrm>
          <a:ln>
            <a:solidFill>
              <a:schemeClr val="accent1">
                <a:lumMod val="50000"/>
              </a:schemeClr>
            </a:solidFill>
          </a:ln>
        </p:spPr>
        <p:txBody>
          <a:bodyPr rtlCol="0">
            <a:normAutofit fontScale="92500"/>
          </a:bodyPr>
          <a:lstStyle/>
          <a:p>
            <a:pPr eaLnBrk="1" fontAlgn="auto" hangingPunct="1">
              <a:spcAft>
                <a:spcPts val="0"/>
              </a:spcAft>
              <a:buFont typeface="Arial" pitchFamily="34" charset="0"/>
              <a:buNone/>
              <a:defRPr/>
            </a:pPr>
            <a:r>
              <a:rPr lang="en-US" sz="2900" dirty="0" smtClean="0">
                <a:solidFill>
                  <a:srgbClr val="002060"/>
                </a:solidFill>
              </a:rPr>
              <a:t>What are the Classroom Diagnostic Tools?</a:t>
            </a:r>
          </a:p>
          <a:p>
            <a:pPr eaLnBrk="1" fontAlgn="auto" hangingPunct="1">
              <a:spcAft>
                <a:spcPts val="0"/>
              </a:spcAft>
              <a:buFont typeface="Arial" pitchFamily="34" charset="0"/>
              <a:buNone/>
              <a:defRPr/>
            </a:pPr>
            <a:endParaRPr lang="en-US" sz="2900" dirty="0" smtClean="0"/>
          </a:p>
          <a:p>
            <a:pPr marL="342900" lvl="1" indent="0" eaLnBrk="1" fontAlgn="auto" hangingPunct="1">
              <a:spcAft>
                <a:spcPts val="0"/>
              </a:spcAft>
              <a:buFont typeface="Arial" pitchFamily="34" charset="0"/>
              <a:buNone/>
              <a:defRPr/>
            </a:pPr>
            <a:r>
              <a:rPr lang="en-US" dirty="0" smtClean="0"/>
              <a:t>The Pennsylvania Classroom Diagnostic Tools (CDT) is a set of </a:t>
            </a:r>
            <a:r>
              <a:rPr lang="en-US" dirty="0" smtClean="0">
                <a:solidFill>
                  <a:srgbClr val="FF0000"/>
                </a:solidFill>
              </a:rPr>
              <a:t>online tools </a:t>
            </a:r>
            <a:r>
              <a:rPr lang="en-US" dirty="0" smtClean="0"/>
              <a:t>designed to </a:t>
            </a:r>
            <a:r>
              <a:rPr lang="en-US" dirty="0" smtClean="0">
                <a:solidFill>
                  <a:srgbClr val="FF0000"/>
                </a:solidFill>
              </a:rPr>
              <a:t>provide diagnostic information </a:t>
            </a:r>
            <a:r>
              <a:rPr lang="en-US" dirty="0" smtClean="0"/>
              <a:t>in order to </a:t>
            </a:r>
            <a:r>
              <a:rPr lang="en-US" dirty="0" smtClean="0">
                <a:solidFill>
                  <a:srgbClr val="FF0000"/>
                </a:solidFill>
              </a:rPr>
              <a:t>guide instruction </a:t>
            </a:r>
            <a:r>
              <a:rPr lang="en-US" dirty="0" smtClean="0"/>
              <a:t>and </a:t>
            </a:r>
            <a:r>
              <a:rPr lang="en-US" dirty="0" smtClean="0">
                <a:solidFill>
                  <a:srgbClr val="FF0000"/>
                </a:solidFill>
              </a:rPr>
              <a:t>provide support to students and teachers.</a:t>
            </a:r>
            <a:r>
              <a:rPr lang="en-US" dirty="0" smtClean="0"/>
              <a:t> These tools (available at no cost to districts) are fully </a:t>
            </a:r>
            <a:r>
              <a:rPr lang="en-US" dirty="0" smtClean="0">
                <a:solidFill>
                  <a:srgbClr val="FF0000"/>
                </a:solidFill>
              </a:rPr>
              <a:t>integrated and aligned with the  Standards Aligned System (SAS)</a:t>
            </a:r>
            <a:r>
              <a:rPr lang="en-US" dirty="0" smtClean="0"/>
              <a:t> and will assist educators in identifying students’ </a:t>
            </a:r>
            <a:r>
              <a:rPr lang="en-US" dirty="0" smtClean="0">
                <a:solidFill>
                  <a:srgbClr val="FF0000"/>
                </a:solidFill>
              </a:rPr>
              <a:t>academic strengths and areas of need</a:t>
            </a:r>
            <a:r>
              <a:rPr lang="en-US" dirty="0" smtClean="0"/>
              <a:t>, </a:t>
            </a:r>
            <a:r>
              <a:rPr lang="en-US" dirty="0" smtClean="0">
                <a:solidFill>
                  <a:srgbClr val="FF0000"/>
                </a:solidFill>
              </a:rPr>
              <a:t>providing links </a:t>
            </a:r>
            <a:r>
              <a:rPr lang="en-US" dirty="0" smtClean="0"/>
              <a:t>to classroom resources. </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398FAD5A-C80C-454C-8266-1FD6990C4534}" type="slidenum">
              <a:rPr lang="en-US" smtClean="0"/>
              <a:pPr>
                <a:defRPr/>
              </a:pPr>
              <a:t>17</a:t>
            </a:fld>
            <a:endParaRPr lang="en-US" dirty="0"/>
          </a:p>
        </p:txBody>
      </p:sp>
      <p:sp>
        <p:nvSpPr>
          <p:cNvPr id="5" name="Date Placeholder 4"/>
          <p:cNvSpPr>
            <a:spLocks noGrp="1"/>
          </p:cNvSpPr>
          <p:nvPr>
            <p:ph type="dt" sz="quarter" idx="10"/>
          </p:nvPr>
        </p:nvSpPr>
        <p:spPr/>
        <p:txBody>
          <a:bodyPr/>
          <a:lstStyle/>
          <a:p>
            <a:pPr>
              <a:defRPr/>
            </a:pPr>
            <a:fld id="{9AEAA79A-3B10-412E-8140-768D87F1D11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28625" y="890588"/>
            <a:ext cx="8229600" cy="1143000"/>
          </a:xfrm>
        </p:spPr>
        <p:txBody>
          <a:bodyPr/>
          <a:lstStyle/>
          <a:p>
            <a:pPr marL="342900" indent="-342900" eaLnBrk="1" hangingPunct="1"/>
            <a:r>
              <a:rPr lang="en-US" sz="4000" b="1" smtClean="0">
                <a:solidFill>
                  <a:srgbClr val="002060"/>
                </a:solidFill>
              </a:rPr>
              <a:t>CDT Overview</a:t>
            </a:r>
            <a:br>
              <a:rPr lang="en-US" sz="4000" b="1" smtClean="0">
                <a:solidFill>
                  <a:srgbClr val="002060"/>
                </a:solidFill>
              </a:rPr>
            </a:br>
            <a:r>
              <a:rPr lang="en-US" sz="2800" smtClean="0">
                <a:solidFill>
                  <a:srgbClr val="002060"/>
                </a:solidFill>
              </a:rPr>
              <a:t>What are the Classroom Diagnostic Tools? </a:t>
            </a:r>
            <a:r>
              <a:rPr lang="en-US" sz="3600" smtClean="0">
                <a:solidFill>
                  <a:srgbClr val="002060"/>
                </a:solidFill>
              </a:rPr>
              <a:t/>
            </a:r>
            <a:br>
              <a:rPr lang="en-US" sz="3600" smtClean="0">
                <a:solidFill>
                  <a:srgbClr val="002060"/>
                </a:solidFill>
              </a:rPr>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76425"/>
            <a:ext cx="8583613" cy="4510088"/>
          </a:xfrm>
          <a:ln>
            <a:solidFill>
              <a:schemeClr val="accent1">
                <a:lumMod val="50000"/>
              </a:schemeClr>
            </a:solidFill>
          </a:ln>
        </p:spPr>
        <p:txBody>
          <a:bodyPr rtlCol="0">
            <a:normAutofit/>
          </a:bodyPr>
          <a:lstStyle/>
          <a:p>
            <a:pPr marL="0" lvl="1" indent="0" eaLnBrk="1" hangingPunct="1">
              <a:spcBef>
                <a:spcPts val="600"/>
              </a:spcBef>
              <a:buFont typeface="Arial" pitchFamily="34" charset="0"/>
              <a:buNone/>
              <a:defRPr/>
            </a:pPr>
            <a:r>
              <a:rPr lang="en-US" sz="2400" dirty="0" smtClean="0"/>
              <a:t>The CDT is:</a:t>
            </a:r>
          </a:p>
          <a:p>
            <a:pPr marL="457200" lvl="1" indent="-457200" eaLnBrk="1" hangingPunct="1">
              <a:spcBef>
                <a:spcPts val="600"/>
              </a:spcBef>
              <a:buFont typeface="Arial" pitchFamily="34" charset="0"/>
              <a:buChar char="•"/>
              <a:defRPr/>
            </a:pPr>
            <a:r>
              <a:rPr lang="en-US" sz="2000" dirty="0" smtClean="0"/>
              <a:t>Offered to students in grades 6 through high school.</a:t>
            </a:r>
          </a:p>
          <a:p>
            <a:pPr marL="457200" lvl="1" indent="-457200" eaLnBrk="1" hangingPunct="1">
              <a:spcBef>
                <a:spcPts val="600"/>
              </a:spcBef>
              <a:buFont typeface="Arial" pitchFamily="34" charset="0"/>
              <a:buChar char="•"/>
              <a:defRPr/>
            </a:pPr>
            <a:r>
              <a:rPr lang="en-US" sz="2000" dirty="0" smtClean="0"/>
              <a:t>Available for use in the classroom throughout the school year on a  voluntary basis.</a:t>
            </a:r>
          </a:p>
          <a:p>
            <a:pPr marL="457200" lvl="1" indent="-457200" eaLnBrk="1" hangingPunct="1">
              <a:spcBef>
                <a:spcPts val="600"/>
              </a:spcBef>
              <a:buFont typeface="Arial" pitchFamily="34" charset="0"/>
              <a:buChar char="•"/>
              <a:defRPr/>
            </a:pPr>
            <a:r>
              <a:rPr lang="en-US" sz="2000" dirty="0" smtClean="0"/>
              <a:t>Based on content assessed by the Keystone Exams and the Pennsylvania System of School Assessment (PSSA). </a:t>
            </a:r>
          </a:p>
          <a:p>
            <a:pPr marL="457200" lvl="1" indent="-457200" eaLnBrk="1" hangingPunct="1">
              <a:spcBef>
                <a:spcPts val="600"/>
              </a:spcBef>
              <a:buFont typeface="Arial" pitchFamily="34" charset="0"/>
              <a:buChar char="•"/>
              <a:defRPr/>
            </a:pPr>
            <a:r>
              <a:rPr lang="en-US" sz="2000" dirty="0" smtClean="0"/>
              <a:t>Composed of multiple-choice items.</a:t>
            </a:r>
          </a:p>
          <a:p>
            <a:pPr marL="457200" lvl="1" indent="-457200" eaLnBrk="1" hangingPunct="1">
              <a:spcBef>
                <a:spcPts val="600"/>
              </a:spcBef>
              <a:buFont typeface="Arial" pitchFamily="34" charset="0"/>
              <a:buChar char="•"/>
              <a:defRPr/>
            </a:pPr>
            <a:r>
              <a:rPr lang="en-US" sz="2000" dirty="0" smtClean="0"/>
              <a:t>Delivered as an online Computer Adaptive Test (CAT), ensuring valid and reliable measures of a student’s skills while minimizing testing time.</a:t>
            </a:r>
          </a:p>
          <a:p>
            <a:pPr marL="457200" lvl="1" indent="-457200" eaLnBrk="1" hangingPunct="1">
              <a:spcBef>
                <a:spcPts val="600"/>
              </a:spcBef>
              <a:buFont typeface="Arial" pitchFamily="34" charset="0"/>
              <a:buChar char="•"/>
              <a:defRPr/>
            </a:pPr>
            <a:r>
              <a:rPr lang="en-US" sz="2000" dirty="0" smtClean="0"/>
              <a:t>Designed to provide real-time results for students and teachers with links to Materials and Resources in SAS.</a:t>
            </a:r>
          </a:p>
          <a:p>
            <a:pPr eaLnBrk="1" fontAlgn="auto" hangingPunct="1">
              <a:spcAft>
                <a:spcPts val="0"/>
              </a:spcAft>
              <a:buFont typeface="Arial" pitchFamily="34" charset="0"/>
              <a:buNone/>
              <a:defRPr/>
            </a:pPr>
            <a:endParaRPr lang="en-US" sz="2900" dirty="0" smtClean="0"/>
          </a:p>
          <a:p>
            <a:pPr eaLnBrk="1" fontAlgn="auto" hangingPunct="1">
              <a:spcAft>
                <a:spcPts val="0"/>
              </a:spcAft>
              <a:defRPr/>
            </a:pPr>
            <a:endParaRPr lang="en-US" sz="2900" dirty="0" smtClean="0"/>
          </a:p>
          <a:p>
            <a:pPr eaLnBrk="1" fontAlgn="auto" hangingPunct="1">
              <a:spcAft>
                <a:spcPts val="0"/>
              </a:spcAft>
              <a:defRPr/>
            </a:pPr>
            <a:endParaRPr lang="en-US" sz="2900"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0EFA6314-221A-4409-9C3A-D3584B99A976}" type="slidenum">
              <a:rPr lang="en-US" smtClean="0"/>
              <a:pPr>
                <a:defRPr/>
              </a:pPr>
              <a:t>18</a:t>
            </a:fld>
            <a:endParaRPr lang="en-US" dirty="0"/>
          </a:p>
        </p:txBody>
      </p:sp>
      <p:sp>
        <p:nvSpPr>
          <p:cNvPr id="5" name="Date Placeholder 4"/>
          <p:cNvSpPr>
            <a:spLocks noGrp="1"/>
          </p:cNvSpPr>
          <p:nvPr>
            <p:ph type="dt" sz="quarter" idx="10"/>
          </p:nvPr>
        </p:nvSpPr>
        <p:spPr/>
        <p:txBody>
          <a:bodyPr/>
          <a:lstStyle/>
          <a:p>
            <a:pPr>
              <a:defRPr/>
            </a:pPr>
            <a:fld id="{463824B4-9B39-4039-BB5F-194FC271103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7788" y="1149350"/>
            <a:ext cx="8888412" cy="811213"/>
          </a:xfrm>
        </p:spPr>
        <p:txBody>
          <a:bodyPr/>
          <a:lstStyle/>
          <a:p>
            <a:r>
              <a:rPr lang="en-US" sz="4000" b="1" smtClean="0">
                <a:solidFill>
                  <a:srgbClr val="002060"/>
                </a:solidFill>
              </a:rPr>
              <a:t>eDIRECT: </a:t>
            </a:r>
            <a:br>
              <a:rPr lang="en-US" sz="4000" b="1" smtClean="0">
                <a:solidFill>
                  <a:srgbClr val="002060"/>
                </a:solidFill>
              </a:rPr>
            </a:br>
            <a:r>
              <a:rPr lang="en-US" sz="3200" smtClean="0">
                <a:solidFill>
                  <a:srgbClr val="002060"/>
                </a:solidFill>
              </a:rPr>
              <a:t>CDT User Guides and Other Information </a:t>
            </a:r>
          </a:p>
        </p:txBody>
      </p:sp>
      <p:sp>
        <p:nvSpPr>
          <p:cNvPr id="23555" name="Content Placeholder 2"/>
          <p:cNvSpPr>
            <a:spLocks noGrp="1"/>
          </p:cNvSpPr>
          <p:nvPr>
            <p:ph idx="1"/>
          </p:nvPr>
        </p:nvSpPr>
        <p:spPr>
          <a:xfrm>
            <a:off x="319088" y="2139950"/>
            <a:ext cx="8599487" cy="4133850"/>
          </a:xfrm>
        </p:spPr>
        <p:txBody>
          <a:bodyPr/>
          <a:lstStyle/>
          <a:p>
            <a:r>
              <a:rPr lang="en-US" sz="3000" smtClean="0"/>
              <a:t>CDT User Guides and other important information is available online via PA eDIRECT </a:t>
            </a:r>
            <a:endParaRPr lang="en-US" sz="2400" smtClean="0"/>
          </a:p>
          <a:p>
            <a:pPr lvl="1"/>
            <a:r>
              <a:rPr lang="en-US" sz="2400" smtClean="0"/>
              <a:t>Go to </a:t>
            </a:r>
            <a:r>
              <a:rPr lang="en-US" sz="2400" i="1" smtClean="0"/>
              <a:t>General Information </a:t>
            </a:r>
            <a:r>
              <a:rPr lang="en-US" sz="2400" smtClean="0"/>
              <a:t>and choose </a:t>
            </a:r>
            <a:r>
              <a:rPr lang="en-US" sz="2400" i="1" smtClean="0"/>
              <a:t>Documents</a:t>
            </a:r>
            <a:r>
              <a:rPr lang="en-US" sz="2400" smtClean="0"/>
              <a:t>. </a:t>
            </a:r>
          </a:p>
          <a:p>
            <a:pPr lvl="1"/>
            <a:r>
              <a:rPr lang="en-US" sz="2400" smtClean="0"/>
              <a:t>Select Classroom Diagnostic Tools 2010–2011</a:t>
            </a:r>
          </a:p>
        </p:txBody>
      </p:sp>
      <p:sp>
        <p:nvSpPr>
          <p:cNvPr id="23556" name="Rectangle 4"/>
          <p:cNvSpPr>
            <a:spLocks noChangeArrowheads="1"/>
          </p:cNvSpPr>
          <p:nvPr/>
        </p:nvSpPr>
        <p:spPr bwMode="auto">
          <a:xfrm>
            <a:off x="5000625" y="4837113"/>
            <a:ext cx="4143375" cy="508000"/>
          </a:xfrm>
          <a:prstGeom prst="rect">
            <a:avLst/>
          </a:prstGeom>
          <a:noFill/>
          <a:ln w="9525">
            <a:noFill/>
            <a:miter lim="800000"/>
            <a:headEnd/>
            <a:tailEnd/>
          </a:ln>
        </p:spPr>
        <p:txBody>
          <a:bodyPr>
            <a:spAutoFit/>
          </a:bodyPr>
          <a:lstStyle/>
          <a:p>
            <a:pPr algn="ctr"/>
            <a:r>
              <a:rPr lang="en-US" sz="2700" b="1">
                <a:solidFill>
                  <a:srgbClr val="002060"/>
                </a:solidFill>
              </a:rPr>
              <a:t>https://pa.drcedirect.com</a:t>
            </a:r>
          </a:p>
        </p:txBody>
      </p:sp>
      <p:pic>
        <p:nvPicPr>
          <p:cNvPr id="25607" name="Picture 7"/>
          <p:cNvPicPr>
            <a:picLocks noChangeAspect="1" noChangeArrowheads="1"/>
          </p:cNvPicPr>
          <p:nvPr/>
        </p:nvPicPr>
        <p:blipFill>
          <a:blip r:embed="rId3" cstate="print"/>
          <a:srcRect l="644" r="1079" b="6995"/>
          <a:stretch>
            <a:fillRect/>
          </a:stretch>
        </p:blipFill>
        <p:spPr bwMode="auto">
          <a:xfrm>
            <a:off x="801688" y="4189413"/>
            <a:ext cx="4094162" cy="2330450"/>
          </a:xfrm>
          <a:prstGeom prst="rect">
            <a:avLst/>
          </a:prstGeom>
          <a:ln>
            <a:noFill/>
          </a:ln>
          <a:effectLst>
            <a:outerShdw blurRad="292100" dist="139700" dir="2700000" algn="tl" rotWithShape="0">
              <a:srgbClr val="333333">
                <a:alpha val="65000"/>
              </a:srgbClr>
            </a:outerShdw>
          </a:effectLst>
        </p:spPr>
      </p:pic>
      <p:sp>
        <p:nvSpPr>
          <p:cNvPr id="6" name="Slide Number Placeholder 5"/>
          <p:cNvSpPr>
            <a:spLocks noGrp="1"/>
          </p:cNvSpPr>
          <p:nvPr>
            <p:ph type="sldNum" sz="quarter" idx="12"/>
          </p:nvPr>
        </p:nvSpPr>
        <p:spPr/>
        <p:txBody>
          <a:bodyPr/>
          <a:lstStyle/>
          <a:p>
            <a:pPr>
              <a:defRPr/>
            </a:pPr>
            <a:fld id="{4914CCEB-2E5F-49FB-9E41-124587AD96F8}" type="slidenum">
              <a:rPr lang="en-US" smtClean="0"/>
              <a:pPr>
                <a:defRPr/>
              </a:pPr>
              <a:t>19</a:t>
            </a:fld>
            <a:endParaRPr lang="en-US" dirty="0"/>
          </a:p>
        </p:txBody>
      </p:sp>
      <p:sp>
        <p:nvSpPr>
          <p:cNvPr id="7" name="Date Placeholder 6"/>
          <p:cNvSpPr>
            <a:spLocks noGrp="1"/>
          </p:cNvSpPr>
          <p:nvPr>
            <p:ph type="dt" sz="quarter" idx="10"/>
          </p:nvPr>
        </p:nvSpPr>
        <p:spPr/>
        <p:txBody>
          <a:bodyPr/>
          <a:lstStyle/>
          <a:p>
            <a:pPr>
              <a:defRPr/>
            </a:pPr>
            <a:fld id="{D2D7A3EE-60A0-494D-A606-D0CD4B666A56}" type="datetime1">
              <a:rPr lang="en-US" smtClean="0"/>
              <a:pPr>
                <a:defRPr/>
              </a:pPr>
              <a:t>5/9/2012</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Resources: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sz="3600" dirty="0" smtClean="0">
                <a:hlinkClick r:id="rId3"/>
              </a:rPr>
              <a:t>http://www.tinyurl.com/</a:t>
            </a:r>
            <a:r>
              <a:rPr lang="en-US" sz="3600" b="1" dirty="0" smtClean="0">
                <a:hlinkClick r:id="rId3"/>
              </a:rPr>
              <a:t>ARIN</a:t>
            </a:r>
            <a:r>
              <a:rPr lang="en-US" sz="3600" i="1" dirty="0" smtClean="0">
                <a:hlinkClick r:id="rId3"/>
              </a:rPr>
              <a:t>CDT</a:t>
            </a:r>
            <a:endParaRPr lang="en-US" sz="3600" i="1"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solidFill>
                  <a:prstClr val="black">
                    <a:tint val="75000"/>
                  </a:prstClr>
                </a:solidFill>
              </a:rPr>
              <a:pPr>
                <a:defRPr/>
              </a:pPr>
              <a:t>2</a:t>
            </a:fld>
            <a:endParaRPr lang="en-US" dirty="0">
              <a:solidFill>
                <a:prstClr val="black">
                  <a:tint val="75000"/>
                </a:prstClr>
              </a:solidFill>
            </a:endParaRPr>
          </a:p>
        </p:txBody>
      </p:sp>
      <p:sp>
        <p:nvSpPr>
          <p:cNvPr id="4" name="Date Placeholder 3"/>
          <p:cNvSpPr>
            <a:spLocks noGrp="1"/>
          </p:cNvSpPr>
          <p:nvPr>
            <p:ph type="dt" sz="quarter" idx="10"/>
          </p:nvPr>
        </p:nvSpPr>
        <p:spPr/>
        <p:txBody>
          <a:bodyPr/>
          <a:lstStyle/>
          <a:p>
            <a:pPr>
              <a:defRPr/>
            </a:pPr>
            <a:fld id="{DC1FAC64-714F-46FF-AB3A-9B864F756216}"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441523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457200" y="796925"/>
            <a:ext cx="8229600" cy="1143000"/>
          </a:xfrm>
        </p:spPr>
        <p:txBody>
          <a:bodyPr/>
          <a:lstStyle/>
          <a:p>
            <a:pPr eaLnBrk="1" hangingPunct="1"/>
            <a:r>
              <a:rPr lang="en-US" b="1" smtClean="0">
                <a:solidFill>
                  <a:srgbClr val="002060"/>
                </a:solidFill>
              </a:rPr>
              <a:t>Implementation Plan</a:t>
            </a:r>
            <a:endParaRPr lang="en-US" smtClean="0"/>
          </a:p>
        </p:txBody>
      </p:sp>
      <p:sp>
        <p:nvSpPr>
          <p:cNvPr id="3" name="Content Placeholder 2"/>
          <p:cNvSpPr>
            <a:spLocks noGrp="1"/>
          </p:cNvSpPr>
          <p:nvPr>
            <p:ph idx="1"/>
          </p:nvPr>
        </p:nvSpPr>
        <p:spPr>
          <a:xfrm>
            <a:off x="466725" y="1944688"/>
            <a:ext cx="8229600" cy="4397375"/>
          </a:xfrm>
          <a:ln w="12700">
            <a:solidFill>
              <a:schemeClr val="tx1"/>
            </a:solidFill>
          </a:ln>
        </p:spPr>
        <p:txBody>
          <a:bodyPr rtlCol="0">
            <a:normAutofit fontScale="92500" lnSpcReduction="20000"/>
          </a:bodyPr>
          <a:lstStyle/>
          <a:p>
            <a:pPr lvl="1" algn="just" eaLnBrk="1" fontAlgn="auto" hangingPunct="1">
              <a:spcBef>
                <a:spcPts val="600"/>
              </a:spcBef>
              <a:spcAft>
                <a:spcPts val="0"/>
              </a:spcAft>
              <a:buFont typeface="Arial" pitchFamily="34" charset="0"/>
              <a:buNone/>
              <a:defRPr/>
            </a:pPr>
            <a:endParaRPr lang="en-US" sz="2000" dirty="0" smtClean="0"/>
          </a:p>
          <a:p>
            <a:pPr algn="just" eaLnBrk="1" fontAlgn="auto" hangingPunct="1">
              <a:spcBef>
                <a:spcPts val="1200"/>
              </a:spcBef>
              <a:spcAft>
                <a:spcPts val="0"/>
              </a:spcAft>
              <a:buFont typeface="Arial" pitchFamily="34" charset="0"/>
              <a:buNone/>
              <a:defRPr/>
            </a:pPr>
            <a:r>
              <a:rPr lang="en-US" sz="2600" dirty="0" smtClean="0">
                <a:solidFill>
                  <a:srgbClr val="002060"/>
                </a:solidFill>
              </a:rPr>
              <a:t>STEP 1:</a:t>
            </a:r>
            <a:r>
              <a:rPr lang="en-US" sz="2600" dirty="0" smtClean="0"/>
              <a:t>  Contact PA Customer Service for initial system setup</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2:  </a:t>
            </a:r>
            <a:r>
              <a:rPr lang="en-US" sz="2600" dirty="0" smtClean="0"/>
              <a:t>Complete the eDIRECT user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3:</a:t>
            </a:r>
            <a:r>
              <a:rPr lang="en-US" sz="2600" dirty="0" smtClean="0"/>
              <a:t>  Complete PA Online Assessment software installation</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4:</a:t>
            </a:r>
            <a:r>
              <a:rPr lang="en-US" sz="2600" dirty="0" smtClean="0"/>
              <a:t>  Complete the Test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5:</a:t>
            </a:r>
            <a:r>
              <a:rPr lang="en-US" sz="2600" dirty="0" smtClean="0"/>
              <a:t>  Administer the Online Tutorials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6:</a:t>
            </a:r>
            <a:r>
              <a:rPr lang="en-US" sz="2600" dirty="0" smtClean="0"/>
              <a:t>  Administer the Online Tools Training</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7:</a:t>
            </a:r>
            <a:r>
              <a:rPr lang="en-US" sz="2600" dirty="0" smtClean="0"/>
              <a:t>  Administer the CDT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8:</a:t>
            </a:r>
            <a:r>
              <a:rPr lang="en-US" sz="2600" dirty="0" smtClean="0"/>
              <a:t>  Access real-time reports via eDIRECT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9:</a:t>
            </a:r>
            <a:r>
              <a:rPr lang="en-US" sz="2600" dirty="0" smtClean="0"/>
              <a:t>  Determine instructional plan for student(s)</a:t>
            </a:r>
          </a:p>
        </p:txBody>
      </p:sp>
      <p:sp>
        <p:nvSpPr>
          <p:cNvPr id="4" name="Slide Number Placeholder 3"/>
          <p:cNvSpPr>
            <a:spLocks noGrp="1"/>
          </p:cNvSpPr>
          <p:nvPr>
            <p:ph type="sldNum" sz="quarter" idx="12"/>
          </p:nvPr>
        </p:nvSpPr>
        <p:spPr/>
        <p:txBody>
          <a:bodyPr/>
          <a:lstStyle/>
          <a:p>
            <a:pPr>
              <a:defRPr/>
            </a:pPr>
            <a:fld id="{AAF5D5F8-9B9D-48DD-A12B-07B3AB5A9E6B}" type="slidenum">
              <a:rPr lang="en-US" smtClean="0"/>
              <a:pPr>
                <a:defRPr/>
              </a:pPr>
              <a:t>20</a:t>
            </a:fld>
            <a:endParaRPr lang="en-US" dirty="0"/>
          </a:p>
        </p:txBody>
      </p:sp>
      <p:sp>
        <p:nvSpPr>
          <p:cNvPr id="5" name="Date Placeholder 4"/>
          <p:cNvSpPr>
            <a:spLocks noGrp="1"/>
          </p:cNvSpPr>
          <p:nvPr>
            <p:ph type="dt" sz="quarter" idx="10"/>
          </p:nvPr>
        </p:nvSpPr>
        <p:spPr/>
        <p:txBody>
          <a:bodyPr/>
          <a:lstStyle/>
          <a:p>
            <a:pPr>
              <a:defRPr/>
            </a:pPr>
            <a:fld id="{86BC459E-D5E8-415C-BA59-199EF19BFD9A}"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016000"/>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1</a:t>
            </a:r>
            <a:r>
              <a:rPr lang="en-US" dirty="0" smtClean="0"/>
              <a:t>  </a:t>
            </a:r>
            <a:br>
              <a:rPr lang="en-US" dirty="0" smtClean="0"/>
            </a:br>
            <a:r>
              <a:rPr lang="en-US" sz="3100" dirty="0" smtClean="0"/>
              <a:t>Contact PA Customer Service for initial system setup</a:t>
            </a:r>
          </a:p>
        </p:txBody>
      </p:sp>
      <p:sp>
        <p:nvSpPr>
          <p:cNvPr id="9" name="Title 5"/>
          <p:cNvSpPr txBox="1">
            <a:spLocks/>
          </p:cNvSpPr>
          <p:nvPr/>
        </p:nvSpPr>
        <p:spPr>
          <a:xfrm>
            <a:off x="392113" y="2351088"/>
            <a:ext cx="6345237" cy="1627187"/>
          </a:xfrm>
          <a:prstGeom prst="rect">
            <a:avLst/>
          </a:prstGeom>
          <a:ln>
            <a:solidFill>
              <a:schemeClr val="accent1">
                <a:lumMod val="50000"/>
              </a:schemeClr>
            </a:solidFill>
          </a:ln>
        </p:spPr>
        <p:txBody>
          <a:bodyPr anchor="ctr">
            <a:normAutofit fontScale="60000" lnSpcReduction="20000"/>
          </a:bodyPr>
          <a:lstStyle/>
          <a:p>
            <a:pPr marL="514350" indent="-514350" fontAlgn="auto">
              <a:spcBef>
                <a:spcPts val="600"/>
              </a:spcBef>
              <a:spcAft>
                <a:spcPts val="0"/>
              </a:spcAft>
              <a:defRPr/>
            </a:pPr>
            <a:r>
              <a:rPr lang="en-US" sz="3100" dirty="0">
                <a:latin typeface="+mn-lt"/>
                <a:ea typeface="+mj-ea"/>
                <a:cs typeface="+mj-cs"/>
              </a:rPr>
              <a:t>1. Go to </a:t>
            </a:r>
            <a:r>
              <a:rPr lang="en-US" sz="3100" dirty="0">
                <a:latin typeface="+mn-lt"/>
                <a:ea typeface="+mj-ea"/>
                <a:cs typeface="+mj-cs"/>
                <a:hlinkClick r:id="rId3"/>
              </a:rPr>
              <a:t>https://pa.drcedirect.com</a:t>
            </a:r>
            <a:endParaRPr lang="en-US" sz="3100" dirty="0">
              <a:latin typeface="+mn-lt"/>
              <a:ea typeface="+mj-ea"/>
              <a:cs typeface="+mj-cs"/>
            </a:endParaRPr>
          </a:p>
          <a:p>
            <a:pPr marL="514350" indent="-514350" fontAlgn="auto">
              <a:spcBef>
                <a:spcPts val="600"/>
              </a:spcBef>
              <a:spcAft>
                <a:spcPts val="0"/>
              </a:spcAft>
              <a:defRPr/>
            </a:pPr>
            <a:r>
              <a:rPr lang="en-US" sz="3100" dirty="0">
                <a:latin typeface="+mn-lt"/>
                <a:ea typeface="+mj-ea"/>
                <a:cs typeface="+mj-cs"/>
              </a:rPr>
              <a:t>2. Open the CDT Registration Form</a:t>
            </a:r>
          </a:p>
          <a:p>
            <a:pPr marL="514350" indent="-514350" fontAlgn="auto">
              <a:spcBef>
                <a:spcPts val="600"/>
              </a:spcBef>
              <a:spcAft>
                <a:spcPts val="0"/>
              </a:spcAft>
              <a:defRPr/>
            </a:pPr>
            <a:r>
              <a:rPr lang="en-US" sz="3100" dirty="0">
                <a:latin typeface="+mn-lt"/>
                <a:ea typeface="+mj-ea"/>
                <a:cs typeface="+mj-cs"/>
              </a:rPr>
              <a:t>3. Fax or email the Registration Form to PA Customer Service</a:t>
            </a:r>
          </a:p>
          <a:p>
            <a:pPr fontAlgn="auto">
              <a:spcBef>
                <a:spcPts val="600"/>
              </a:spcBef>
              <a:spcAft>
                <a:spcPts val="0"/>
              </a:spcAft>
              <a:defRPr/>
            </a:pPr>
            <a:r>
              <a:rPr lang="en-US" sz="3100" dirty="0">
                <a:latin typeface="+mn-lt"/>
                <a:ea typeface="+mj-ea"/>
                <a:cs typeface="+mj-cs"/>
              </a:rPr>
              <a:t>Or</a:t>
            </a:r>
          </a:p>
          <a:p>
            <a:pPr fontAlgn="auto">
              <a:spcBef>
                <a:spcPts val="600"/>
              </a:spcBef>
              <a:spcAft>
                <a:spcPts val="0"/>
              </a:spcAft>
              <a:defRPr/>
            </a:pPr>
            <a:r>
              <a:rPr lang="en-US" sz="3100" dirty="0">
                <a:latin typeface="+mn-lt"/>
                <a:ea typeface="+mj-ea"/>
                <a:cs typeface="+mj-cs"/>
              </a:rPr>
              <a:t>Call PA Customer Service  </a:t>
            </a:r>
          </a:p>
        </p:txBody>
      </p:sp>
      <p:pic>
        <p:nvPicPr>
          <p:cNvPr id="15" name="Picture 2"/>
          <p:cNvPicPr>
            <a:picLocks noGrp="1" noChangeAspect="1" noChangeArrowheads="1"/>
          </p:cNvPicPr>
          <p:nvPr>
            <p:ph idx="1"/>
          </p:nvPr>
        </p:nvPicPr>
        <p:blipFill>
          <a:blip r:embed="rId4" cstate="print"/>
          <a:srcRect l="1258" b="2416"/>
          <a:stretch>
            <a:fillRect/>
          </a:stretch>
        </p:blipFill>
        <p:spPr>
          <a:xfrm>
            <a:off x="3060700" y="3384550"/>
            <a:ext cx="5367338" cy="3082925"/>
          </a:xfrm>
          <a:effectLst>
            <a:outerShdw blurRad="190500" algn="tl" rotWithShape="0">
              <a:srgbClr val="000000">
                <a:alpha val="70000"/>
              </a:srgbClr>
            </a:outerShdw>
          </a:effectLst>
        </p:spPr>
      </p:pic>
      <p:sp>
        <p:nvSpPr>
          <p:cNvPr id="16" name="Title 5"/>
          <p:cNvSpPr txBox="1">
            <a:spLocks/>
          </p:cNvSpPr>
          <p:nvPr/>
        </p:nvSpPr>
        <p:spPr>
          <a:xfrm>
            <a:off x="833438" y="5233988"/>
            <a:ext cx="3916362" cy="952500"/>
          </a:xfrm>
          <a:prstGeom prst="rect">
            <a:avLst/>
          </a:prstGeom>
          <a:solidFill>
            <a:schemeClr val="accent1">
              <a:lumMod val="20000"/>
              <a:lumOff val="80000"/>
            </a:schemeClr>
          </a:solidFill>
          <a:ln>
            <a:solidFill>
              <a:schemeClr val="accent1">
                <a:lumMod val="50000"/>
              </a:schemeClr>
            </a:solidFill>
            <a:round/>
          </a:ln>
        </p:spPr>
        <p:txBody>
          <a:bodyPr anchor="ctr">
            <a:normAutofit fontScale="90000"/>
          </a:bodyPr>
          <a:lstStyle/>
          <a:p>
            <a:pPr algn="ctr" fontAlgn="auto">
              <a:spcBef>
                <a:spcPts val="600"/>
              </a:spcBef>
              <a:spcAft>
                <a:spcPts val="0"/>
              </a:spcAft>
              <a:defRPr/>
            </a:pPr>
            <a:r>
              <a:rPr lang="en-US" sz="1600" dirty="0">
                <a:latin typeface="+mn-lt"/>
                <a:ea typeface="+mj-ea"/>
                <a:cs typeface="+mj-cs"/>
              </a:rPr>
              <a:t>PA Customer Service</a:t>
            </a:r>
          </a:p>
          <a:p>
            <a:pPr algn="ctr" fontAlgn="auto">
              <a:spcBef>
                <a:spcPts val="600"/>
              </a:spcBef>
              <a:spcAft>
                <a:spcPts val="0"/>
              </a:spcAft>
              <a:defRPr/>
            </a:pPr>
            <a:r>
              <a:rPr lang="en-US" sz="1600" dirty="0">
                <a:latin typeface="+mn-lt"/>
                <a:ea typeface="+mj-ea"/>
                <a:cs typeface="+mj-cs"/>
              </a:rPr>
              <a:t>1-888-551-6935</a:t>
            </a:r>
          </a:p>
          <a:p>
            <a:pPr algn="ctr" fontAlgn="auto">
              <a:spcBef>
                <a:spcPts val="600"/>
              </a:spcBef>
              <a:spcAft>
                <a:spcPts val="0"/>
              </a:spcAft>
              <a:defRPr/>
            </a:pPr>
            <a:r>
              <a:rPr lang="en-US" sz="1600" dirty="0">
                <a:latin typeface="+mn-lt"/>
                <a:ea typeface="+mj-ea"/>
                <a:cs typeface="+mj-cs"/>
                <a:hlinkClick r:id="rId5"/>
              </a:rPr>
              <a:t>Pacustomerservice@datarecognitioncorp.com</a:t>
            </a:r>
            <a:endParaRPr lang="en-US" sz="1600" dirty="0">
              <a:latin typeface="+mn-lt"/>
              <a:ea typeface="+mj-ea"/>
              <a:cs typeface="+mj-cs"/>
            </a:endParaRPr>
          </a:p>
        </p:txBody>
      </p:sp>
      <p:sp>
        <p:nvSpPr>
          <p:cNvPr id="7" name="Slide Number Placeholder 6"/>
          <p:cNvSpPr>
            <a:spLocks noGrp="1"/>
          </p:cNvSpPr>
          <p:nvPr>
            <p:ph type="sldNum" sz="quarter" idx="12"/>
          </p:nvPr>
        </p:nvSpPr>
        <p:spPr/>
        <p:txBody>
          <a:bodyPr/>
          <a:lstStyle/>
          <a:p>
            <a:pPr>
              <a:defRPr/>
            </a:pPr>
            <a:fld id="{FE8409A7-F40F-4F60-86C1-DC77BD54BEC9}" type="slidenum">
              <a:rPr lang="en-US" smtClean="0"/>
              <a:pPr>
                <a:defRPr/>
              </a:pPr>
              <a:t>21</a:t>
            </a:fld>
            <a:endParaRPr lang="en-US" dirty="0"/>
          </a:p>
        </p:txBody>
      </p:sp>
      <p:sp>
        <p:nvSpPr>
          <p:cNvPr id="8" name="Date Placeholder 7"/>
          <p:cNvSpPr>
            <a:spLocks noGrp="1"/>
          </p:cNvSpPr>
          <p:nvPr>
            <p:ph type="dt" sz="quarter" idx="10"/>
          </p:nvPr>
        </p:nvSpPr>
        <p:spPr/>
        <p:txBody>
          <a:bodyPr/>
          <a:lstStyle/>
          <a:p>
            <a:pPr>
              <a:defRPr/>
            </a:pPr>
            <a:fld id="{CB004FDB-1C4F-44DF-B700-F8C0E12D196F}"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2</a:t>
            </a:r>
            <a:r>
              <a:rPr lang="en-US" smtClean="0"/>
              <a:t> </a:t>
            </a:r>
            <a:br>
              <a:rPr lang="en-US" smtClean="0"/>
            </a:br>
            <a:r>
              <a:rPr lang="en-US" sz="2800" smtClean="0"/>
              <a:t>Complete the eDIRECT user setup process</a:t>
            </a:r>
          </a:p>
        </p:txBody>
      </p:sp>
      <p:sp>
        <p:nvSpPr>
          <p:cNvPr id="7" name="Content Placeholder 6"/>
          <p:cNvSpPr>
            <a:spLocks noGrp="1"/>
          </p:cNvSpPr>
          <p:nvPr>
            <p:ph idx="1"/>
          </p:nvPr>
        </p:nvSpPr>
        <p:spPr>
          <a:xfrm>
            <a:off x="457200" y="2517775"/>
            <a:ext cx="8229600" cy="3608388"/>
          </a:xfrm>
          <a:ln>
            <a:solidFill>
              <a:schemeClr val="accent1">
                <a:lumMod val="50000"/>
              </a:schemeClr>
            </a:solidFill>
          </a:ln>
        </p:spPr>
        <p:txBody>
          <a:bodyPr rtlCol="0">
            <a:normAutofit/>
          </a:bodyPr>
          <a:lstStyle/>
          <a:p>
            <a:pPr marL="457200" indent="-457200" eaLnBrk="1" fontAlgn="auto" hangingPunct="1">
              <a:spcAft>
                <a:spcPts val="0"/>
              </a:spcAft>
              <a:defRPr/>
            </a:pPr>
            <a:r>
              <a:rPr lang="en-US" sz="2400" dirty="0" smtClean="0"/>
              <a:t>PA Customer Service will set up user accounts for </a:t>
            </a:r>
            <a:r>
              <a:rPr lang="en-US" sz="2400" dirty="0"/>
              <a:t>d</a:t>
            </a:r>
            <a:r>
              <a:rPr lang="en-US" sz="2400" dirty="0" smtClean="0"/>
              <a:t>istrict level users.</a:t>
            </a:r>
          </a:p>
          <a:p>
            <a:pPr marL="457200" indent="-457200" eaLnBrk="1" fontAlgn="auto" hangingPunct="1">
              <a:spcAft>
                <a:spcPts val="0"/>
              </a:spcAft>
              <a:defRPr/>
            </a:pPr>
            <a:r>
              <a:rPr lang="en-US" sz="2400" dirty="0" smtClean="0"/>
              <a:t>All new district level users will receive a system-generated email.</a:t>
            </a:r>
          </a:p>
          <a:p>
            <a:pPr marL="457200" indent="-457200" eaLnBrk="1" fontAlgn="auto" hangingPunct="1">
              <a:spcAft>
                <a:spcPts val="0"/>
              </a:spcAft>
              <a:defRPr/>
            </a:pPr>
            <a:r>
              <a:rPr lang="en-US" sz="2400" dirty="0" smtClean="0"/>
              <a:t>District users will be granted rights to add all other required users to eDIRECT (i.e., Technology Coordinators, School Test Coordinators, and Teachers).</a:t>
            </a:r>
          </a:p>
          <a:p>
            <a:pPr marL="457200" indent="-457200" eaLnBrk="1" fontAlgn="auto" hangingPunct="1">
              <a:spcAft>
                <a:spcPts val="0"/>
              </a:spcAft>
              <a:defRPr/>
            </a:pPr>
            <a:r>
              <a:rPr lang="en-US" sz="2400" dirty="0" smtClean="0"/>
              <a:t>New users will then be able to access </a:t>
            </a:r>
            <a:r>
              <a:rPr lang="en-US" sz="2400" dirty="0" err="1" smtClean="0"/>
              <a:t>eDIRECT</a:t>
            </a:r>
            <a:r>
              <a:rPr lang="en-US" sz="2400" dirty="0" smtClean="0"/>
              <a:t>, log on, and set up accounts.</a:t>
            </a:r>
          </a:p>
        </p:txBody>
      </p:sp>
      <p:sp>
        <p:nvSpPr>
          <p:cNvPr id="4" name="Slide Number Placeholder 3"/>
          <p:cNvSpPr>
            <a:spLocks noGrp="1"/>
          </p:cNvSpPr>
          <p:nvPr>
            <p:ph type="sldNum" sz="quarter" idx="12"/>
          </p:nvPr>
        </p:nvSpPr>
        <p:spPr/>
        <p:txBody>
          <a:bodyPr/>
          <a:lstStyle/>
          <a:p>
            <a:pPr>
              <a:defRPr/>
            </a:pPr>
            <a:fld id="{1BCEEA32-2279-4CB4-A334-909FD673C81C}" type="slidenum">
              <a:rPr lang="en-US" smtClean="0"/>
              <a:pPr>
                <a:defRPr/>
              </a:pPr>
              <a:t>22</a:t>
            </a:fld>
            <a:endParaRPr lang="en-US" dirty="0"/>
          </a:p>
        </p:txBody>
      </p:sp>
      <p:sp>
        <p:nvSpPr>
          <p:cNvPr id="5" name="Date Placeholder 4"/>
          <p:cNvSpPr>
            <a:spLocks noGrp="1"/>
          </p:cNvSpPr>
          <p:nvPr>
            <p:ph type="dt" sz="quarter" idx="10"/>
          </p:nvPr>
        </p:nvSpPr>
        <p:spPr/>
        <p:txBody>
          <a:bodyPr/>
          <a:lstStyle/>
          <a:p>
            <a:pPr>
              <a:defRPr/>
            </a:pPr>
            <a:fld id="{47A485C1-D9DE-4386-96CF-6A566151C8C2}"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325563"/>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3</a:t>
            </a:r>
            <a:r>
              <a:rPr lang="en-US" dirty="0" smtClean="0"/>
              <a:t> </a:t>
            </a:r>
            <a:br>
              <a:rPr lang="en-US" dirty="0" smtClean="0"/>
            </a:br>
            <a:r>
              <a:rPr lang="en-US" sz="3200" dirty="0" smtClean="0"/>
              <a:t> </a:t>
            </a:r>
            <a:r>
              <a:rPr lang="en-US" sz="3100" dirty="0" smtClean="0"/>
              <a:t>Complete PA Online Assessment software installation</a:t>
            </a:r>
          </a:p>
        </p:txBody>
      </p:sp>
      <p:sp>
        <p:nvSpPr>
          <p:cNvPr id="7" name="Content Placeholder 6"/>
          <p:cNvSpPr>
            <a:spLocks noGrp="1"/>
          </p:cNvSpPr>
          <p:nvPr>
            <p:ph idx="1"/>
          </p:nvPr>
        </p:nvSpPr>
        <p:spPr>
          <a:xfrm>
            <a:off x="457200" y="2517775"/>
            <a:ext cx="8229600" cy="3944938"/>
          </a:xfrm>
          <a:ln>
            <a:solidFill>
              <a:schemeClr val="accent1">
                <a:lumMod val="50000"/>
              </a:schemeClr>
            </a:solidFill>
          </a:ln>
        </p:spPr>
        <p:txBody>
          <a:bodyPr rtlCol="0">
            <a:normAutofit/>
          </a:bodyPr>
          <a:lstStyle/>
          <a:p>
            <a:pPr marL="457200" indent="-457200" eaLnBrk="1" fontAlgn="auto" hangingPunct="1">
              <a:spcAft>
                <a:spcPts val="0"/>
              </a:spcAft>
              <a:defRPr/>
            </a:pPr>
            <a:r>
              <a:rPr lang="en-US" sz="2000" dirty="0" smtClean="0"/>
              <a:t>Technology Coordinators log on to </a:t>
            </a:r>
            <a:r>
              <a:rPr lang="en-US" sz="2000" dirty="0" err="1" smtClean="0"/>
              <a:t>eDIRECT</a:t>
            </a:r>
            <a:r>
              <a:rPr lang="en-US" sz="2000" dirty="0" smtClean="0"/>
              <a:t> to access the software downloads.</a:t>
            </a:r>
          </a:p>
          <a:p>
            <a:pPr marL="457200" indent="-457200" eaLnBrk="1" fontAlgn="auto" hangingPunct="1">
              <a:spcAft>
                <a:spcPts val="0"/>
              </a:spcAft>
              <a:defRPr/>
            </a:pPr>
            <a:r>
              <a:rPr lang="en-US" sz="2000" dirty="0" smtClean="0"/>
              <a:t>Technology Coordinators should download software to all school computers that will be used to administer the CDT.</a:t>
            </a:r>
          </a:p>
        </p:txBody>
      </p:sp>
      <p:pic>
        <p:nvPicPr>
          <p:cNvPr id="27652" name="Picture 1"/>
          <p:cNvPicPr>
            <a:picLocks noChangeAspect="1" noChangeArrowheads="1"/>
          </p:cNvPicPr>
          <p:nvPr/>
        </p:nvPicPr>
        <p:blipFill>
          <a:blip r:embed="rId3" cstate="print"/>
          <a:srcRect/>
          <a:stretch>
            <a:fillRect/>
          </a:stretch>
        </p:blipFill>
        <p:spPr bwMode="auto">
          <a:xfrm>
            <a:off x="703263" y="4159250"/>
            <a:ext cx="3770312" cy="2101850"/>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54563" y="3849688"/>
            <a:ext cx="3452812" cy="2560637"/>
          </a:xfrm>
          <a:prstGeom prst="rect">
            <a:avLst/>
          </a:prstGeom>
          <a:ln>
            <a:noFill/>
          </a:ln>
          <a:effectLst>
            <a:outerShdw blurRad="190500" algn="tl" rotWithShape="0">
              <a:srgbClr val="000000">
                <a:alpha val="70000"/>
              </a:srgbClr>
            </a:outerShdw>
          </a:effectLst>
        </p:spPr>
      </p:pic>
      <p:sp>
        <p:nvSpPr>
          <p:cNvPr id="8" name="Slide Number Placeholder 7"/>
          <p:cNvSpPr>
            <a:spLocks noGrp="1"/>
          </p:cNvSpPr>
          <p:nvPr>
            <p:ph type="sldNum" sz="quarter" idx="12"/>
          </p:nvPr>
        </p:nvSpPr>
        <p:spPr/>
        <p:txBody>
          <a:bodyPr/>
          <a:lstStyle/>
          <a:p>
            <a:pPr>
              <a:defRPr/>
            </a:pPr>
            <a:fld id="{A1C18420-6B12-40FB-A70C-1253C3E631CF}" type="slidenum">
              <a:rPr lang="en-US" smtClean="0"/>
              <a:pPr>
                <a:defRPr/>
              </a:pPr>
              <a:t>23</a:t>
            </a:fld>
            <a:endParaRPr lang="en-US" dirty="0"/>
          </a:p>
        </p:txBody>
      </p:sp>
      <p:sp>
        <p:nvSpPr>
          <p:cNvPr id="10" name="Date Placeholder 9"/>
          <p:cNvSpPr>
            <a:spLocks noGrp="1"/>
          </p:cNvSpPr>
          <p:nvPr>
            <p:ph type="dt" sz="quarter" idx="10"/>
          </p:nvPr>
        </p:nvSpPr>
        <p:spPr/>
        <p:txBody>
          <a:bodyPr/>
          <a:lstStyle/>
          <a:p>
            <a:pPr>
              <a:defRPr/>
            </a:pPr>
            <a:fld id="{F712373B-63CC-42A6-9FF0-609AFECB432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4</a:t>
            </a:r>
            <a:r>
              <a:rPr lang="en-US" smtClean="0"/>
              <a:t/>
            </a:r>
            <a:br>
              <a:rPr lang="en-US" smtClean="0"/>
            </a:br>
            <a:r>
              <a:rPr lang="en-US" sz="3200" smtClean="0"/>
              <a:t> </a:t>
            </a:r>
            <a:r>
              <a:rPr lang="en-US" sz="2800" smtClean="0"/>
              <a:t>Complete the Test Setup process</a:t>
            </a:r>
          </a:p>
        </p:txBody>
      </p:sp>
      <p:sp>
        <p:nvSpPr>
          <p:cNvPr id="7" name="Content Placeholder 6"/>
          <p:cNvSpPr>
            <a:spLocks noGrp="1"/>
          </p:cNvSpPr>
          <p:nvPr>
            <p:ph idx="1"/>
          </p:nvPr>
        </p:nvSpPr>
        <p:spPr>
          <a:xfrm>
            <a:off x="457200" y="2457450"/>
            <a:ext cx="8104188" cy="2220913"/>
          </a:xfrm>
          <a:ln>
            <a:solidFill>
              <a:schemeClr val="accent1">
                <a:lumMod val="50000"/>
              </a:schemeClr>
            </a:solidFill>
          </a:ln>
        </p:spPr>
        <p:txBody>
          <a:bodyPr rtlCol="0">
            <a:normAutofit fontScale="92500" lnSpcReduction="20000"/>
          </a:bodyPr>
          <a:lstStyle/>
          <a:p>
            <a:pPr marL="457200" indent="-457200" eaLnBrk="1" fontAlgn="auto" hangingPunct="1">
              <a:spcAft>
                <a:spcPts val="0"/>
              </a:spcAft>
              <a:defRPr/>
            </a:pPr>
            <a:r>
              <a:rPr lang="en-US" sz="2400" dirty="0" smtClean="0"/>
              <a:t>Test Coordinators access eDIRECT Test Setup to verify/manage student and teacher data and set up Student Groups (classes) for all teachers using the CDT.</a:t>
            </a:r>
          </a:p>
          <a:p>
            <a:pPr marL="457200" indent="-457200" eaLnBrk="1" fontAlgn="auto" hangingPunct="1">
              <a:spcAft>
                <a:spcPts val="0"/>
              </a:spcAft>
              <a:defRPr/>
            </a:pPr>
            <a:r>
              <a:rPr lang="en-US" sz="2400" dirty="0" smtClean="0"/>
              <a:t>Teachers access eDIRECT Test Setup and set up Test Sessions for all students who will be taking the CDT.</a:t>
            </a:r>
          </a:p>
          <a:p>
            <a:pPr marL="457200" indent="-457200" eaLnBrk="1" fontAlgn="auto" hangingPunct="1">
              <a:spcAft>
                <a:spcPts val="0"/>
              </a:spcAft>
              <a:defRPr/>
            </a:pPr>
            <a:r>
              <a:rPr lang="en-US" sz="2400" dirty="0" smtClean="0"/>
              <a:t>Teachers or Test Administrators print Student Test Login Tickets before students enter the computer lab.</a:t>
            </a:r>
          </a:p>
          <a:p>
            <a:pPr eaLnBrk="1" fontAlgn="auto" hangingPunct="1">
              <a:spcAft>
                <a:spcPts val="0"/>
              </a:spcAft>
              <a:buFont typeface="Arial" pitchFamily="34" charset="0"/>
              <a:buNone/>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5DCE4FF2-A352-40B5-992E-B27664D3F95B}" type="slidenum">
              <a:rPr lang="en-US" smtClean="0"/>
              <a:pPr>
                <a:defRPr/>
              </a:pPr>
              <a:t>24</a:t>
            </a:fld>
            <a:endParaRPr lang="en-US" dirty="0"/>
          </a:p>
        </p:txBody>
      </p:sp>
      <p:pic>
        <p:nvPicPr>
          <p:cNvPr id="5" name="Picture 4"/>
          <p:cNvPicPr>
            <a:picLocks noChangeAspect="1"/>
          </p:cNvPicPr>
          <p:nvPr/>
        </p:nvPicPr>
        <p:blipFill>
          <a:blip r:embed="rId3" cstate="print"/>
          <a:srcRect l="2758" t="7547" r="2159" b="1773"/>
          <a:stretch>
            <a:fillRect/>
          </a:stretch>
        </p:blipFill>
        <p:spPr bwMode="auto">
          <a:xfrm>
            <a:off x="3186113" y="4892675"/>
            <a:ext cx="2743200" cy="1492250"/>
          </a:xfrm>
          <a:prstGeom prst="rect">
            <a:avLst/>
          </a:prstGeom>
          <a:ln>
            <a:noFill/>
          </a:ln>
          <a:effectLst>
            <a:outerShdw blurRad="292100" dist="139700" dir="2700000" algn="tl" rotWithShape="0">
              <a:srgbClr val="333333">
                <a:alpha val="65000"/>
              </a:srgbClr>
            </a:outerShdw>
          </a:effectLst>
        </p:spPr>
      </p:pic>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20000"/>
          </a:bodyPr>
          <a:lstStyle/>
          <a:p>
            <a:pPr marL="457200" indent="-457200" eaLnBrk="1" fontAlgn="auto" hangingPunct="1">
              <a:spcAft>
                <a:spcPts val="0"/>
              </a:spcAft>
              <a:defRPr/>
            </a:pPr>
            <a:r>
              <a:rPr lang="en-US" sz="2800" dirty="0" smtClean="0"/>
              <a:t>Teachers or Test Administrators schedule time for students to use the PA Online Tutorials.  </a:t>
            </a:r>
          </a:p>
          <a:p>
            <a:pPr marL="457200" indent="-457200">
              <a:defRPr/>
            </a:pPr>
            <a:r>
              <a:rPr lang="en-US" sz="2800" dirty="0" smtClean="0"/>
              <a:t>Students view the tutorials to become familiar with the PA Online Assessment software prior to testing.</a:t>
            </a:r>
            <a:endParaRPr lang="en-US" sz="2400" dirty="0" smtClean="0"/>
          </a:p>
          <a:p>
            <a:pPr lvl="1">
              <a:defRPr/>
            </a:pPr>
            <a:r>
              <a:rPr lang="en-US" sz="2400" dirty="0" smtClean="0"/>
              <a:t>Ensure students view the tutorials specific to the subject in which they are participating prior to testing.</a:t>
            </a:r>
          </a:p>
          <a:p>
            <a:pPr lvl="1">
              <a:defRPr/>
            </a:pPr>
            <a:r>
              <a:rPr lang="en-US" sz="2400" dirty="0" smtClean="0"/>
              <a:t>Allow a minimum of 20 minutes to view.</a:t>
            </a:r>
          </a:p>
          <a:p>
            <a:pPr lvl="1">
              <a:defRPr/>
            </a:pPr>
            <a:r>
              <a:rPr lang="en-US" sz="2400" dirty="0" smtClean="0"/>
              <a:t>Tutorials can be reviewed as often as needed.</a:t>
            </a:r>
            <a:endParaRPr lang="en-US" dirty="0" smtClean="0"/>
          </a:p>
          <a:p>
            <a:pPr marL="457200" indent="-457200">
              <a:defRPr/>
            </a:pPr>
            <a:r>
              <a:rPr lang="en-US" sz="2800" dirty="0" smtClean="0"/>
              <a:t>District and School Test Coordinators, Teachers, and Test Administrators should view Tutorials prior to administering assessments.</a:t>
            </a:r>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D0EB98F9-D3BC-4377-8250-2ADE3337C2D7}" type="slidenum">
              <a:rPr lang="en-US" smtClean="0"/>
              <a:pPr>
                <a:defRPr/>
              </a:pPr>
              <a:t>25</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23"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3E225115-18DE-49F7-B679-CCCE01C0E0C0}" type="slidenum">
              <a:rPr lang="en-US" smtClean="0"/>
              <a:pPr>
                <a:defRPr/>
              </a:pPr>
              <a:t>26</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r>
              <a:rPr lang="en-US" sz="2800" dirty="0" smtClean="0"/>
              <a:t>Access the tutorials by double-clicking the PA Online Tutorials icon on the computer desktop.</a:t>
            </a:r>
          </a:p>
        </p:txBody>
      </p:sp>
      <p:pic>
        <p:nvPicPr>
          <p:cNvPr id="30727" name="Picture 2"/>
          <p:cNvPicPr>
            <a:picLocks noChangeAspect="1" noChangeArrowheads="1"/>
          </p:cNvPicPr>
          <p:nvPr/>
        </p:nvPicPr>
        <p:blipFill>
          <a:blip r:embed="rId3" cstate="print"/>
          <a:srcRect/>
          <a:stretch>
            <a:fillRect/>
          </a:stretch>
        </p:blipFill>
        <p:spPr bwMode="auto">
          <a:xfrm>
            <a:off x="1008063" y="4365625"/>
            <a:ext cx="1476375" cy="1447800"/>
          </a:xfrm>
          <a:prstGeom prst="rect">
            <a:avLst/>
          </a:prstGeom>
          <a:noFill/>
          <a:ln w="9525">
            <a:noFill/>
            <a:miter lim="800000"/>
            <a:headEnd/>
            <a:tailEnd/>
          </a:ln>
        </p:spPr>
      </p:pic>
      <p:pic>
        <p:nvPicPr>
          <p:cNvPr id="11" name="Picture 8"/>
          <p:cNvPicPr>
            <a:picLocks noChangeAspect="1" noChangeArrowheads="1"/>
          </p:cNvPicPr>
          <p:nvPr/>
        </p:nvPicPr>
        <p:blipFill>
          <a:blip r:embed="rId4" cstate="print"/>
          <a:srcRect/>
          <a:stretch>
            <a:fillRect/>
          </a:stretch>
        </p:blipFill>
        <p:spPr bwMode="auto">
          <a:xfrm>
            <a:off x="3159125" y="3189288"/>
            <a:ext cx="4273550"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747"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542EC3B5-BFCA-45D2-B21A-980CAF68114B}" type="slidenum">
              <a:rPr lang="en-US" smtClean="0"/>
              <a:pPr>
                <a:defRPr/>
              </a:pPr>
              <a:t>27</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endParaRPr lang="en-US" sz="2800" dirty="0" smtClean="0"/>
          </a:p>
          <a:p>
            <a:pPr indent="0">
              <a:buFontTx/>
              <a:buNone/>
              <a:defRPr/>
            </a:pPr>
            <a:r>
              <a:rPr lang="en-US" sz="2800" dirty="0" smtClean="0"/>
              <a:t>Online tutorials can also be accessed via </a:t>
            </a:r>
            <a:r>
              <a:rPr lang="en-US" sz="2800" dirty="0" err="1" smtClean="0"/>
              <a:t>eDIRECT</a:t>
            </a:r>
            <a:r>
              <a:rPr lang="en-US" sz="2800" dirty="0" smtClean="0"/>
              <a:t>:</a:t>
            </a:r>
          </a:p>
          <a:p>
            <a:pPr marL="628650" indent="-400050">
              <a:buFont typeface="+mj-lt"/>
              <a:buAutoNum type="arabicPeriod"/>
              <a:defRPr/>
            </a:pPr>
            <a:r>
              <a:rPr lang="en-US" sz="2800" dirty="0" smtClean="0"/>
              <a:t>Log on to </a:t>
            </a:r>
            <a:r>
              <a:rPr lang="en-US" sz="2800" dirty="0" err="1" smtClean="0"/>
              <a:t>eDIRECT</a:t>
            </a:r>
            <a:r>
              <a:rPr lang="en-US" sz="2800" dirty="0" smtClean="0"/>
              <a:t> – </a:t>
            </a:r>
            <a:r>
              <a:rPr lang="en-US" sz="2800" dirty="0" smtClean="0">
                <a:hlinkClick r:id="rId3"/>
              </a:rPr>
              <a:t>https://pa.drcedirect.com</a:t>
            </a:r>
            <a:r>
              <a:rPr lang="en-US" sz="2800" dirty="0" smtClean="0"/>
              <a:t>.</a:t>
            </a:r>
          </a:p>
          <a:p>
            <a:pPr marL="628650" indent="-400050">
              <a:buFont typeface="+mj-lt"/>
              <a:buAutoNum type="arabicPeriod"/>
              <a:defRPr/>
            </a:pPr>
            <a:r>
              <a:rPr lang="en-US" sz="2800" dirty="0" smtClean="0"/>
              <a:t>Click on </a:t>
            </a:r>
            <a:r>
              <a:rPr lang="en-US" sz="2800" i="1" dirty="0" smtClean="0"/>
              <a:t>Test Setup </a:t>
            </a:r>
            <a:r>
              <a:rPr lang="en-US" sz="2800" dirty="0" smtClean="0"/>
              <a:t>and select </a:t>
            </a:r>
            <a:r>
              <a:rPr lang="en-US" sz="2800" i="1" dirty="0" smtClean="0"/>
              <a:t>General Information.</a:t>
            </a:r>
          </a:p>
          <a:p>
            <a:pPr marL="628650" indent="-400050">
              <a:buFont typeface="+mj-lt"/>
              <a:buAutoNum type="arabicPeriod"/>
              <a:defRPr/>
            </a:pPr>
            <a:r>
              <a:rPr lang="en-US" sz="2800" dirty="0" smtClean="0"/>
              <a:t>Select the </a:t>
            </a:r>
            <a:r>
              <a:rPr lang="en-US" sz="2800" i="1" dirty="0" smtClean="0"/>
              <a:t>Test Tutorials </a:t>
            </a:r>
            <a:r>
              <a:rPr lang="en-US" sz="2800" dirty="0" smtClean="0"/>
              <a:t>tab and click on the </a:t>
            </a:r>
            <a:r>
              <a:rPr lang="en-US" sz="2800" i="1" dirty="0" smtClean="0"/>
              <a:t>Play Tutorial</a:t>
            </a:r>
            <a:r>
              <a:rPr lang="en-US" sz="2800" dirty="0" smtClean="0"/>
              <a:t> icon in the </a:t>
            </a:r>
            <a:r>
              <a:rPr lang="en-US" sz="2800" i="1" dirty="0" smtClean="0"/>
              <a:t>Action</a:t>
            </a:r>
            <a:r>
              <a:rPr lang="en-US" sz="2800" dirty="0" smtClean="0"/>
              <a:t> column to access the tutorials.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10000"/>
          </a:bodyPr>
          <a:lstStyle/>
          <a:p>
            <a:pPr eaLnBrk="1" fontAlgn="auto" hangingPunct="1">
              <a:spcAft>
                <a:spcPts val="0"/>
              </a:spcAft>
              <a:defRPr/>
            </a:pPr>
            <a:r>
              <a:rPr lang="en-US" sz="2800" dirty="0" smtClean="0"/>
              <a:t>Teachers or Test Administrators schedule time for students to take the Online Tools Training (OTT).</a:t>
            </a:r>
          </a:p>
          <a:p>
            <a:pPr>
              <a:defRPr/>
            </a:pPr>
            <a:r>
              <a:rPr lang="en-US" sz="2800" dirty="0" smtClean="0"/>
              <a:t>Students can practice using the online tools and become familiar with functionality of the software prior to testing. </a:t>
            </a:r>
            <a:endParaRPr lang="en-US" sz="2400" dirty="0" smtClean="0"/>
          </a:p>
          <a:p>
            <a:pPr lvl="1">
              <a:defRPr/>
            </a:pPr>
            <a:r>
              <a:rPr lang="en-US" sz="2400" dirty="0" smtClean="0"/>
              <a:t>Ensure students take the OTT specific to the subject in which they are participating prior to testing.</a:t>
            </a:r>
          </a:p>
          <a:p>
            <a:pPr lvl="1">
              <a:defRPr/>
            </a:pPr>
            <a:r>
              <a:rPr lang="en-US" sz="2400" dirty="0" smtClean="0"/>
              <a:t>Allow 15 minutes to work through a single OTT.</a:t>
            </a:r>
            <a:endParaRPr lang="en-US" dirty="0" smtClean="0"/>
          </a:p>
          <a:p>
            <a:pPr>
              <a:defRPr/>
            </a:pPr>
            <a:r>
              <a:rPr lang="en-US" sz="2800" dirty="0" smtClean="0"/>
              <a:t>District and School Test Coordinators, Teachers, and Test Administrators should take the OTT prior to administering assessments.</a:t>
            </a:r>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FA10DD59-272E-475C-B456-AAF57D913EE0}" type="slidenum">
              <a:rPr lang="en-US" smtClean="0"/>
              <a:pPr>
                <a:defRPr/>
              </a:pPr>
              <a:t>28</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a:bodyPr>
          <a:lstStyle/>
          <a:p>
            <a:pPr marL="55563" indent="0" eaLnBrk="1" fontAlgn="auto" hangingPunct="1">
              <a:spcAft>
                <a:spcPts val="0"/>
              </a:spcAft>
              <a:buFont typeface="Arial" pitchFamily="34" charset="0"/>
              <a:buNone/>
              <a:defRPr/>
            </a:pPr>
            <a:r>
              <a:rPr lang="en-US" sz="2200" dirty="0" smtClean="0"/>
              <a:t>Access the tutorials by double-clicking the PA Online Assessments icon on the computer desktop.</a:t>
            </a:r>
          </a:p>
          <a:p>
            <a:pPr marL="60325" indent="0" eaLnBrk="1" fontAlgn="auto" hangingPunct="1">
              <a:spcAft>
                <a:spcPts val="0"/>
              </a:spcAft>
              <a:buFont typeface="Arial" pitchFamily="34" charset="0"/>
              <a:buNone/>
              <a:defRPr/>
            </a:pPr>
            <a:endParaRPr lang="en-US" sz="2800" dirty="0" smtClean="0"/>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7326C79D-54A0-45E1-AD79-346BC3FDC172}" type="slidenum">
              <a:rPr lang="en-US" smtClean="0"/>
              <a:pPr>
                <a:defRPr/>
              </a:pPr>
              <a:t>29</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pic>
        <p:nvPicPr>
          <p:cNvPr id="33798" name="Picture 2"/>
          <p:cNvPicPr>
            <a:picLocks noChangeAspect="1" noChangeArrowheads="1"/>
          </p:cNvPicPr>
          <p:nvPr/>
        </p:nvPicPr>
        <p:blipFill>
          <a:blip r:embed="rId3" cstate="print"/>
          <a:srcRect/>
          <a:stretch>
            <a:fillRect/>
          </a:stretch>
        </p:blipFill>
        <p:spPr bwMode="auto">
          <a:xfrm>
            <a:off x="787400" y="4419600"/>
            <a:ext cx="971550" cy="876300"/>
          </a:xfrm>
          <a:prstGeom prst="rect">
            <a:avLst/>
          </a:prstGeom>
          <a:noFill/>
          <a:ln w="9525">
            <a:noFill/>
            <a:miter lim="800000"/>
            <a:headEnd/>
            <a:tailEnd/>
          </a:ln>
        </p:spPr>
      </p:pic>
      <p:pic>
        <p:nvPicPr>
          <p:cNvPr id="10" name="Picture 9"/>
          <p:cNvPicPr>
            <a:picLocks noChangeAspect="1"/>
          </p:cNvPicPr>
          <p:nvPr/>
        </p:nvPicPr>
        <p:blipFill>
          <a:blip r:embed="rId4" cstate="print"/>
          <a:srcRect l="10256" t="12224" r="10150" b="13026"/>
          <a:stretch>
            <a:fillRect/>
          </a:stretch>
        </p:blipFill>
        <p:spPr bwMode="auto">
          <a:xfrm>
            <a:off x="4497388" y="3036888"/>
            <a:ext cx="3898900" cy="292576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print"/>
          <a:srcRect/>
          <a:stretch>
            <a:fillRect/>
          </a:stretch>
        </p:blipFill>
        <p:spPr bwMode="auto">
          <a:xfrm>
            <a:off x="2227263" y="4127500"/>
            <a:ext cx="2779712" cy="15541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Objectives:</a:t>
            </a:r>
          </a:p>
        </p:txBody>
      </p:sp>
      <p:sp>
        <p:nvSpPr>
          <p:cNvPr id="43011" name="Content Placeholder 2"/>
          <p:cNvSpPr>
            <a:spLocks noGrp="1"/>
          </p:cNvSpPr>
          <p:nvPr>
            <p:ph idx="1"/>
          </p:nvPr>
        </p:nvSpPr>
        <p:spPr>
          <a:xfrm>
            <a:off x="457200" y="1371600"/>
            <a:ext cx="8229600" cy="4525963"/>
          </a:xfrm>
        </p:spPr>
        <p:txBody>
          <a:bodyPr/>
          <a:lstStyle/>
          <a:p>
            <a:pPr marL="0" indent="0" algn="ctr">
              <a:buNone/>
              <a:defRPr/>
            </a:pPr>
            <a:r>
              <a:rPr lang="en-US" sz="2800" b="1" dirty="0" smtClean="0"/>
              <a:t>As a result of this training, you will:</a:t>
            </a:r>
          </a:p>
          <a:p>
            <a:pPr marL="457200" lvl="1" indent="0">
              <a:buNone/>
              <a:defRPr/>
            </a:pPr>
            <a:endParaRPr lang="en-US" sz="200" dirty="0" smtClean="0"/>
          </a:p>
          <a:p>
            <a:pPr lvl="1">
              <a:defRPr/>
            </a:pPr>
            <a:r>
              <a:rPr lang="en-US" sz="2400" dirty="0" smtClean="0"/>
              <a:t>Understand what CDT are and why they are important</a:t>
            </a:r>
          </a:p>
          <a:p>
            <a:pPr lvl="1">
              <a:defRPr/>
            </a:pPr>
            <a:r>
              <a:rPr lang="en-US" sz="2400" dirty="0" smtClean="0"/>
              <a:t>Understand what a CDT test experience looks like from the student perspective</a:t>
            </a:r>
          </a:p>
          <a:p>
            <a:pPr lvl="1">
              <a:defRPr/>
            </a:pPr>
            <a:r>
              <a:rPr lang="en-US" sz="2400" dirty="0" smtClean="0"/>
              <a:t>Be able to implement the CDT system in your school or district</a:t>
            </a:r>
          </a:p>
          <a:p>
            <a:pPr lvl="1">
              <a:defRPr/>
            </a:pPr>
            <a:r>
              <a:rPr lang="en-US" sz="2400" dirty="0" smtClean="0"/>
              <a:t>Be able to navigate the Interactive Reporting Tools</a:t>
            </a:r>
          </a:p>
          <a:p>
            <a:pPr lvl="1">
              <a:defRPr/>
            </a:pPr>
            <a:r>
              <a:rPr lang="en-US" sz="2400" dirty="0" smtClean="0"/>
              <a:t>Understand the types of reports that are available and how they can be used to improve teaching and learning in conjunction with the Standards Aligned System</a:t>
            </a:r>
          </a:p>
          <a:p>
            <a:pPr lvl="1">
              <a:defRPr/>
            </a:pPr>
            <a:r>
              <a:rPr lang="en-US" sz="2400" dirty="0" smtClean="0"/>
              <a:t>Effectively prepare and hold One-to One Conferences with your students</a:t>
            </a:r>
          </a:p>
          <a:p>
            <a:pPr lvl="1">
              <a:defRPr/>
            </a:pPr>
            <a:endParaRPr lang="en-US" sz="1800" dirty="0" smtClean="0"/>
          </a:p>
          <a:p>
            <a:pPr>
              <a:defRPr/>
            </a:pPr>
            <a:endParaRPr lang="en-US" sz="1800" dirty="0" smtClean="0"/>
          </a:p>
          <a:p>
            <a:pPr lvl="2">
              <a:buFont typeface="Arial" pitchFamily="34" charset="0"/>
              <a:buNone/>
              <a:defRPr/>
            </a:pPr>
            <a:endParaRPr lang="en-US" sz="1800"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208188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5"/>
          <p:cNvSpPr>
            <a:spLocks noGrp="1"/>
          </p:cNvSpPr>
          <p:nvPr>
            <p:ph type="title"/>
          </p:nvPr>
        </p:nvSpPr>
        <p:spPr>
          <a:xfrm>
            <a:off x="447675" y="895350"/>
            <a:ext cx="8229600" cy="13255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7</a:t>
            </a:r>
            <a:r>
              <a:rPr lang="en-US" sz="2800" smtClean="0"/>
              <a:t/>
            </a:r>
            <a:br>
              <a:rPr lang="en-US" sz="2800" smtClean="0"/>
            </a:br>
            <a:r>
              <a:rPr lang="en-US" sz="3200" smtClean="0"/>
              <a:t> </a:t>
            </a:r>
            <a:r>
              <a:rPr lang="en-US" sz="2800" smtClean="0"/>
              <a:t>Administer the CDT</a:t>
            </a:r>
          </a:p>
        </p:txBody>
      </p:sp>
      <p:sp>
        <p:nvSpPr>
          <p:cNvPr id="7" name="Content Placeholder 6"/>
          <p:cNvSpPr>
            <a:spLocks noGrp="1"/>
          </p:cNvSpPr>
          <p:nvPr>
            <p:ph idx="1"/>
          </p:nvPr>
        </p:nvSpPr>
        <p:spPr>
          <a:xfrm>
            <a:off x="457200" y="2484438"/>
            <a:ext cx="8229600" cy="4002087"/>
          </a:xfrm>
          <a:ln>
            <a:solidFill>
              <a:schemeClr val="accent1">
                <a:lumMod val="50000"/>
              </a:schemeClr>
            </a:solidFill>
          </a:ln>
        </p:spPr>
        <p:txBody>
          <a:bodyPr rtlCol="0">
            <a:normAutofit/>
          </a:bodyPr>
          <a:lstStyle/>
          <a:p>
            <a:pPr eaLnBrk="1" fontAlgn="auto" hangingPunct="1">
              <a:spcAft>
                <a:spcPts val="0"/>
              </a:spcAft>
              <a:defRPr/>
            </a:pPr>
            <a:r>
              <a:rPr lang="en-US" sz="2000" dirty="0" smtClean="0"/>
              <a:t>Students enter the computer lab.</a:t>
            </a:r>
          </a:p>
          <a:p>
            <a:pPr eaLnBrk="1" fontAlgn="auto" hangingPunct="1">
              <a:spcAft>
                <a:spcPts val="0"/>
              </a:spcAft>
              <a:defRPr/>
            </a:pPr>
            <a:r>
              <a:rPr lang="en-US" sz="2000" dirty="0" smtClean="0"/>
              <a:t>Students receive a Test Login Ticket.</a:t>
            </a:r>
          </a:p>
          <a:p>
            <a:pPr eaLnBrk="1" fontAlgn="auto" hangingPunct="1">
              <a:spcAft>
                <a:spcPts val="0"/>
              </a:spcAft>
              <a:defRPr/>
            </a:pPr>
            <a:r>
              <a:rPr lang="en-US" sz="2000" dirty="0" smtClean="0"/>
              <a:t>Students view tutorials and take Online Tools Training if needed.</a:t>
            </a:r>
          </a:p>
          <a:p>
            <a:pPr eaLnBrk="1" fontAlgn="auto" hangingPunct="1">
              <a:spcAft>
                <a:spcPts val="0"/>
              </a:spcAft>
              <a:defRPr/>
            </a:pPr>
            <a:r>
              <a:rPr lang="en-US" sz="2000" dirty="0" smtClean="0"/>
              <a:t>Students sign in to their assessment and begin testing.</a:t>
            </a:r>
          </a:p>
        </p:txBody>
      </p:sp>
      <p:pic>
        <p:nvPicPr>
          <p:cNvPr id="34820" name="Picture 1"/>
          <p:cNvPicPr>
            <a:picLocks noChangeAspect="1" noChangeArrowheads="1"/>
          </p:cNvPicPr>
          <p:nvPr/>
        </p:nvPicPr>
        <p:blipFill>
          <a:blip r:embed="rId3" cstate="print"/>
          <a:srcRect/>
          <a:stretch>
            <a:fillRect/>
          </a:stretch>
        </p:blipFill>
        <p:spPr bwMode="auto">
          <a:xfrm>
            <a:off x="703263" y="4113213"/>
            <a:ext cx="3770312" cy="2103437"/>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30750" y="3921125"/>
            <a:ext cx="3328988" cy="2468563"/>
          </a:xfrm>
          <a:prstGeom prst="rect">
            <a:avLst/>
          </a:prstGeom>
          <a:ln>
            <a:noFill/>
          </a:ln>
          <a:effectLst>
            <a:outerShdw blurRad="190500" algn="tl" rotWithShape="0">
              <a:srgbClr val="000000">
                <a:alpha val="70000"/>
              </a:srgbClr>
            </a:outerShdw>
          </a:effectLst>
        </p:spPr>
      </p:pic>
      <p:sp>
        <p:nvSpPr>
          <p:cNvPr id="6" name="Slide Number Placeholder 5"/>
          <p:cNvSpPr>
            <a:spLocks noGrp="1"/>
          </p:cNvSpPr>
          <p:nvPr>
            <p:ph type="sldNum" sz="quarter" idx="12"/>
          </p:nvPr>
        </p:nvSpPr>
        <p:spPr/>
        <p:txBody>
          <a:bodyPr/>
          <a:lstStyle/>
          <a:p>
            <a:pPr>
              <a:defRPr/>
            </a:pPr>
            <a:fld id="{24C48656-4787-4A6F-A8CB-DDC1C221F1C5}" type="slidenum">
              <a:rPr lang="en-US" smtClean="0"/>
              <a:pPr>
                <a:defRPr/>
              </a:pPr>
              <a:t>30</a:t>
            </a:fld>
            <a:endParaRPr lang="en-US" dirty="0"/>
          </a:p>
        </p:txBody>
      </p:sp>
      <p:sp>
        <p:nvSpPr>
          <p:cNvPr id="8" name="Date Placeholder 7"/>
          <p:cNvSpPr>
            <a:spLocks noGrp="1"/>
          </p:cNvSpPr>
          <p:nvPr>
            <p:ph type="dt" sz="quarter" idx="10"/>
          </p:nvPr>
        </p:nvSpPr>
        <p:spPr/>
        <p:txBody>
          <a:bodyPr/>
          <a:lstStyle/>
          <a:p>
            <a:pPr>
              <a:defRPr/>
            </a:pPr>
            <a:fld id="{FB047207-785C-41AD-B5CE-A58C9B3BE482}"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8</a:t>
            </a:r>
            <a:r>
              <a:rPr lang="en-US" smtClean="0"/>
              <a:t/>
            </a:r>
            <a:br>
              <a:rPr lang="en-US" smtClean="0"/>
            </a:br>
            <a:r>
              <a:rPr lang="en-US" sz="3200" smtClean="0"/>
              <a:t> </a:t>
            </a:r>
            <a:r>
              <a:rPr lang="en-US" sz="2800" smtClean="0"/>
              <a:t>Access real-time reports via eDIRECT</a:t>
            </a:r>
          </a:p>
        </p:txBody>
      </p:sp>
      <p:sp>
        <p:nvSpPr>
          <p:cNvPr id="7" name="Content Placeholder 6"/>
          <p:cNvSpPr>
            <a:spLocks noGrp="1"/>
          </p:cNvSpPr>
          <p:nvPr>
            <p:ph idx="1"/>
          </p:nvPr>
        </p:nvSpPr>
        <p:spPr>
          <a:xfrm>
            <a:off x="457200" y="2498725"/>
            <a:ext cx="8229600" cy="3636963"/>
          </a:xfrm>
          <a:ln>
            <a:solidFill>
              <a:schemeClr val="accent1">
                <a:lumMod val="50000"/>
              </a:schemeClr>
            </a:solidFill>
          </a:ln>
        </p:spPr>
        <p:txBody>
          <a:bodyPr rtlCol="0">
            <a:normAutofit/>
          </a:bodyPr>
          <a:lstStyle/>
          <a:p>
            <a:pPr eaLnBrk="1" fontAlgn="auto" hangingPunct="1">
              <a:spcAft>
                <a:spcPts val="0"/>
              </a:spcAft>
              <a:defRPr/>
            </a:pPr>
            <a:r>
              <a:rPr lang="en-US" sz="2400" dirty="0" smtClean="0"/>
              <a:t>Teacher logs on to eDIRECT after students have finished testing.</a:t>
            </a:r>
          </a:p>
          <a:p>
            <a:pPr eaLnBrk="1" fontAlgn="auto" hangingPunct="1">
              <a:spcAft>
                <a:spcPts val="0"/>
              </a:spcAft>
              <a:defRPr/>
            </a:pPr>
            <a:r>
              <a:rPr lang="en-US" sz="2400" dirty="0" smtClean="0"/>
              <a:t>Teacher selects desired </a:t>
            </a:r>
          </a:p>
          <a:p>
            <a:pPr indent="0" eaLnBrk="1" fontAlgn="auto" hangingPunct="1">
              <a:spcAft>
                <a:spcPts val="0"/>
              </a:spcAft>
              <a:buFont typeface="Arial" pitchFamily="34" charset="0"/>
              <a:buNone/>
              <a:defRPr/>
            </a:pPr>
            <a:r>
              <a:rPr lang="en-US" sz="2400" dirty="0" smtClean="0"/>
              <a:t>report configuration. </a:t>
            </a:r>
          </a:p>
          <a:p>
            <a:pPr eaLnBrk="1" fontAlgn="auto" hangingPunct="1">
              <a:spcAft>
                <a:spcPts val="0"/>
              </a:spcAft>
              <a:defRPr/>
            </a:pPr>
            <a:r>
              <a:rPr lang="en-US" sz="2400" dirty="0" smtClean="0"/>
              <a:t>Report is generated.</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C2BC492C-2E36-491A-960C-587A21F29EE1}" type="slidenum">
              <a:rPr lang="en-US" smtClean="0"/>
              <a:pPr>
                <a:defRPr/>
              </a:pPr>
              <a:t>31</a:t>
            </a:fld>
            <a:endParaRPr lang="en-US" dirty="0"/>
          </a:p>
        </p:txBody>
      </p:sp>
      <p:pic>
        <p:nvPicPr>
          <p:cNvPr id="2" name="Picture 7"/>
          <p:cNvPicPr>
            <a:picLocks noChangeAspect="1" noChangeArrowheads="1"/>
          </p:cNvPicPr>
          <p:nvPr/>
        </p:nvPicPr>
        <p:blipFill>
          <a:blip r:embed="rId3" cstate="print"/>
          <a:srcRect/>
          <a:stretch>
            <a:fillRect/>
          </a:stretch>
        </p:blipFill>
        <p:spPr bwMode="auto">
          <a:xfrm>
            <a:off x="3787775" y="2949575"/>
            <a:ext cx="4708525" cy="3109913"/>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noChangeArrowheads="1"/>
          </p:cNvPicPr>
          <p:nvPr/>
        </p:nvPicPr>
        <p:blipFill>
          <a:blip r:embed="rId4" cstate="print"/>
          <a:srcRect/>
          <a:stretch>
            <a:fillRect/>
          </a:stretch>
        </p:blipFill>
        <p:spPr bwMode="auto">
          <a:xfrm>
            <a:off x="6246813" y="4533900"/>
            <a:ext cx="2382837" cy="1371600"/>
          </a:xfrm>
          <a:prstGeom prst="rect">
            <a:avLst/>
          </a:prstGeom>
          <a:ln>
            <a:noFill/>
          </a:ln>
          <a:effectLst>
            <a:outerShdw blurRad="292100" dist="139700" dir="2700000" algn="tl" rotWithShape="0">
              <a:srgbClr val="333333">
                <a:alpha val="65000"/>
              </a:srgbClr>
            </a:outerShdw>
          </a:effectLst>
        </p:spPr>
      </p:pic>
      <p:sp>
        <p:nvSpPr>
          <p:cNvPr id="9" name="Date Placeholder 8"/>
          <p:cNvSpPr>
            <a:spLocks noGrp="1"/>
          </p:cNvSpPr>
          <p:nvPr>
            <p:ph type="dt" sz="quarter" idx="10"/>
          </p:nvPr>
        </p:nvSpPr>
        <p:spPr/>
        <p:txBody>
          <a:bodyPr/>
          <a:lstStyle/>
          <a:p>
            <a:pPr>
              <a:defRPr/>
            </a:pPr>
            <a:fld id="{C3F5E13D-E1E0-4D02-8E4A-06D6228927B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9</a:t>
            </a:r>
            <a:r>
              <a:rPr lang="en-US" smtClean="0"/>
              <a:t/>
            </a:r>
            <a:br>
              <a:rPr lang="en-US" smtClean="0"/>
            </a:br>
            <a:r>
              <a:rPr lang="en-US" sz="3200" smtClean="0"/>
              <a:t> </a:t>
            </a:r>
            <a:r>
              <a:rPr lang="en-US" sz="2800" smtClean="0"/>
              <a:t>Determine instructional plan for student(s)</a:t>
            </a:r>
          </a:p>
        </p:txBody>
      </p:sp>
      <p:sp>
        <p:nvSpPr>
          <p:cNvPr id="7" name="Content Placeholder 6"/>
          <p:cNvSpPr>
            <a:spLocks noGrp="1"/>
          </p:cNvSpPr>
          <p:nvPr>
            <p:ph idx="1"/>
          </p:nvPr>
        </p:nvSpPr>
        <p:spPr>
          <a:xfrm>
            <a:off x="457200" y="2436813"/>
            <a:ext cx="8229600" cy="3719512"/>
          </a:xfrm>
          <a:ln>
            <a:solidFill>
              <a:schemeClr val="accent1">
                <a:lumMod val="50000"/>
              </a:schemeClr>
            </a:solidFill>
          </a:ln>
        </p:spPr>
        <p:txBody>
          <a:bodyPr rtlCol="0">
            <a:normAutofit fontScale="92500" lnSpcReduction="10000"/>
          </a:bodyPr>
          <a:lstStyle/>
          <a:p>
            <a:pPr marL="457200" indent="-457200" eaLnBrk="1" fontAlgn="auto" hangingPunct="1">
              <a:spcAft>
                <a:spcPts val="0"/>
              </a:spcAft>
              <a:defRPr/>
            </a:pPr>
            <a:r>
              <a:rPr lang="en-US" sz="2400" dirty="0" smtClean="0"/>
              <a:t>Review reports to determine the Student Strengths to Build On and Student Areas of Need for each Diagnostic Category defined by the assessment that the student was administered.</a:t>
            </a:r>
          </a:p>
          <a:p>
            <a:pPr eaLnBrk="1" fontAlgn="auto" hangingPunct="1">
              <a:spcAft>
                <a:spcPts val="0"/>
              </a:spcAft>
              <a:buFont typeface="Arial" pitchFamily="34" charset="0"/>
              <a:buNone/>
              <a:defRPr/>
            </a:pPr>
            <a:endParaRPr lang="en-US" sz="2400" dirty="0" smtClean="0"/>
          </a:p>
          <a:p>
            <a:pPr marL="457200" indent="-457200" eaLnBrk="1" fontAlgn="auto" hangingPunct="1">
              <a:spcAft>
                <a:spcPts val="0"/>
              </a:spcAft>
              <a:defRPr/>
            </a:pPr>
            <a:r>
              <a:rPr lang="en-US" sz="2400" dirty="0" smtClean="0"/>
              <a:t>Based on each student’s results, link to Materials and Resources located in SAS.</a:t>
            </a:r>
          </a:p>
          <a:p>
            <a:pPr eaLnBrk="1" fontAlgn="auto" hangingPunct="1">
              <a:spcAft>
                <a:spcPts val="0"/>
              </a:spcAft>
              <a:defRPr/>
            </a:pPr>
            <a:endParaRPr lang="en-US" sz="2400" dirty="0" smtClean="0"/>
          </a:p>
          <a:p>
            <a:pPr marL="457200" indent="-457200" eaLnBrk="1" fontAlgn="auto" hangingPunct="1">
              <a:spcAft>
                <a:spcPts val="0"/>
              </a:spcAft>
              <a:defRPr/>
            </a:pPr>
            <a:r>
              <a:rPr lang="en-US" sz="2400" dirty="0" smtClean="0"/>
              <a:t>Save the materials and resources to profile in SAS.</a:t>
            </a:r>
          </a:p>
          <a:p>
            <a:pPr eaLnBrk="1" fontAlgn="auto" hangingPunct="1">
              <a:spcAft>
                <a:spcPts val="0"/>
              </a:spcAft>
              <a:buFont typeface="Arial" pitchFamily="34" charset="0"/>
              <a:buNone/>
              <a:defRPr/>
            </a:pPr>
            <a:r>
              <a:rPr lang="en-US" sz="2400" dirty="0" smtClean="0"/>
              <a:t> </a:t>
            </a:r>
          </a:p>
          <a:p>
            <a:pPr marL="457200" indent="-457200" eaLnBrk="1" fontAlgn="auto" hangingPunct="1">
              <a:spcAft>
                <a:spcPts val="0"/>
              </a:spcAft>
              <a:defRPr/>
            </a:pPr>
            <a:r>
              <a:rPr lang="en-US" sz="2400" dirty="0" smtClean="0"/>
              <a:t>Utilize materials and resources to guide instruction.</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C51A9925-D77E-4E12-ACBF-7CC27F519EE2}" type="slidenum">
              <a:rPr lang="en-US" smtClean="0"/>
              <a:pPr>
                <a:defRPr/>
              </a:pPr>
              <a:t>32</a:t>
            </a:fld>
            <a:endParaRPr lang="en-US" dirty="0"/>
          </a:p>
        </p:txBody>
      </p:sp>
      <p:sp>
        <p:nvSpPr>
          <p:cNvPr id="5" name="Date Placeholder 4"/>
          <p:cNvSpPr>
            <a:spLocks noGrp="1"/>
          </p:cNvSpPr>
          <p:nvPr>
            <p:ph type="dt" sz="quarter" idx="10"/>
          </p:nvPr>
        </p:nvSpPr>
        <p:spPr/>
        <p:txBody>
          <a:bodyPr/>
          <a:lstStyle/>
          <a:p>
            <a:pPr>
              <a:defRPr/>
            </a:pPr>
            <a:fld id="{78B68797-818D-44AB-8CCB-4D6D9D8749F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dirty="0" smtClean="0">
                <a:solidFill>
                  <a:srgbClr val="002060"/>
                </a:solidFill>
              </a:rPr>
              <a:t>Overview:</a:t>
            </a:r>
            <a:r>
              <a:rPr lang="en-US" b="1" dirty="0" smtClean="0">
                <a:solidFill>
                  <a:srgbClr val="002060"/>
                </a:solidFill>
              </a:rPr>
              <a:t/>
            </a:r>
            <a:br>
              <a:rPr lang="en-US" b="1" dirty="0" smtClean="0">
                <a:solidFill>
                  <a:srgbClr val="002060"/>
                </a:solidFill>
              </a:rPr>
            </a:br>
            <a:r>
              <a:rPr lang="en-US" b="1" dirty="0" smtClean="0">
                <a:solidFill>
                  <a:srgbClr val="002060"/>
                </a:solidFill>
              </a:rPr>
              <a:t/>
            </a:r>
            <a:br>
              <a:rPr lang="en-US" b="1" dirty="0" smtClean="0">
                <a:solidFill>
                  <a:srgbClr val="002060"/>
                </a:solidFill>
              </a:rPr>
            </a:br>
            <a:r>
              <a:rPr lang="en-US" b="1" dirty="0" smtClean="0">
                <a:solidFill>
                  <a:srgbClr val="002060"/>
                </a:solidFill>
              </a:rPr>
              <a:t>“Interactive </a:t>
            </a:r>
            <a:r>
              <a:rPr lang="en-US" b="1" dirty="0" smtClean="0">
                <a:solidFill>
                  <a:srgbClr val="002060"/>
                </a:solidFill>
              </a:rPr>
              <a:t>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solidFill>
                  <a:prstClr val="black">
                    <a:tint val="75000"/>
                  </a:prstClr>
                </a:solidFill>
              </a:rPr>
              <a:pPr>
                <a:defRPr/>
              </a:pPr>
              <a:t>5/9/2012</a:t>
            </a:fld>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solidFill>
                  <a:prstClr val="black">
                    <a:tint val="75000"/>
                  </a:prstClr>
                </a:solidFill>
              </a:rPr>
              <a:pPr>
                <a:defRPr/>
              </a:pPr>
              <a:t>33</a:t>
            </a:fld>
            <a:endParaRPr lang="en-US" dirty="0">
              <a:solidFill>
                <a:prstClr val="black">
                  <a:tint val="75000"/>
                </a:prstClr>
              </a:solidFill>
            </a:endParaRPr>
          </a:p>
        </p:txBody>
      </p:sp>
    </p:spTree>
    <p:extLst>
      <p:ext uri="{BB962C8B-B14F-4D97-AF65-F5344CB8AC3E}">
        <p14:creationId xmlns:p14="http://schemas.microsoft.com/office/powerpoint/2010/main" val="5429177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p:cNvPicPr>
            <a:picLocks noChangeAspect="1" noChangeArrowheads="1"/>
          </p:cNvPicPr>
          <p:nvPr/>
        </p:nvPicPr>
        <p:blipFill>
          <a:blip r:embed="rId3" cstate="print"/>
          <a:srcRect b="23123"/>
          <a:stretch>
            <a:fillRect/>
          </a:stretch>
        </p:blipFill>
        <p:spPr bwMode="auto">
          <a:xfrm>
            <a:off x="654050" y="1603375"/>
            <a:ext cx="6994525" cy="4572000"/>
          </a:xfrm>
          <a:prstGeom prst="rect">
            <a:avLst/>
          </a:prstGeom>
          <a:ln>
            <a:noFill/>
          </a:ln>
          <a:effectLst>
            <a:outerShdw blurRad="292100" dist="139700" dir="2700000" algn="tl" rotWithShape="0">
              <a:srgbClr val="333333">
                <a:alpha val="65000"/>
              </a:srgbClr>
            </a:outerShdw>
          </a:effectLst>
        </p:spPr>
      </p:pic>
      <p:sp>
        <p:nvSpPr>
          <p:cNvPr id="38915"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Group Diagnostic Map – Algebra </a:t>
            </a:r>
            <a:r>
              <a:rPr lang="en-US" sz="4000" b="1" smtClean="0">
                <a:solidFill>
                  <a:srgbClr val="002060"/>
                </a:solidFill>
                <a:latin typeface="Times New Roman" pitchFamily="18" charset="0"/>
              </a:rPr>
              <a:t>I</a:t>
            </a:r>
            <a:endParaRPr lang="en-US" sz="2800" b="1" smtClean="0">
              <a:latin typeface="Times New Roman" pitchFamily="18" charset="0"/>
            </a:endParaRPr>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0B0C3D35-57E3-4C1B-A808-195A38BCBA77}" type="slidenum">
              <a:rPr lang="en-US" smtClean="0"/>
              <a:pPr>
                <a:defRPr/>
              </a:pPr>
              <a:t>34</a:t>
            </a:fld>
            <a:endParaRPr lang="en-US" dirty="0"/>
          </a:p>
        </p:txBody>
      </p:sp>
      <p:pic>
        <p:nvPicPr>
          <p:cNvPr id="8" name="Picture 7"/>
          <p:cNvPicPr>
            <a:picLocks noChangeAspect="1" noChangeArrowheads="1"/>
          </p:cNvPicPr>
          <p:nvPr/>
        </p:nvPicPr>
        <p:blipFill>
          <a:blip r:embed="rId4" cstate="print"/>
          <a:srcRect/>
          <a:stretch>
            <a:fillRect/>
          </a:stretch>
        </p:blipFill>
        <p:spPr bwMode="auto">
          <a:xfrm>
            <a:off x="4348163" y="3552825"/>
            <a:ext cx="4130675" cy="2378075"/>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F3FE2939-E575-4E6F-8C10-6F2BC8253ED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5"/>
          <p:cNvSpPr>
            <a:spLocks noGrp="1"/>
          </p:cNvSpPr>
          <p:nvPr>
            <p:ph type="title"/>
          </p:nvPr>
        </p:nvSpPr>
        <p:spPr>
          <a:xfrm>
            <a:off x="458788" y="754063"/>
            <a:ext cx="8229600" cy="576262"/>
          </a:xfrm>
        </p:spPr>
        <p:txBody>
          <a:bodyPr/>
          <a:lstStyle/>
          <a:p>
            <a:pPr eaLnBrk="1" hangingPunct="1">
              <a:spcBef>
                <a:spcPts val="600"/>
              </a:spcBef>
            </a:pPr>
            <a:r>
              <a:rPr lang="en-US" sz="4000" b="1" smtClean="0">
                <a:solidFill>
                  <a:srgbClr val="002060"/>
                </a:solidFill>
              </a:rPr>
              <a:t>Group Diagnostic Map – Mathematics</a:t>
            </a:r>
            <a:r>
              <a:rPr lang="en-US" sz="4000" smtClean="0">
                <a:solidFill>
                  <a:srgbClr val="002060"/>
                </a:solidFill>
              </a:rPr>
              <a:t/>
            </a:r>
            <a:br>
              <a:rPr lang="en-US" sz="4000" smtClean="0">
                <a:solidFill>
                  <a:srgbClr val="002060"/>
                </a:solidFill>
              </a:rPr>
            </a:br>
            <a:endParaRPr lang="en-US" sz="2800" smtClean="0"/>
          </a:p>
        </p:txBody>
      </p:sp>
      <p:sp>
        <p:nvSpPr>
          <p:cNvPr id="7" name="Content Placeholder 6"/>
          <p:cNvSpPr>
            <a:spLocks noGrp="1"/>
          </p:cNvSpPr>
          <p:nvPr>
            <p:ph idx="1"/>
          </p:nvPr>
        </p:nvSpPr>
        <p:spPr>
          <a:xfrm>
            <a:off x="457200" y="1520825"/>
            <a:ext cx="4114800" cy="4818063"/>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473DB623-C732-4B04-9F66-AEC93C80BF45}" type="slidenum">
              <a:rPr lang="en-US" smtClean="0"/>
              <a:pPr>
                <a:defRPr/>
              </a:pPr>
              <a:t>35</a:t>
            </a:fld>
            <a:endParaRPr lang="en-US" dirty="0"/>
          </a:p>
        </p:txBody>
      </p:sp>
      <p:sp>
        <p:nvSpPr>
          <p:cNvPr id="9" name="Content Placeholder 6"/>
          <p:cNvSpPr txBox="1">
            <a:spLocks/>
          </p:cNvSpPr>
          <p:nvPr/>
        </p:nvSpPr>
        <p:spPr bwMode="auto">
          <a:xfrm>
            <a:off x="4635500" y="1517650"/>
            <a:ext cx="4114800" cy="4819650"/>
          </a:xfrm>
          <a:prstGeom prst="rect">
            <a:avLst/>
          </a:prstGeom>
          <a:noFill/>
          <a:ln w="9525">
            <a:solidFill>
              <a:schemeClr val="accent1">
                <a:lumMod val="50000"/>
              </a:schemeClr>
            </a:solidFill>
            <a:miter lim="800000"/>
            <a:headEnd/>
            <a:tailEnd/>
          </a:ln>
        </p:spPr>
        <p:txBody>
          <a:bodyPr>
            <a:normAutofit/>
          </a:bodyPr>
          <a:lstStyle/>
          <a:p>
            <a:pPr marL="342900" indent="-342900" fontAlgn="auto">
              <a:spcBef>
                <a:spcPct val="20000"/>
              </a:spcBef>
              <a:spcAft>
                <a:spcPts val="0"/>
              </a:spcAft>
              <a:buFont typeface="Arial" pitchFamily="34" charset="0"/>
              <a:buChar char="•"/>
              <a:defRPr/>
            </a:pPr>
            <a:endParaRPr lang="en-US" sz="24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p:txBody>
      </p:sp>
      <p:sp>
        <p:nvSpPr>
          <p:cNvPr id="10" name="Title 5"/>
          <p:cNvSpPr txBox="1">
            <a:spLocks/>
          </p:cNvSpPr>
          <p:nvPr/>
        </p:nvSpPr>
        <p:spPr bwMode="auto">
          <a:xfrm>
            <a:off x="469900" y="1176338"/>
            <a:ext cx="8229600" cy="317500"/>
          </a:xfrm>
          <a:prstGeom prst="rect">
            <a:avLst/>
          </a:prstGeom>
          <a:noFill/>
          <a:ln w="9525">
            <a:noFill/>
            <a:miter lim="800000"/>
            <a:headEnd/>
            <a:tailEnd/>
          </a:ln>
        </p:spPr>
        <p:txBody>
          <a:bodyPr anchor="ctr"/>
          <a:lstStyle/>
          <a:p>
            <a:pPr algn="ctr">
              <a:spcBef>
                <a:spcPts val="600"/>
              </a:spcBef>
              <a:defRPr/>
            </a:pPr>
            <a:r>
              <a:rPr lang="en-US" sz="2400" dirty="0">
                <a:solidFill>
                  <a:srgbClr val="002060"/>
                </a:solidFill>
                <a:latin typeface="+mj-lt"/>
                <a:ea typeface="+mj-ea"/>
                <a:cs typeface="+mj-cs"/>
              </a:rPr>
              <a:t>Zoomed In                                              Zoomed Out</a:t>
            </a:r>
            <a:endParaRPr lang="en-US" sz="2400" dirty="0">
              <a:latin typeface="+mj-lt"/>
              <a:ea typeface="+mj-ea"/>
              <a:cs typeface="+mj-cs"/>
            </a:endParaRPr>
          </a:p>
        </p:txBody>
      </p:sp>
      <p:pic>
        <p:nvPicPr>
          <p:cNvPr id="11" name="Picture 2"/>
          <p:cNvPicPr>
            <a:picLocks noChangeAspect="1" noChangeArrowheads="1"/>
          </p:cNvPicPr>
          <p:nvPr/>
        </p:nvPicPr>
        <p:blipFill>
          <a:blip r:embed="rId3" cstate="print"/>
          <a:stretch>
            <a:fillRect/>
          </a:stretch>
        </p:blipFill>
        <p:spPr bwMode="auto">
          <a:xfrm>
            <a:off x="558800" y="1784350"/>
            <a:ext cx="3859213" cy="4297363"/>
          </a:xfrm>
          <a:prstGeom prst="rect">
            <a:avLst/>
          </a:prstGeom>
          <a:ln>
            <a:noFill/>
          </a:ln>
          <a:effectLst>
            <a:outerShdw blurRad="292100" dist="139700" dir="2700000" algn="tl" rotWithShape="0">
              <a:srgbClr val="333333">
                <a:alpha val="65000"/>
              </a:srgbClr>
            </a:outerShdw>
          </a:effectLst>
        </p:spPr>
      </p:pic>
      <p:pic>
        <p:nvPicPr>
          <p:cNvPr id="12" name="Picture 3"/>
          <p:cNvPicPr>
            <a:picLocks noChangeAspect="1" noChangeArrowheads="1"/>
          </p:cNvPicPr>
          <p:nvPr/>
        </p:nvPicPr>
        <p:blipFill>
          <a:blip r:embed="rId4" cstate="print"/>
          <a:stretch>
            <a:fillRect/>
          </a:stretch>
        </p:blipFill>
        <p:spPr bwMode="auto">
          <a:xfrm>
            <a:off x="4765675" y="1770063"/>
            <a:ext cx="3846513" cy="4297362"/>
          </a:xfrm>
          <a:prstGeom prst="rect">
            <a:avLst/>
          </a:prstGeom>
          <a:ln>
            <a:noFill/>
          </a:ln>
          <a:effectLst>
            <a:outerShdw blurRad="292100" dist="139700" dir="2700000" algn="tl" rotWithShape="0">
              <a:srgbClr val="333333">
                <a:alpha val="65000"/>
              </a:srgbClr>
            </a:outerShdw>
          </a:effectLst>
        </p:spPr>
      </p:pic>
      <p:sp>
        <p:nvSpPr>
          <p:cNvPr id="13" name="Date Placeholder 12"/>
          <p:cNvSpPr>
            <a:spLocks noGrp="1"/>
          </p:cNvSpPr>
          <p:nvPr>
            <p:ph type="dt" sz="quarter" idx="10"/>
          </p:nvPr>
        </p:nvSpPr>
        <p:spPr/>
        <p:txBody>
          <a:bodyPr/>
          <a:lstStyle/>
          <a:p>
            <a:pPr>
              <a:defRPr/>
            </a:pPr>
            <a:fld id="{A1718B6F-A66B-4F13-85F5-44CCD36F6C9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5"/>
          <p:cNvSpPr>
            <a:spLocks noGrp="1"/>
          </p:cNvSpPr>
          <p:nvPr>
            <p:ph type="title"/>
          </p:nvPr>
        </p:nvSpPr>
        <p:spPr>
          <a:xfrm>
            <a:off x="447675" y="576263"/>
            <a:ext cx="8229600" cy="966787"/>
          </a:xfrm>
        </p:spPr>
        <p:txBody>
          <a:bodyPr/>
          <a:lstStyle/>
          <a:p>
            <a:pPr eaLnBrk="1" hangingPunct="1">
              <a:spcBef>
                <a:spcPts val="600"/>
              </a:spcBef>
            </a:pPr>
            <a:r>
              <a:rPr lang="en-US" sz="4000" b="1" smtClean="0">
                <a:solidFill>
                  <a:srgbClr val="002060"/>
                </a:solidFill>
              </a:rPr>
              <a:t>Group Diagnostic Map</a:t>
            </a:r>
            <a:r>
              <a:rPr lang="en-US" sz="4000" smtClean="0">
                <a:solidFill>
                  <a:srgbClr val="002060"/>
                </a:solidFill>
              </a:rPr>
              <a:t/>
            </a:r>
            <a:br>
              <a:rPr lang="en-US" sz="4000" smtClean="0">
                <a:solidFill>
                  <a:srgbClr val="002060"/>
                </a:solidFill>
              </a:rPr>
            </a:br>
            <a:r>
              <a:rPr lang="en-US" sz="3200" smtClean="0">
                <a:solidFill>
                  <a:srgbClr val="002060"/>
                </a:solidFill>
              </a:rPr>
              <a:t>Single Diagnostic Category</a:t>
            </a:r>
            <a:endParaRPr lang="en-US" sz="3200" smtClean="0">
              <a:latin typeface="Times New Roman" pitchFamily="18" charset="0"/>
            </a:endParaRPr>
          </a:p>
        </p:txBody>
      </p:sp>
      <p:sp>
        <p:nvSpPr>
          <p:cNvPr id="7" name="Content Placeholder 6"/>
          <p:cNvSpPr>
            <a:spLocks noGrp="1"/>
          </p:cNvSpPr>
          <p:nvPr>
            <p:ph idx="1"/>
          </p:nvPr>
        </p:nvSpPr>
        <p:spPr>
          <a:xfrm>
            <a:off x="457200" y="1674813"/>
            <a:ext cx="7939088" cy="46640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A932E6FF-D8BE-4B81-AE20-3B84F765B005}" type="slidenum">
              <a:rPr lang="en-US" smtClean="0"/>
              <a:pPr>
                <a:defRPr/>
              </a:pPr>
              <a:t>36</a:t>
            </a:fld>
            <a:endParaRPr lang="en-US" dirty="0"/>
          </a:p>
        </p:txBody>
      </p:sp>
      <p:pic>
        <p:nvPicPr>
          <p:cNvPr id="6" name="Picture 9"/>
          <p:cNvPicPr>
            <a:picLocks noChangeAspect="1" noChangeArrowheads="1"/>
          </p:cNvPicPr>
          <p:nvPr/>
        </p:nvPicPr>
        <p:blipFill>
          <a:blip r:embed="rId3" cstate="print"/>
          <a:srcRect r="15365" b="1753"/>
          <a:stretch>
            <a:fillRect/>
          </a:stretch>
        </p:blipFill>
        <p:spPr bwMode="auto">
          <a:xfrm>
            <a:off x="1489075" y="1852613"/>
            <a:ext cx="5827713" cy="4389437"/>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88B65991-5700-4FF9-8CA4-8E8E3649559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cstate="print"/>
          <a:srcRect l="2263" t="2023" r="1388" b="4172"/>
          <a:stretch>
            <a:fillRect/>
          </a:stretch>
        </p:blipFill>
        <p:spPr bwMode="auto">
          <a:xfrm>
            <a:off x="593725" y="1638300"/>
            <a:ext cx="7847013" cy="4481513"/>
          </a:xfrm>
          <a:prstGeom prst="rect">
            <a:avLst/>
          </a:prstGeom>
          <a:ln>
            <a:noFill/>
          </a:ln>
          <a:effectLst>
            <a:outerShdw blurRad="292100" dist="139700" dir="2700000" algn="tl" rotWithShape="0">
              <a:srgbClr val="333333">
                <a:alpha val="65000"/>
              </a:srgbClr>
            </a:outerShdw>
          </a:effectLst>
        </p:spPr>
      </p:pic>
      <p:sp>
        <p:nvSpPr>
          <p:cNvPr id="41987"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Student Diagnostic Map</a:t>
            </a:r>
            <a:endParaRPr lang="en-US" sz="2800" b="1" smtClean="0"/>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D056CC9F-267E-4CCA-977D-876A1C3434D8}" type="slidenum">
              <a:rPr lang="en-US" smtClean="0"/>
              <a:pPr>
                <a:defRPr/>
              </a:pPr>
              <a:t>37</a:t>
            </a:fld>
            <a:endParaRPr lang="en-US" dirty="0"/>
          </a:p>
        </p:txBody>
      </p:sp>
      <p:pic>
        <p:nvPicPr>
          <p:cNvPr id="9" name="Picture 8"/>
          <p:cNvPicPr>
            <a:picLocks noChangeAspect="1" noChangeArrowheads="1"/>
          </p:cNvPicPr>
          <p:nvPr/>
        </p:nvPicPr>
        <p:blipFill>
          <a:blip r:embed="rId4" cstate="print"/>
          <a:srcRect/>
          <a:stretch>
            <a:fillRect/>
          </a:stretch>
        </p:blipFill>
        <p:spPr bwMode="auto">
          <a:xfrm>
            <a:off x="4635500" y="3862388"/>
            <a:ext cx="3940175" cy="2011362"/>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11B264AD-548F-4D66-B094-97D6CD3714B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smtClean="0">
                <a:solidFill>
                  <a:srgbClr val="002060"/>
                </a:solidFill>
              </a:rPr>
              <a:t>Learning Progressions</a:t>
            </a:r>
          </a:p>
        </p:txBody>
      </p:sp>
      <p:sp>
        <p:nvSpPr>
          <p:cNvPr id="43011" name="Content Placeholder 2"/>
          <p:cNvSpPr>
            <a:spLocks noGrp="1"/>
          </p:cNvSpPr>
          <p:nvPr>
            <p:ph idx="1"/>
          </p:nvPr>
        </p:nvSpPr>
        <p:spPr/>
        <p:txBody>
          <a:bodyPr/>
          <a:lstStyle/>
          <a:p>
            <a:pPr marL="457200" indent="-457200">
              <a:defRPr/>
            </a:pPr>
            <a:r>
              <a:rPr lang="en-US" sz="2800" dirty="0" smtClean="0"/>
              <a:t>What are Learning Progressions?</a:t>
            </a:r>
          </a:p>
          <a:p>
            <a:pPr lvl="1">
              <a:defRPr/>
            </a:pPr>
            <a:r>
              <a:rPr lang="en-US" dirty="0" smtClean="0"/>
              <a:t>Learning Progressions show the developmental sequences or building blocks of content/skills students need to master as they progress toward career and college readiness.</a:t>
            </a:r>
          </a:p>
          <a:p>
            <a:pPr lvl="1">
              <a:defRPr/>
            </a:pPr>
            <a:r>
              <a:rPr lang="en-US" dirty="0" smtClean="0"/>
              <a:t>The progressions are tied directly to the Assessment Anchors and Eligible Content.</a:t>
            </a:r>
          </a:p>
          <a:p>
            <a:pPr lvl="1">
              <a:defRPr/>
            </a:pPr>
            <a:r>
              <a:rPr lang="en-US" dirty="0" smtClean="0"/>
              <a:t>The progressions are also tied directly to the Voluntary Model Curriculum (VMC) Units and Lesson Plans and are posted on the SAS Website.</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698821D-E5D9-4246-883E-F423206A8DA1}" type="slidenum">
              <a:rPr lang="en-US" smtClean="0"/>
              <a:pPr>
                <a:defRPr/>
              </a:pPr>
              <a:t>38</a:t>
            </a:fld>
            <a:endParaRPr lang="en-US" dirty="0"/>
          </a:p>
        </p:txBody>
      </p:sp>
      <p:sp>
        <p:nvSpPr>
          <p:cNvPr id="5" name="Date Placeholder 4"/>
          <p:cNvSpPr>
            <a:spLocks noGrp="1"/>
          </p:cNvSpPr>
          <p:nvPr>
            <p:ph type="dt" sz="quarter" idx="10"/>
          </p:nvPr>
        </p:nvSpPr>
        <p:spPr/>
        <p:txBody>
          <a:bodyPr/>
          <a:lstStyle/>
          <a:p>
            <a:pPr>
              <a:defRPr/>
            </a:pPr>
            <a:fld id="{EF1CBFA5-B194-4573-A773-6B62DCAA96F3}"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447675" y="685800"/>
            <a:ext cx="8229600" cy="996950"/>
          </a:xfrm>
        </p:spPr>
        <p:txBody>
          <a:bodyPr/>
          <a:lstStyle/>
          <a:p>
            <a:pPr eaLnBrk="1" hangingPunct="1">
              <a:spcBef>
                <a:spcPts val="600"/>
              </a:spcBef>
            </a:pPr>
            <a:r>
              <a:rPr lang="en-US" sz="4000" b="1" smtClean="0">
                <a:solidFill>
                  <a:srgbClr val="002060"/>
                </a:solidFill>
              </a:rPr>
              <a:t>Learning Progression Map</a:t>
            </a:r>
            <a:endParaRPr lang="en-US" sz="2800" b="1" smtClean="0"/>
          </a:p>
        </p:txBody>
      </p:sp>
      <p:sp>
        <p:nvSpPr>
          <p:cNvPr id="7" name="Content Placeholder 6"/>
          <p:cNvSpPr>
            <a:spLocks noGrp="1"/>
          </p:cNvSpPr>
          <p:nvPr>
            <p:ph idx="1"/>
          </p:nvPr>
        </p:nvSpPr>
        <p:spPr>
          <a:xfrm>
            <a:off x="457200" y="1808163"/>
            <a:ext cx="8229600" cy="446722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6" name="Slide Number Placeholder 5"/>
          <p:cNvSpPr>
            <a:spLocks noGrp="1"/>
          </p:cNvSpPr>
          <p:nvPr>
            <p:ph type="sldNum" sz="quarter" idx="12"/>
          </p:nvPr>
        </p:nvSpPr>
        <p:spPr/>
        <p:txBody>
          <a:bodyPr/>
          <a:lstStyle/>
          <a:p>
            <a:pPr>
              <a:defRPr/>
            </a:pPr>
            <a:fld id="{32367F58-FAE8-4CB0-9FD2-1174AAB07278}" type="slidenum">
              <a:rPr lang="en-US" smtClean="0"/>
              <a:pPr>
                <a:defRPr/>
              </a:pPr>
              <a:t>39</a:t>
            </a:fld>
            <a:endParaRPr lang="en-US" dirty="0"/>
          </a:p>
        </p:txBody>
      </p:sp>
      <p:pic>
        <p:nvPicPr>
          <p:cNvPr id="40967" name="Picture 7"/>
          <p:cNvPicPr>
            <a:picLocks noChangeAspect="1" noChangeArrowheads="1"/>
          </p:cNvPicPr>
          <p:nvPr/>
        </p:nvPicPr>
        <p:blipFill>
          <a:blip r:embed="rId3" cstate="print"/>
          <a:srcRect/>
          <a:stretch>
            <a:fillRect/>
          </a:stretch>
        </p:blipFill>
        <p:spPr bwMode="auto">
          <a:xfrm>
            <a:off x="581025" y="1985963"/>
            <a:ext cx="4667250" cy="4206875"/>
          </a:xfrm>
          <a:prstGeom prst="rect">
            <a:avLst/>
          </a:prstGeom>
          <a:ln>
            <a:noFill/>
          </a:ln>
          <a:effectLst>
            <a:outerShdw blurRad="292100" dist="139700" dir="2700000" algn="tl" rotWithShape="0">
              <a:srgbClr val="333333">
                <a:alpha val="65000"/>
              </a:srgbClr>
            </a:outerShdw>
          </a:effectLst>
        </p:spPr>
      </p:pic>
      <p:pic>
        <p:nvPicPr>
          <p:cNvPr id="9" name="Picture 3"/>
          <p:cNvPicPr>
            <a:picLocks noChangeAspect="1" noChangeArrowheads="1"/>
          </p:cNvPicPr>
          <p:nvPr/>
        </p:nvPicPr>
        <p:blipFill>
          <a:blip r:embed="rId4" cstate="print"/>
          <a:srcRect/>
          <a:stretch>
            <a:fillRect/>
          </a:stretch>
        </p:blipFill>
        <p:spPr bwMode="auto">
          <a:xfrm>
            <a:off x="4803775" y="3381375"/>
            <a:ext cx="3706813" cy="2652713"/>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9A2DA818-B7E8-4BE0-BCBB-EB559741FE77}" type="datetime1">
              <a:rPr lang="en-US"/>
              <a:pPr>
                <a:defRPr/>
              </a:pPr>
              <a:t>5/9/2012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
            </a:r>
            <a:br>
              <a:rPr lang="en-US" smtClean="0"/>
            </a:br>
            <a:r>
              <a:rPr lang="en-US" b="1" smtClean="0">
                <a:solidFill>
                  <a:srgbClr val="002060"/>
                </a:solidFill>
              </a:rPr>
              <a:t>Agenda</a:t>
            </a:r>
            <a:endParaRPr lang="en-US" sz="4000" b="1" smtClean="0">
              <a:solidFill>
                <a:srgbClr val="002060"/>
              </a:solidFill>
            </a:endParaRPr>
          </a:p>
        </p:txBody>
      </p:sp>
      <p:sp>
        <p:nvSpPr>
          <p:cNvPr id="4" name="Slide Number Placeholder 3"/>
          <p:cNvSpPr>
            <a:spLocks noGrp="1"/>
          </p:cNvSpPr>
          <p:nvPr>
            <p:ph type="sldNum" sz="quarter" idx="12"/>
          </p:nvPr>
        </p:nvSpPr>
        <p:spPr/>
        <p:txBody>
          <a:bodyPr/>
          <a:lstStyle/>
          <a:p>
            <a:pPr>
              <a:defRPr/>
            </a:pPr>
            <a:fld id="{6BECE082-3AE7-4235-B64D-274E09140B4B}" type="slidenum">
              <a:rPr lang="en-US" smtClean="0"/>
              <a:pPr>
                <a:defRPr/>
              </a:pPr>
              <a:t>4</a:t>
            </a:fld>
            <a:endParaRPr lang="en-US" dirty="0"/>
          </a:p>
        </p:txBody>
      </p:sp>
      <p:sp>
        <p:nvSpPr>
          <p:cNvPr id="5" name="Content Placeholder 4"/>
          <p:cNvSpPr>
            <a:spLocks noGrp="1"/>
          </p:cNvSpPr>
          <p:nvPr>
            <p:ph idx="1"/>
          </p:nvPr>
        </p:nvSpPr>
        <p:spPr>
          <a:xfrm>
            <a:off x="387350" y="1589088"/>
            <a:ext cx="8404225" cy="4924425"/>
          </a:xfrm>
          <a:ln>
            <a:solidFill>
              <a:schemeClr val="accent1">
                <a:lumMod val="50000"/>
              </a:schemeClr>
            </a:solidFill>
          </a:ln>
        </p:spPr>
        <p:txBody>
          <a:bodyPr anchor="ctr">
            <a:spAutoFit/>
          </a:bodyPr>
          <a:lstStyle/>
          <a:p>
            <a:pPr marL="457200" lvl="1" indent="-457200">
              <a:spcBef>
                <a:spcPts val="600"/>
              </a:spcBef>
              <a:buFont typeface="Arial" pitchFamily="34" charset="0"/>
              <a:buChar char="•"/>
              <a:defRPr/>
            </a:pPr>
            <a:r>
              <a:rPr lang="en-US" sz="2400" dirty="0" smtClean="0">
                <a:cs typeface="Arial" charset="0"/>
              </a:rPr>
              <a:t>CDT and SAS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Pennsylvania </a:t>
            </a:r>
            <a:r>
              <a:rPr lang="en-US" sz="2400" dirty="0">
                <a:cs typeface="Arial" charset="0"/>
              </a:rPr>
              <a:t>Fair </a:t>
            </a:r>
            <a:r>
              <a:rPr lang="en-US" sz="2400" dirty="0" smtClean="0">
                <a:cs typeface="Arial" charset="0"/>
              </a:rPr>
              <a:t>Assessments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Overview</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Implementation Plan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Reports and Live Demonstration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Communication, Action Plan, and </a:t>
            </a:r>
            <a:r>
              <a:rPr lang="en-US" sz="2400" dirty="0" smtClean="0">
                <a:cs typeface="Arial" charset="0"/>
              </a:rPr>
              <a:t>Conferencing with Students</a:t>
            </a:r>
            <a:endParaRPr lang="en-US" sz="2400" dirty="0">
              <a:solidFill>
                <a:srgbClr val="002060"/>
              </a:solidFill>
              <a:cs typeface="Arial" charset="0"/>
            </a:endParaRPr>
          </a:p>
        </p:txBody>
      </p:sp>
      <p:sp>
        <p:nvSpPr>
          <p:cNvPr id="6" name="Date Placeholder 5"/>
          <p:cNvSpPr>
            <a:spLocks noGrp="1"/>
          </p:cNvSpPr>
          <p:nvPr>
            <p:ph type="dt" sz="quarter" idx="10"/>
          </p:nvPr>
        </p:nvSpPr>
        <p:spPr/>
        <p:txBody>
          <a:bodyPr/>
          <a:lstStyle/>
          <a:p>
            <a:pPr>
              <a:defRPr/>
            </a:pPr>
            <a:fld id="{38C8D17F-3F3D-4FD1-BA26-5C0E16392B81}" type="datetime1">
              <a:rPr lang="en-US"/>
              <a:pPr>
                <a:defRPr/>
              </a:pPr>
              <a:t>5/9/2012</a:t>
            </a:fld>
            <a:endParaRPr lang="en-US" dirty="0"/>
          </a:p>
        </p:txBody>
      </p:sp>
    </p:spTree>
    <p:extLst>
      <p:ext uri="{BB962C8B-B14F-4D97-AF65-F5344CB8AC3E}">
        <p14:creationId xmlns:p14="http://schemas.microsoft.com/office/powerpoint/2010/main" val="37080318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
            </a:r>
            <a:br>
              <a:rPr lang="en-US" smtClean="0"/>
            </a:br>
            <a:r>
              <a:rPr lang="en-US" b="1" smtClean="0">
                <a:solidFill>
                  <a:srgbClr val="002060"/>
                </a:solidFill>
              </a:rPr>
              <a:t>Learning Progressions</a:t>
            </a:r>
          </a:p>
        </p:txBody>
      </p:sp>
      <p:sp>
        <p:nvSpPr>
          <p:cNvPr id="45059" name="Content Placeholder 2"/>
          <p:cNvSpPr>
            <a:spLocks noGrp="1"/>
          </p:cNvSpPr>
          <p:nvPr>
            <p:ph idx="1"/>
          </p:nvPr>
        </p:nvSpPr>
        <p:spPr/>
        <p:txBody>
          <a:bodyPr/>
          <a:lstStyle/>
          <a:p>
            <a:pPr marL="457200" indent="-457200">
              <a:defRPr/>
            </a:pPr>
            <a:r>
              <a:rPr lang="en-US" sz="2800" dirty="0" smtClean="0"/>
              <a:t>Why are they important?</a:t>
            </a:r>
          </a:p>
          <a:p>
            <a:pPr marL="457200" indent="-457200">
              <a:defRPr/>
            </a:pPr>
            <a:endParaRPr lang="en-US" sz="2800" dirty="0" smtClean="0"/>
          </a:p>
          <a:p>
            <a:pPr lvl="1">
              <a:defRPr/>
            </a:pPr>
            <a:r>
              <a:rPr lang="en-US" dirty="0" smtClean="0"/>
              <a:t>Assessment Anchors and Eligible Content provide information about </a:t>
            </a:r>
            <a:r>
              <a:rPr lang="en-US" b="1" dirty="0" smtClean="0">
                <a:solidFill>
                  <a:srgbClr val="FF0000"/>
                </a:solidFill>
              </a:rPr>
              <a:t>what</a:t>
            </a:r>
            <a:r>
              <a:rPr lang="en-US" dirty="0" smtClean="0"/>
              <a:t> students should know and be able to do at a given grade/course.</a:t>
            </a:r>
          </a:p>
          <a:p>
            <a:pPr lvl="1">
              <a:defRPr/>
            </a:pPr>
            <a:r>
              <a:rPr lang="en-US" dirty="0" smtClean="0"/>
              <a:t>Learning Progressions show </a:t>
            </a:r>
            <a:r>
              <a:rPr lang="en-US" b="1" dirty="0" smtClean="0">
                <a:solidFill>
                  <a:srgbClr val="FF0000"/>
                </a:solidFill>
              </a:rPr>
              <a:t>how</a:t>
            </a:r>
            <a:r>
              <a:rPr lang="en-US" dirty="0" smtClean="0"/>
              <a:t> learning within a diagnostic category, based upon the Assessment Anchors and Eligible Content, develops across grades, not just within a given grade/course.</a:t>
            </a:r>
          </a:p>
          <a:p>
            <a:pPr lvl="2">
              <a:buFont typeface="Arial" pitchFamily="34" charset="0"/>
              <a:buNone/>
              <a:defRPr/>
            </a:pPr>
            <a:endParaRPr lang="en-US" sz="2000" dirty="0" smtClean="0"/>
          </a:p>
          <a:p>
            <a:pPr lvl="2">
              <a:defRPr/>
            </a:pPr>
            <a:endParaRPr lang="en-US" dirty="0" smtClean="0"/>
          </a:p>
          <a:p>
            <a:pPr>
              <a:defRPr/>
            </a:pPr>
            <a:endParaRPr lang="en-US" dirty="0" smtClean="0"/>
          </a:p>
        </p:txBody>
      </p:sp>
      <p:sp>
        <p:nvSpPr>
          <p:cNvPr id="4" name="Slide Number Placeholder 3"/>
          <p:cNvSpPr>
            <a:spLocks noGrp="1"/>
          </p:cNvSpPr>
          <p:nvPr>
            <p:ph type="sldNum" sz="quarter" idx="12"/>
          </p:nvPr>
        </p:nvSpPr>
        <p:spPr/>
        <p:txBody>
          <a:bodyPr/>
          <a:lstStyle/>
          <a:p>
            <a:pPr>
              <a:defRPr/>
            </a:pPr>
            <a:fld id="{73356E32-FF97-4466-9BBC-21CFFADB3A6A}" type="slidenum">
              <a:rPr lang="en-US" smtClean="0"/>
              <a:pPr>
                <a:defRPr/>
              </a:pPr>
              <a:t>40</a:t>
            </a:fld>
            <a:endParaRPr lang="en-US" dirty="0"/>
          </a:p>
        </p:txBody>
      </p:sp>
      <p:sp>
        <p:nvSpPr>
          <p:cNvPr id="5" name="Date Placeholder 4"/>
          <p:cNvSpPr>
            <a:spLocks noGrp="1"/>
          </p:cNvSpPr>
          <p:nvPr>
            <p:ph type="dt" sz="quarter" idx="10"/>
          </p:nvPr>
        </p:nvSpPr>
        <p:spPr/>
        <p:txBody>
          <a:bodyPr/>
          <a:lstStyle/>
          <a:p>
            <a:pPr>
              <a:defRPr/>
            </a:pPr>
            <a:fld id="{2DD65B62-7FEB-486A-A81F-84734DAC022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55588"/>
            <a:ext cx="8229600" cy="1143000"/>
          </a:xfrm>
        </p:spPr>
        <p:txBody>
          <a:bodyPr/>
          <a:lstStyle/>
          <a:p>
            <a:r>
              <a:rPr lang="en-US" smtClean="0"/>
              <a:t/>
            </a:r>
            <a:br>
              <a:rPr lang="en-US" smtClean="0"/>
            </a:br>
            <a:r>
              <a:rPr lang="en-US" b="1" smtClean="0">
                <a:solidFill>
                  <a:srgbClr val="002060"/>
                </a:solidFill>
              </a:rPr>
              <a:t>CDT Learning Progression Map</a:t>
            </a:r>
          </a:p>
        </p:txBody>
      </p:sp>
      <p:sp>
        <p:nvSpPr>
          <p:cNvPr id="46083" name="Content Placeholder 2"/>
          <p:cNvSpPr>
            <a:spLocks noGrp="1"/>
          </p:cNvSpPr>
          <p:nvPr>
            <p:ph idx="1"/>
          </p:nvPr>
        </p:nvSpPr>
        <p:spPr>
          <a:xfrm>
            <a:off x="442913" y="1831975"/>
            <a:ext cx="8335962" cy="5026025"/>
          </a:xfrm>
        </p:spPr>
        <p:txBody>
          <a:bodyPr/>
          <a:lstStyle/>
          <a:p>
            <a:pPr marL="457200" indent="-457200"/>
            <a:r>
              <a:rPr lang="en-US" sz="2400" smtClean="0"/>
              <a:t>The CDT includes a report tied directly to Learning Progressions.  </a:t>
            </a:r>
          </a:p>
          <a:p>
            <a:pPr marL="457200" indent="-457200"/>
            <a:r>
              <a:rPr lang="en-US" sz="2400" smtClean="0"/>
              <a:t>This report:</a:t>
            </a:r>
          </a:p>
          <a:p>
            <a:pPr lvl="1"/>
            <a:r>
              <a:rPr lang="en-US" sz="2400" smtClean="0"/>
              <a:t>provides a scrollable vertical map showing how a student’s learning progresses for each diagnostic category across grades and/or courses.</a:t>
            </a:r>
          </a:p>
          <a:p>
            <a:pPr lvl="1"/>
            <a:r>
              <a:rPr lang="en-US" sz="2400" smtClean="0"/>
              <a:t>helps teachers plan targeted instruction by providing a visual snapshot of how the student is progressing.</a:t>
            </a:r>
          </a:p>
          <a:p>
            <a:pPr lvl="1"/>
            <a:r>
              <a:rPr lang="en-US" sz="2400" smtClean="0"/>
              <a:t>includes information as to whether the student is</a:t>
            </a:r>
          </a:p>
          <a:p>
            <a:pPr lvl="2"/>
            <a:r>
              <a:rPr lang="en-US" smtClean="0"/>
              <a:t>still struggling to master foundational content and/or </a:t>
            </a:r>
          </a:p>
          <a:p>
            <a:pPr lvl="2"/>
            <a:r>
              <a:rPr lang="en-US" smtClean="0"/>
              <a:t>moving forward with more advanced content.  </a:t>
            </a:r>
          </a:p>
          <a:p>
            <a:pPr lvl="1">
              <a:buFont typeface="Arial" pitchFamily="34" charset="0"/>
              <a:buNone/>
            </a:pPr>
            <a:endParaRPr lang="en-US" sz="2000" smtClean="0"/>
          </a:p>
        </p:txBody>
      </p:sp>
      <p:sp>
        <p:nvSpPr>
          <p:cNvPr id="4" name="Slide Number Placeholder 3"/>
          <p:cNvSpPr>
            <a:spLocks noGrp="1"/>
          </p:cNvSpPr>
          <p:nvPr>
            <p:ph type="sldNum" sz="quarter" idx="12"/>
          </p:nvPr>
        </p:nvSpPr>
        <p:spPr/>
        <p:txBody>
          <a:bodyPr/>
          <a:lstStyle/>
          <a:p>
            <a:pPr>
              <a:defRPr/>
            </a:pPr>
            <a:fld id="{619F8E75-DB1B-42E6-BBED-03E3B34B395B}" type="slidenum">
              <a:rPr lang="en-US" smtClean="0"/>
              <a:pPr>
                <a:defRPr/>
              </a:pPr>
              <a:t>41</a:t>
            </a:fld>
            <a:endParaRPr lang="en-US" dirty="0"/>
          </a:p>
        </p:txBody>
      </p:sp>
      <p:sp>
        <p:nvSpPr>
          <p:cNvPr id="5" name="Date Placeholder 4"/>
          <p:cNvSpPr>
            <a:spLocks noGrp="1"/>
          </p:cNvSpPr>
          <p:nvPr>
            <p:ph type="dt" sz="quarter" idx="10"/>
          </p:nvPr>
        </p:nvSpPr>
        <p:spPr/>
        <p:txBody>
          <a:bodyPr/>
          <a:lstStyle/>
          <a:p>
            <a:pPr>
              <a:defRPr/>
            </a:pPr>
            <a:fld id="{52CDD809-B0B1-4729-836A-7CA48A5F6DA8}"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smtClean="0">
                <a:solidFill>
                  <a:srgbClr val="002060"/>
                </a:solidFill>
              </a:rPr>
              <a:t>Live Demonstration:</a:t>
            </a:r>
            <a:br>
              <a:rPr lang="en-US" b="1" smtClean="0">
                <a:solidFill>
                  <a:srgbClr val="002060"/>
                </a:solidFill>
              </a:rPr>
            </a:br>
            <a:r>
              <a:rPr lang="en-US" b="1" smtClean="0">
                <a:solidFill>
                  <a:srgbClr val="002060"/>
                </a:solidFill>
              </a:rPr>
              <a:t/>
            </a:r>
            <a:br>
              <a:rPr lang="en-US" b="1" smtClean="0">
                <a:solidFill>
                  <a:srgbClr val="002060"/>
                </a:solidFill>
              </a:rPr>
            </a:br>
            <a:r>
              <a:rPr lang="en-US" b="1" smtClean="0">
                <a:solidFill>
                  <a:srgbClr val="002060"/>
                </a:solidFill>
              </a:rPr>
              <a:t>“Navigating the 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pPr>
                <a:defRPr/>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
            </a:r>
            <a:br>
              <a:rPr lang="en-US" smtClean="0"/>
            </a:br>
            <a:r>
              <a:rPr lang="en-US" b="1" smtClean="0">
                <a:solidFill>
                  <a:srgbClr val="002060"/>
                </a:solidFill>
              </a:rPr>
              <a:t>CDT Learning Progression Map</a:t>
            </a:r>
          </a:p>
        </p:txBody>
      </p:sp>
      <p:sp>
        <p:nvSpPr>
          <p:cNvPr id="47107" name="Content Placeholder 2"/>
          <p:cNvSpPr>
            <a:spLocks noGrp="1"/>
          </p:cNvSpPr>
          <p:nvPr>
            <p:ph idx="1"/>
          </p:nvPr>
        </p:nvSpPr>
        <p:spPr/>
        <p:txBody>
          <a:bodyPr/>
          <a:lstStyle/>
          <a:p>
            <a:pPr marL="457200" indent="-457200">
              <a:defRPr/>
            </a:pPr>
            <a:r>
              <a:rPr lang="en-US" sz="2400" dirty="0" smtClean="0"/>
              <a:t>This report also</a:t>
            </a:r>
          </a:p>
          <a:p>
            <a:pPr lvl="1">
              <a:defRPr/>
            </a:pPr>
            <a:r>
              <a:rPr lang="en-US" sz="2400" dirty="0" smtClean="0"/>
              <a:t>shows exactly which Assessment Anchors and Eligible Content is measured by each CDT item or items the student answered correctly or incorrectly.  </a:t>
            </a:r>
          </a:p>
          <a:p>
            <a:pPr lvl="1">
              <a:defRPr/>
            </a:pPr>
            <a:r>
              <a:rPr lang="en-US" sz="2400" dirty="0" smtClean="0"/>
              <a:t>provides a sample item of average difficulty for each Assessment Anchor as defined by the Eligible Content. </a:t>
            </a:r>
          </a:p>
          <a:p>
            <a:pPr lvl="1">
              <a:defRPr/>
            </a:pPr>
            <a:r>
              <a:rPr lang="en-US" sz="2400" dirty="0" smtClean="0"/>
              <a:t>provides teachers with the most efficient and direct way to find units and lesson plans in SAS directly tied to Eligible Content.</a:t>
            </a:r>
          </a:p>
          <a:p>
            <a:pPr lvl="1">
              <a:defRPr/>
            </a:pPr>
            <a:r>
              <a:rPr lang="en-US" sz="2400" dirty="0" smtClean="0"/>
              <a:t>links directly to additional materials and resources in SAS.</a:t>
            </a:r>
          </a:p>
          <a:p>
            <a:pPr lvl="1">
              <a:buFont typeface="Arial" pitchFamily="34" charset="0"/>
              <a:buNone/>
              <a:defRPr/>
            </a:pPr>
            <a:endParaRPr lang="en-US" sz="2400" dirty="0" smtClean="0"/>
          </a:p>
          <a:p>
            <a:pPr lvl="1">
              <a:defRPr/>
            </a:pPr>
            <a:endParaRPr lang="en-US" sz="2000" dirty="0" smtClean="0"/>
          </a:p>
          <a:p>
            <a:pPr>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A5F5D076-3F0B-4EE7-85A9-899848A86BB7}" type="slidenum">
              <a:rPr lang="en-US" smtClean="0"/>
              <a:pPr>
                <a:defRPr/>
              </a:pPr>
              <a:t>43</a:t>
            </a:fld>
            <a:endParaRPr lang="en-US" dirty="0"/>
          </a:p>
        </p:txBody>
      </p:sp>
      <p:sp>
        <p:nvSpPr>
          <p:cNvPr id="5" name="Date Placeholder 4"/>
          <p:cNvSpPr>
            <a:spLocks noGrp="1"/>
          </p:cNvSpPr>
          <p:nvPr>
            <p:ph type="dt" sz="quarter" idx="10"/>
          </p:nvPr>
        </p:nvSpPr>
        <p:spPr/>
        <p:txBody>
          <a:bodyPr/>
          <a:lstStyle/>
          <a:p>
            <a:pPr>
              <a:defRPr/>
            </a:pPr>
            <a:fld id="{228D5850-6D61-40C9-B5D2-45832851B15A}"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p:txBody>
          <a:bodyPr/>
          <a:lstStyle/>
          <a:p>
            <a:pPr marL="457200" indent="-457200">
              <a:defRPr/>
            </a:pPr>
            <a:r>
              <a:rPr lang="en-US" sz="2800" dirty="0" smtClean="0"/>
              <a:t>CDT Training Demo</a:t>
            </a:r>
          </a:p>
          <a:p>
            <a:pPr marL="457200" indent="-457200">
              <a:defRPr/>
            </a:pPr>
            <a:endParaRPr lang="en-US" sz="2800" dirty="0" smtClean="0"/>
          </a:p>
          <a:p>
            <a:pPr lvl="1">
              <a:defRPr/>
            </a:pPr>
            <a:r>
              <a:rPr lang="en-US" dirty="0" smtClean="0"/>
              <a:t>We are going to learn to navigate the interactive reports </a:t>
            </a:r>
            <a:r>
              <a:rPr lang="en-US" i="1" dirty="0" smtClean="0"/>
              <a:t>before</a:t>
            </a:r>
            <a:r>
              <a:rPr lang="en-US" dirty="0" smtClean="0"/>
              <a:t> we use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the training demo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11404056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45</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16421602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b="1" smtClean="0">
                <a:solidFill>
                  <a:srgbClr val="002060"/>
                </a:solidFill>
              </a:rPr>
              <a:t>Learning Progression Activity</a:t>
            </a:r>
          </a:p>
        </p:txBody>
      </p:sp>
      <p:sp>
        <p:nvSpPr>
          <p:cNvPr id="48131" name="Text Placeholder 12"/>
          <p:cNvSpPr>
            <a:spLocks noGrp="1"/>
          </p:cNvSpPr>
          <p:nvPr>
            <p:ph type="body" idx="1"/>
          </p:nvPr>
        </p:nvSpPr>
        <p:spPr>
          <a:xfrm>
            <a:off x="2384425" y="1243013"/>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8132" name="Picture 5"/>
          <p:cNvPicPr>
            <a:picLocks noGrp="1" noChangeAspect="1" noChangeArrowheads="1"/>
          </p:cNvPicPr>
          <p:nvPr>
            <p:ph sz="half" idx="2"/>
          </p:nvPr>
        </p:nvPicPr>
        <p:blipFill>
          <a:blip r:embed="rId3" cstate="print"/>
          <a:srcRect/>
          <a:stretch>
            <a:fillRect/>
          </a:stretch>
        </p:blipFill>
        <p:spPr>
          <a:xfrm>
            <a:off x="1776413" y="1963738"/>
            <a:ext cx="5006975" cy="4295775"/>
          </a:xfrm>
        </p:spPr>
      </p:pic>
      <p:sp>
        <p:nvSpPr>
          <p:cNvPr id="4" name="Slide Number Placeholder 3"/>
          <p:cNvSpPr>
            <a:spLocks noGrp="1"/>
          </p:cNvSpPr>
          <p:nvPr>
            <p:ph type="sldNum" sz="quarter" idx="12"/>
          </p:nvPr>
        </p:nvSpPr>
        <p:spPr/>
        <p:txBody>
          <a:bodyPr/>
          <a:lstStyle/>
          <a:p>
            <a:pPr>
              <a:defRPr/>
            </a:pPr>
            <a:fld id="{DDFB23DE-B28D-4BDF-86FF-0BAD7DD20489}" type="slidenum">
              <a:rPr lang="en-US" smtClean="0"/>
              <a:pPr>
                <a:defRPr/>
              </a:pPr>
              <a:t>46</a:t>
            </a:fld>
            <a:endParaRPr lang="en-US" dirty="0"/>
          </a:p>
        </p:txBody>
      </p:sp>
      <p:sp>
        <p:nvSpPr>
          <p:cNvPr id="7" name="Date Placeholder 6"/>
          <p:cNvSpPr>
            <a:spLocks noGrp="1"/>
          </p:cNvSpPr>
          <p:nvPr>
            <p:ph type="dt" sz="quarter" idx="10"/>
          </p:nvPr>
        </p:nvSpPr>
        <p:spPr/>
        <p:txBody>
          <a:bodyPr/>
          <a:lstStyle/>
          <a:p>
            <a:pPr>
              <a:defRPr/>
            </a:pPr>
            <a:fld id="{B8465D29-3BE5-4DC7-BC80-B46B3D38787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b="1" smtClean="0">
                <a:solidFill>
                  <a:srgbClr val="002060"/>
                </a:solidFill>
              </a:rPr>
              <a:t>Learning Progression Activity</a:t>
            </a:r>
          </a:p>
        </p:txBody>
      </p:sp>
      <p:sp>
        <p:nvSpPr>
          <p:cNvPr id="49155" name="Text Placeholder 12"/>
          <p:cNvSpPr>
            <a:spLocks noGrp="1"/>
          </p:cNvSpPr>
          <p:nvPr>
            <p:ph type="body" idx="1"/>
          </p:nvPr>
        </p:nvSpPr>
        <p:spPr>
          <a:xfrm>
            <a:off x="457200" y="1257300"/>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9156" name="Picture 5"/>
          <p:cNvPicPr>
            <a:picLocks noGrp="1" noChangeAspect="1" noChangeArrowheads="1"/>
          </p:cNvPicPr>
          <p:nvPr>
            <p:ph sz="half" idx="2"/>
          </p:nvPr>
        </p:nvPicPr>
        <p:blipFill>
          <a:blip r:embed="rId3" cstate="print"/>
          <a:srcRect/>
          <a:stretch>
            <a:fillRect/>
          </a:stretch>
        </p:blipFill>
        <p:spPr>
          <a:xfrm>
            <a:off x="457200" y="2132013"/>
            <a:ext cx="4040188" cy="3465512"/>
          </a:xfrm>
        </p:spPr>
      </p:pic>
      <p:sp>
        <p:nvSpPr>
          <p:cNvPr id="49157" name="Text Placeholder 13"/>
          <p:cNvSpPr>
            <a:spLocks noGrp="1"/>
          </p:cNvSpPr>
          <p:nvPr>
            <p:ph type="body" sz="quarter" idx="3"/>
          </p:nvPr>
        </p:nvSpPr>
        <p:spPr>
          <a:xfrm>
            <a:off x="4772025" y="11684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53D610EF-1A78-4EB3-A5A2-57315413DDF5}" type="slidenum">
              <a:rPr lang="en-US" smtClean="0"/>
              <a:pPr>
                <a:defRPr/>
              </a:pPr>
              <a:t>47</a:t>
            </a:fld>
            <a:endParaRPr lang="en-US" dirty="0"/>
          </a:p>
        </p:txBody>
      </p:sp>
      <p:sp>
        <p:nvSpPr>
          <p:cNvPr id="17" name="Content Placeholder 18"/>
          <p:cNvSpPr txBox="1">
            <a:spLocks/>
          </p:cNvSpPr>
          <p:nvPr/>
        </p:nvSpPr>
        <p:spPr bwMode="auto">
          <a:xfrm>
            <a:off x="4806950" y="5794375"/>
            <a:ext cx="4098925" cy="596900"/>
          </a:xfrm>
          <a:prstGeom prst="wedgeRectCallout">
            <a:avLst>
              <a:gd name="adj1" fmla="val -84527"/>
              <a:gd name="adj2" fmla="val -28888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581150"/>
            <a:ext cx="4133850" cy="609600"/>
          </a:xfrm>
          <a:prstGeom prst="wedgeRectCallout">
            <a:avLst>
              <a:gd name="adj1" fmla="val -99494"/>
              <a:gd name="adj2" fmla="val 21922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260600"/>
            <a:ext cx="4127500" cy="787400"/>
          </a:xfrm>
          <a:prstGeom prst="wedgeRectCallout">
            <a:avLst>
              <a:gd name="adj1" fmla="val -93189"/>
              <a:gd name="adj2" fmla="val 978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M5.B.1.2.2	Add or subtract linear measurements, (feet and inches) or units of time (hours and minutes), without having to regroup with subtraction (answer should be in simplest form).</a:t>
            </a:r>
          </a:p>
        </p:txBody>
      </p:sp>
      <p:sp>
        <p:nvSpPr>
          <p:cNvPr id="23" name="Content Placeholder 18"/>
          <p:cNvSpPr txBox="1">
            <a:spLocks/>
          </p:cNvSpPr>
          <p:nvPr/>
        </p:nvSpPr>
        <p:spPr bwMode="auto">
          <a:xfrm>
            <a:off x="4778375" y="3114675"/>
            <a:ext cx="4127500" cy="609600"/>
          </a:xfrm>
          <a:prstGeom prst="wedgeRectCallout">
            <a:avLst>
              <a:gd name="adj1" fmla="val -93174"/>
              <a:gd name="adj2" fmla="val 20763"/>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M5.B.1.3.1 	Estimate which polygon (shown on a grid) has a greater perimeter or area (compare either area to area or perimeter to perimeter).</a:t>
            </a:r>
          </a:p>
        </p:txBody>
      </p:sp>
      <p:sp>
        <p:nvSpPr>
          <p:cNvPr id="24" name="Content Placeholder 18"/>
          <p:cNvSpPr txBox="1">
            <a:spLocks/>
          </p:cNvSpPr>
          <p:nvPr/>
        </p:nvSpPr>
        <p:spPr bwMode="auto">
          <a:xfrm>
            <a:off x="4797425" y="5318125"/>
            <a:ext cx="4108450" cy="415925"/>
          </a:xfrm>
          <a:prstGeom prst="wedgeRectCallout">
            <a:avLst>
              <a:gd name="adj1" fmla="val -84286"/>
              <a:gd name="adj2" fmla="val -30527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270375"/>
            <a:ext cx="4117975" cy="987425"/>
          </a:xfrm>
          <a:prstGeom prst="wedgeRectCallout">
            <a:avLst>
              <a:gd name="adj1" fmla="val -84076"/>
              <a:gd name="adj2" fmla="val -65157"/>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784600"/>
            <a:ext cx="4117975" cy="425450"/>
          </a:xfrm>
          <a:prstGeom prst="wedgeRectCallout">
            <a:avLst>
              <a:gd name="adj1" fmla="val -93610"/>
              <a:gd name="adj2" fmla="val -52794"/>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15" name="Date Placeholder 14"/>
          <p:cNvSpPr>
            <a:spLocks noGrp="1"/>
          </p:cNvSpPr>
          <p:nvPr>
            <p:ph type="dt" sz="quarter" idx="10"/>
          </p:nvPr>
        </p:nvSpPr>
        <p:spPr/>
        <p:txBody>
          <a:bodyPr/>
          <a:lstStyle/>
          <a:p>
            <a:pPr>
              <a:defRPr/>
            </a:pPr>
            <a:fld id="{21BBC038-EF92-4E5E-881E-19857C4DADE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p:cNvPicPr>
            <a:picLocks noGrp="1" noChangeAspect="1" noChangeArrowheads="1"/>
          </p:cNvPicPr>
          <p:nvPr>
            <p:ph sz="half" idx="2"/>
          </p:nvPr>
        </p:nvPicPr>
        <p:blipFill>
          <a:blip r:embed="rId3" cstate="print"/>
          <a:srcRect/>
          <a:stretch>
            <a:fillRect/>
          </a:stretch>
        </p:blipFill>
        <p:spPr>
          <a:xfrm>
            <a:off x="1797050" y="1954213"/>
            <a:ext cx="5102225" cy="4362450"/>
          </a:xfrm>
        </p:spPr>
      </p:pic>
      <p:sp>
        <p:nvSpPr>
          <p:cNvPr id="50179" name="Title 1"/>
          <p:cNvSpPr>
            <a:spLocks noGrp="1"/>
          </p:cNvSpPr>
          <p:nvPr>
            <p:ph type="title"/>
          </p:nvPr>
        </p:nvSpPr>
        <p:spPr/>
        <p:txBody>
          <a:bodyPr/>
          <a:lstStyle/>
          <a:p>
            <a:r>
              <a:rPr lang="en-US" b="1" smtClean="0">
                <a:solidFill>
                  <a:srgbClr val="002060"/>
                </a:solidFill>
              </a:rPr>
              <a:t>Learning Progression Activity</a:t>
            </a:r>
          </a:p>
        </p:txBody>
      </p:sp>
      <p:sp>
        <p:nvSpPr>
          <p:cNvPr id="50180" name="Text Placeholder 12"/>
          <p:cNvSpPr>
            <a:spLocks noGrp="1"/>
          </p:cNvSpPr>
          <p:nvPr>
            <p:ph type="body" idx="1"/>
          </p:nvPr>
        </p:nvSpPr>
        <p:spPr>
          <a:xfrm>
            <a:off x="2578100" y="1117600"/>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4" name="Slide Number Placeholder 3"/>
          <p:cNvSpPr>
            <a:spLocks noGrp="1"/>
          </p:cNvSpPr>
          <p:nvPr>
            <p:ph type="sldNum" sz="quarter" idx="12"/>
          </p:nvPr>
        </p:nvSpPr>
        <p:spPr/>
        <p:txBody>
          <a:bodyPr/>
          <a:lstStyle/>
          <a:p>
            <a:pPr>
              <a:defRPr/>
            </a:pPr>
            <a:fld id="{1500787A-55FF-4A0F-93D7-20C1C94BD16D}" type="slidenum">
              <a:rPr lang="en-US" smtClean="0"/>
              <a:pPr>
                <a:defRPr/>
              </a:pPr>
              <a:t>48</a:t>
            </a:fld>
            <a:endParaRPr lang="en-US" dirty="0"/>
          </a:p>
        </p:txBody>
      </p:sp>
      <p:sp>
        <p:nvSpPr>
          <p:cNvPr id="7" name="Date Placeholder 6"/>
          <p:cNvSpPr>
            <a:spLocks noGrp="1"/>
          </p:cNvSpPr>
          <p:nvPr>
            <p:ph type="dt" sz="quarter" idx="10"/>
          </p:nvPr>
        </p:nvSpPr>
        <p:spPr/>
        <p:txBody>
          <a:bodyPr/>
          <a:lstStyle/>
          <a:p>
            <a:pPr>
              <a:defRPr/>
            </a:pPr>
            <a:fld id="{E2D79DF8-DA44-459D-BEE0-5297AFB7CE59}"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p:cNvPicPr>
            <a:picLocks noGrp="1" noChangeAspect="1" noChangeArrowheads="1"/>
          </p:cNvPicPr>
          <p:nvPr>
            <p:ph sz="half" idx="2"/>
          </p:nvPr>
        </p:nvPicPr>
        <p:blipFill>
          <a:blip r:embed="rId3" cstate="print"/>
          <a:srcRect/>
          <a:stretch>
            <a:fillRect/>
          </a:stretch>
        </p:blipFill>
        <p:spPr>
          <a:xfrm>
            <a:off x="471488" y="2136775"/>
            <a:ext cx="4040187" cy="3454400"/>
          </a:xfrm>
        </p:spPr>
      </p:pic>
      <p:sp>
        <p:nvSpPr>
          <p:cNvPr id="25" name="Content Placeholder 18"/>
          <p:cNvSpPr txBox="1">
            <a:spLocks/>
          </p:cNvSpPr>
          <p:nvPr/>
        </p:nvSpPr>
        <p:spPr bwMode="auto">
          <a:xfrm>
            <a:off x="4806950" y="5499100"/>
            <a:ext cx="3870325" cy="596900"/>
          </a:xfrm>
          <a:prstGeom prst="wedgeRectCallout">
            <a:avLst>
              <a:gd name="adj1" fmla="val -86378"/>
              <a:gd name="adj2" fmla="val -23977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51204" name="Title 1"/>
          <p:cNvSpPr>
            <a:spLocks noGrp="1"/>
          </p:cNvSpPr>
          <p:nvPr>
            <p:ph type="title"/>
          </p:nvPr>
        </p:nvSpPr>
        <p:spPr/>
        <p:txBody>
          <a:bodyPr/>
          <a:lstStyle/>
          <a:p>
            <a:r>
              <a:rPr lang="en-US" b="1" smtClean="0">
                <a:solidFill>
                  <a:srgbClr val="002060"/>
                </a:solidFill>
              </a:rPr>
              <a:t>Learning Progression Activity</a:t>
            </a:r>
          </a:p>
        </p:txBody>
      </p:sp>
      <p:sp>
        <p:nvSpPr>
          <p:cNvPr id="51205" name="Text Placeholder 12"/>
          <p:cNvSpPr>
            <a:spLocks noGrp="1"/>
          </p:cNvSpPr>
          <p:nvPr>
            <p:ph type="body" idx="1"/>
          </p:nvPr>
        </p:nvSpPr>
        <p:spPr>
          <a:xfrm>
            <a:off x="457200" y="1146175"/>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51206" name="Text Placeholder 13"/>
          <p:cNvSpPr>
            <a:spLocks noGrp="1"/>
          </p:cNvSpPr>
          <p:nvPr>
            <p:ph type="body" sz="quarter" idx="3"/>
          </p:nvPr>
        </p:nvSpPr>
        <p:spPr>
          <a:xfrm>
            <a:off x="4645025" y="1419225"/>
            <a:ext cx="4041775" cy="420688"/>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C82FC766-57CE-4566-9857-7EF5229E739E}" type="slidenum">
              <a:rPr lang="en-US" smtClean="0"/>
              <a:pPr>
                <a:defRPr/>
              </a:pPr>
              <a:t>49</a:t>
            </a:fld>
            <a:endParaRPr lang="en-US" dirty="0"/>
          </a:p>
        </p:txBody>
      </p:sp>
      <p:sp>
        <p:nvSpPr>
          <p:cNvPr id="17" name="Rectangular Callout 16"/>
          <p:cNvSpPr/>
          <p:nvPr/>
        </p:nvSpPr>
        <p:spPr>
          <a:xfrm>
            <a:off x="4781550" y="2019300"/>
            <a:ext cx="3876675" cy="647700"/>
          </a:xfrm>
          <a:prstGeom prst="wedgeRectCallout">
            <a:avLst>
              <a:gd name="adj1" fmla="val -102355"/>
              <a:gd name="adj2" fmla="val 14012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19" name="Content Placeholder 18"/>
          <p:cNvSpPr>
            <a:spLocks noGrp="1"/>
          </p:cNvSpPr>
          <p:nvPr>
            <p:ph sz="quarter" idx="4"/>
          </p:nvPr>
        </p:nvSpPr>
        <p:spPr>
          <a:xfrm>
            <a:off x="4778375" y="2755900"/>
            <a:ext cx="3870325" cy="654050"/>
          </a:xfrm>
          <a:prstGeom prst="wedgeRectCallout">
            <a:avLst>
              <a:gd name="adj1" fmla="val -95623"/>
              <a:gd name="adj2" fmla="val 689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M5.B.1.3.1 	Estimate which polygon (shown on a grid) has a greater perimeter or area (compare either area to area or perimeter to perimeter).</a:t>
            </a:r>
          </a:p>
        </p:txBody>
      </p:sp>
      <p:sp>
        <p:nvSpPr>
          <p:cNvPr id="21" name="Content Placeholder 18"/>
          <p:cNvSpPr txBox="1">
            <a:spLocks/>
          </p:cNvSpPr>
          <p:nvPr/>
        </p:nvSpPr>
        <p:spPr bwMode="auto">
          <a:xfrm>
            <a:off x="4778375" y="3479800"/>
            <a:ext cx="3870325" cy="434975"/>
          </a:xfrm>
          <a:prstGeom prst="wedgeRectCallout">
            <a:avLst>
              <a:gd name="adj1" fmla="val -95484"/>
              <a:gd name="adj2" fmla="val 158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24" name="Content Placeholder 18"/>
          <p:cNvSpPr txBox="1">
            <a:spLocks/>
          </p:cNvSpPr>
          <p:nvPr/>
        </p:nvSpPr>
        <p:spPr bwMode="auto">
          <a:xfrm>
            <a:off x="4797425" y="5022850"/>
            <a:ext cx="3870325" cy="415925"/>
          </a:xfrm>
          <a:prstGeom prst="wedgeRectCallout">
            <a:avLst>
              <a:gd name="adj1" fmla="val -86132"/>
              <a:gd name="adj2" fmla="val -2370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3" name="Content Placeholder 18"/>
          <p:cNvSpPr txBox="1">
            <a:spLocks/>
          </p:cNvSpPr>
          <p:nvPr/>
        </p:nvSpPr>
        <p:spPr bwMode="auto">
          <a:xfrm>
            <a:off x="4787900" y="3975100"/>
            <a:ext cx="3870325" cy="987425"/>
          </a:xfrm>
          <a:prstGeom prst="wedgeRectCallout">
            <a:avLst>
              <a:gd name="adj1" fmla="val -86025"/>
              <a:gd name="adj2" fmla="val -3698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15" name="Date Placeholder 14"/>
          <p:cNvSpPr>
            <a:spLocks noGrp="1"/>
          </p:cNvSpPr>
          <p:nvPr>
            <p:ph type="dt" sz="quarter" idx="10"/>
          </p:nvPr>
        </p:nvSpPr>
        <p:spPr/>
        <p:txBody>
          <a:bodyPr/>
          <a:lstStyle/>
          <a:p>
            <a:pPr>
              <a:defRPr/>
            </a:pPr>
            <a:fld id="{7F804C6B-828F-4922-8608-458A11BEF3E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3550" y="1543050"/>
            <a:ext cx="8229600" cy="495141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8195" name="Title 1"/>
          <p:cNvSpPr>
            <a:spLocks noGrp="1"/>
          </p:cNvSpPr>
          <p:nvPr>
            <p:ph type="title"/>
          </p:nvPr>
        </p:nvSpPr>
        <p:spPr/>
        <p:txBody>
          <a:bodyPr/>
          <a:lstStyle/>
          <a:p>
            <a:r>
              <a:rPr lang="en-US" sz="4000" b="1" smtClean="0">
                <a:solidFill>
                  <a:srgbClr val="002060"/>
                </a:solidFill>
              </a:rPr>
              <a:t/>
            </a:r>
            <a:br>
              <a:rPr lang="en-US" sz="4000" b="1" smtClean="0">
                <a:solidFill>
                  <a:srgbClr val="002060"/>
                </a:solidFill>
              </a:rPr>
            </a:br>
            <a:r>
              <a:rPr lang="en-US" sz="4000" b="1" smtClean="0">
                <a:solidFill>
                  <a:srgbClr val="002060"/>
                </a:solidFill>
              </a:rPr>
              <a:t>CDT and SAS</a:t>
            </a:r>
          </a:p>
        </p:txBody>
      </p:sp>
      <p:sp>
        <p:nvSpPr>
          <p:cNvPr id="4" name="Slide Number Placeholder 3"/>
          <p:cNvSpPr>
            <a:spLocks noGrp="1"/>
          </p:cNvSpPr>
          <p:nvPr>
            <p:ph type="sldNum" sz="quarter" idx="12"/>
          </p:nvPr>
        </p:nvSpPr>
        <p:spPr/>
        <p:txBody>
          <a:bodyPr/>
          <a:lstStyle/>
          <a:p>
            <a:pPr>
              <a:defRPr/>
            </a:pPr>
            <a:fld id="{0F5F0733-9508-47F6-96D1-51AE4A759B7A}" type="slidenum">
              <a:rPr lang="en-US" smtClean="0"/>
              <a:pPr>
                <a:defRPr/>
              </a:pPr>
              <a:t>5</a:t>
            </a:fld>
            <a:endParaRPr lang="en-US" dirty="0"/>
          </a:p>
        </p:txBody>
      </p:sp>
      <p:pic>
        <p:nvPicPr>
          <p:cNvPr id="8197" name="Picture 6" descr="studentAchievement1.jpg"/>
          <p:cNvPicPr>
            <a:picLocks noChangeAspect="1"/>
          </p:cNvPicPr>
          <p:nvPr/>
        </p:nvPicPr>
        <p:blipFill>
          <a:blip r:embed="rId3" cstate="print"/>
          <a:srcRect/>
          <a:stretch>
            <a:fillRect/>
          </a:stretch>
        </p:blipFill>
        <p:spPr bwMode="auto">
          <a:xfrm>
            <a:off x="2601913" y="2027238"/>
            <a:ext cx="3976687" cy="4291012"/>
          </a:xfrm>
          <a:prstGeom prst="rect">
            <a:avLst/>
          </a:prstGeom>
          <a:noFill/>
          <a:ln w="9525">
            <a:noFill/>
            <a:miter lim="800000"/>
            <a:headEnd/>
            <a:tailEnd/>
          </a:ln>
        </p:spPr>
      </p:pic>
      <p:pic>
        <p:nvPicPr>
          <p:cNvPr id="8198" name="Picture 2" descr="C:\Users\jmratka\Desktop\PDE SAS\SAS-logo.png"/>
          <p:cNvPicPr>
            <a:picLocks noGrp="1" noChangeAspect="1" noChangeArrowheads="1"/>
          </p:cNvPicPr>
          <p:nvPr>
            <p:ph idx="1"/>
          </p:nvPr>
        </p:nvPicPr>
        <p:blipFill>
          <a:blip r:embed="rId4" cstate="print"/>
          <a:srcRect/>
          <a:stretch>
            <a:fillRect/>
          </a:stretch>
        </p:blipFill>
        <p:spPr>
          <a:xfrm>
            <a:off x="554038" y="1776413"/>
            <a:ext cx="1635125" cy="365125"/>
          </a:xfrm>
        </p:spPr>
      </p:pic>
      <p:sp>
        <p:nvSpPr>
          <p:cNvPr id="8" name="Date Placeholder 7"/>
          <p:cNvSpPr>
            <a:spLocks noGrp="1"/>
          </p:cNvSpPr>
          <p:nvPr>
            <p:ph type="dt" sz="quarter" idx="10"/>
          </p:nvPr>
        </p:nvSpPr>
        <p:spPr/>
        <p:txBody>
          <a:bodyPr/>
          <a:lstStyle/>
          <a:p>
            <a:pPr>
              <a:defRPr/>
            </a:pPr>
            <a:fld id="{5261EA2D-97CC-48F8-988B-A700C03415AB}" type="datetime1">
              <a:rPr lang="en-US"/>
              <a:pPr>
                <a:defRPr/>
              </a:pPr>
              <a:t>5/9/2012</a:t>
            </a:fld>
            <a:endParaRPr lang="en-US"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7664" y="2027238"/>
            <a:ext cx="4125183" cy="4265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Grp="1" noChangeAspect="1" noChangeArrowheads="1"/>
          </p:cNvPicPr>
          <p:nvPr>
            <p:ph sz="half" idx="2"/>
          </p:nvPr>
        </p:nvPicPr>
        <p:blipFill>
          <a:blip r:embed="rId3" cstate="print"/>
          <a:srcRect/>
          <a:stretch>
            <a:fillRect/>
          </a:stretch>
        </p:blipFill>
        <p:spPr>
          <a:xfrm>
            <a:off x="1766888" y="2001838"/>
            <a:ext cx="5038725" cy="4316412"/>
          </a:xfrm>
        </p:spPr>
      </p:pic>
      <p:sp>
        <p:nvSpPr>
          <p:cNvPr id="52227" name="Title 1"/>
          <p:cNvSpPr>
            <a:spLocks noGrp="1"/>
          </p:cNvSpPr>
          <p:nvPr>
            <p:ph type="title"/>
          </p:nvPr>
        </p:nvSpPr>
        <p:spPr/>
        <p:txBody>
          <a:bodyPr/>
          <a:lstStyle/>
          <a:p>
            <a:r>
              <a:rPr lang="en-US" b="1" smtClean="0">
                <a:solidFill>
                  <a:srgbClr val="002060"/>
                </a:solidFill>
              </a:rPr>
              <a:t>Learning Progression Activity</a:t>
            </a:r>
          </a:p>
        </p:txBody>
      </p:sp>
      <p:sp>
        <p:nvSpPr>
          <p:cNvPr id="52228" name="Text Placeholder 12"/>
          <p:cNvSpPr>
            <a:spLocks noGrp="1"/>
          </p:cNvSpPr>
          <p:nvPr>
            <p:ph type="body" idx="1"/>
          </p:nvPr>
        </p:nvSpPr>
        <p:spPr>
          <a:xfrm>
            <a:off x="2540000" y="1196975"/>
            <a:ext cx="4040188" cy="795338"/>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4" name="Slide Number Placeholder 3"/>
          <p:cNvSpPr>
            <a:spLocks noGrp="1"/>
          </p:cNvSpPr>
          <p:nvPr>
            <p:ph type="sldNum" sz="quarter" idx="12"/>
          </p:nvPr>
        </p:nvSpPr>
        <p:spPr/>
        <p:txBody>
          <a:bodyPr/>
          <a:lstStyle/>
          <a:p>
            <a:pPr>
              <a:defRPr/>
            </a:pPr>
            <a:fld id="{A06DA28D-2D6D-42DC-B89A-7DB54091D14F}" type="slidenum">
              <a:rPr lang="en-US" smtClean="0"/>
              <a:pPr>
                <a:defRPr/>
              </a:pPr>
              <a:t>50</a:t>
            </a:fld>
            <a:endParaRPr lang="en-US" dirty="0"/>
          </a:p>
        </p:txBody>
      </p:sp>
      <p:sp>
        <p:nvSpPr>
          <p:cNvPr id="7" name="Date Placeholder 6"/>
          <p:cNvSpPr>
            <a:spLocks noGrp="1"/>
          </p:cNvSpPr>
          <p:nvPr>
            <p:ph type="dt" sz="quarter" idx="10"/>
          </p:nvPr>
        </p:nvSpPr>
        <p:spPr/>
        <p:txBody>
          <a:bodyPr/>
          <a:lstStyle/>
          <a:p>
            <a:pPr>
              <a:defRPr/>
            </a:pPr>
            <a:fld id="{7E113778-9DDC-4861-A963-EBB2592E951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Grp="1" noChangeAspect="1" noChangeArrowheads="1"/>
          </p:cNvPicPr>
          <p:nvPr>
            <p:ph sz="half" idx="2"/>
          </p:nvPr>
        </p:nvPicPr>
        <p:blipFill>
          <a:blip r:embed="rId3" cstate="print"/>
          <a:srcRect/>
          <a:stretch>
            <a:fillRect/>
          </a:stretch>
        </p:blipFill>
        <p:spPr>
          <a:xfrm>
            <a:off x="471488" y="2147888"/>
            <a:ext cx="4040187" cy="3459162"/>
          </a:xfrm>
        </p:spPr>
      </p:pic>
      <p:sp>
        <p:nvSpPr>
          <p:cNvPr id="53251" name="Title 1"/>
          <p:cNvSpPr>
            <a:spLocks noGrp="1"/>
          </p:cNvSpPr>
          <p:nvPr>
            <p:ph type="title"/>
          </p:nvPr>
        </p:nvSpPr>
        <p:spPr/>
        <p:txBody>
          <a:bodyPr/>
          <a:lstStyle/>
          <a:p>
            <a:r>
              <a:rPr lang="en-US" b="1" smtClean="0">
                <a:solidFill>
                  <a:srgbClr val="002060"/>
                </a:solidFill>
              </a:rPr>
              <a:t>Learning Progression Activity</a:t>
            </a:r>
          </a:p>
        </p:txBody>
      </p:sp>
      <p:sp>
        <p:nvSpPr>
          <p:cNvPr id="53252" name="Text Placeholder 12"/>
          <p:cNvSpPr>
            <a:spLocks noGrp="1"/>
          </p:cNvSpPr>
          <p:nvPr>
            <p:ph type="body" idx="1"/>
          </p:nvPr>
        </p:nvSpPr>
        <p:spPr>
          <a:xfrm>
            <a:off x="457200" y="1252538"/>
            <a:ext cx="4040188" cy="795337"/>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53253" name="Text Placeholder 13"/>
          <p:cNvSpPr>
            <a:spLocks noGrp="1"/>
          </p:cNvSpPr>
          <p:nvPr>
            <p:ph type="body" sz="quarter" idx="3"/>
          </p:nvPr>
        </p:nvSpPr>
        <p:spPr>
          <a:xfrm>
            <a:off x="4645025" y="12446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26E3C76B-D049-4FCF-A9F9-4C4CEB5B4CDC}" type="slidenum">
              <a:rPr lang="en-US" smtClean="0"/>
              <a:pPr>
                <a:defRPr/>
              </a:pPr>
              <a:t>51</a:t>
            </a:fld>
            <a:endParaRPr lang="en-US" dirty="0"/>
          </a:p>
        </p:txBody>
      </p:sp>
      <p:sp>
        <p:nvSpPr>
          <p:cNvPr id="17" name="Content Placeholder 18"/>
          <p:cNvSpPr txBox="1">
            <a:spLocks/>
          </p:cNvSpPr>
          <p:nvPr/>
        </p:nvSpPr>
        <p:spPr bwMode="auto">
          <a:xfrm>
            <a:off x="4806950" y="5708650"/>
            <a:ext cx="4098925" cy="596900"/>
          </a:xfrm>
          <a:prstGeom prst="wedgeRectCallout">
            <a:avLst>
              <a:gd name="adj1" fmla="val -84225"/>
              <a:gd name="adj2" fmla="val -27419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752600"/>
            <a:ext cx="4133850" cy="609600"/>
          </a:xfrm>
          <a:prstGeom prst="wedgeRectCallout">
            <a:avLst>
              <a:gd name="adj1" fmla="val -99295"/>
              <a:gd name="adj2" fmla="val 19231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432050"/>
            <a:ext cx="4127500" cy="434975"/>
          </a:xfrm>
          <a:prstGeom prst="wedgeRectCallout">
            <a:avLst>
              <a:gd name="adj1" fmla="val -92659"/>
              <a:gd name="adj2" fmla="val 22664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M5.B.1.3.2	Estimate the area of an irregular figure shown on a grid.</a:t>
            </a:r>
          </a:p>
        </p:txBody>
      </p:sp>
      <p:sp>
        <p:nvSpPr>
          <p:cNvPr id="23" name="Content Placeholder 18"/>
          <p:cNvSpPr txBox="1">
            <a:spLocks/>
          </p:cNvSpPr>
          <p:nvPr/>
        </p:nvSpPr>
        <p:spPr bwMode="auto">
          <a:xfrm>
            <a:off x="4778375" y="2927350"/>
            <a:ext cx="4127500" cy="568325"/>
          </a:xfrm>
          <a:prstGeom prst="wedgeRectCallout">
            <a:avLst>
              <a:gd name="adj1" fmla="val -92182"/>
              <a:gd name="adj2" fmla="val 11364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M5.B.2.2.2	Find the area of a square or rectangle (with the same units throughout—whole numbers only).</a:t>
            </a:r>
          </a:p>
        </p:txBody>
      </p:sp>
      <p:sp>
        <p:nvSpPr>
          <p:cNvPr id="24" name="Content Placeholder 18"/>
          <p:cNvSpPr txBox="1">
            <a:spLocks/>
          </p:cNvSpPr>
          <p:nvPr/>
        </p:nvSpPr>
        <p:spPr bwMode="auto">
          <a:xfrm>
            <a:off x="4797425" y="5232400"/>
            <a:ext cx="4108450" cy="415925"/>
          </a:xfrm>
          <a:prstGeom prst="wedgeRectCallout">
            <a:avLst>
              <a:gd name="adj1" fmla="val -84086"/>
              <a:gd name="adj2" fmla="val -280899"/>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184650"/>
            <a:ext cx="4117975" cy="987425"/>
          </a:xfrm>
          <a:prstGeom prst="wedgeRectCallout">
            <a:avLst>
              <a:gd name="adj1" fmla="val -83644"/>
              <a:gd name="adj2" fmla="val -57656"/>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556000"/>
            <a:ext cx="4117975" cy="568325"/>
          </a:xfrm>
          <a:prstGeom prst="wedgeRectCallout">
            <a:avLst>
              <a:gd name="adj1" fmla="val -88552"/>
              <a:gd name="adj2" fmla="val 23138"/>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M6.B.2.2.1 	Find the perimeter of any polygon (may include regular polygons where only the measure of one side is given—same units throughout).</a:t>
            </a:r>
          </a:p>
        </p:txBody>
      </p:sp>
      <p:sp>
        <p:nvSpPr>
          <p:cNvPr id="15" name="Date Placeholder 14"/>
          <p:cNvSpPr>
            <a:spLocks noGrp="1"/>
          </p:cNvSpPr>
          <p:nvPr>
            <p:ph type="dt" sz="quarter" idx="10"/>
          </p:nvPr>
        </p:nvSpPr>
        <p:spPr/>
        <p:txBody>
          <a:bodyPr/>
          <a:lstStyle/>
          <a:p>
            <a:pPr>
              <a:defRPr/>
            </a:pPr>
            <a:fld id="{6A927823-B282-4F67-96A8-A6F512CF330B}"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787400"/>
            <a:ext cx="8229600" cy="914400"/>
          </a:xfrm>
        </p:spPr>
        <p:txBody>
          <a:bodyPr/>
          <a:lstStyle/>
          <a:p>
            <a:pPr defTabSz="342900"/>
            <a:r>
              <a:rPr lang="en-US" sz="2800" smtClean="0"/>
              <a:t/>
            </a:r>
            <a:br>
              <a:rPr lang="en-US" sz="2800" smtClean="0"/>
            </a:br>
            <a:r>
              <a:rPr lang="en-US" b="1" smtClean="0">
                <a:solidFill>
                  <a:srgbClr val="002060"/>
                </a:solidFill>
              </a:rPr>
              <a:t>Learning Progression Maps</a:t>
            </a:r>
            <a:r>
              <a:rPr lang="en-US" smtClean="0"/>
              <a:t/>
            </a:r>
            <a:br>
              <a:rPr lang="en-US" smtClean="0"/>
            </a:br>
            <a:endParaRPr lang="en-US" smtClean="0"/>
          </a:p>
        </p:txBody>
      </p:sp>
      <p:sp>
        <p:nvSpPr>
          <p:cNvPr id="54275" name="Content Placeholder 2"/>
          <p:cNvSpPr>
            <a:spLocks noGrp="1"/>
          </p:cNvSpPr>
          <p:nvPr>
            <p:ph idx="1"/>
          </p:nvPr>
        </p:nvSpPr>
        <p:spPr>
          <a:xfrm>
            <a:off x="457200" y="1814513"/>
            <a:ext cx="8229600" cy="4311650"/>
          </a:xfrm>
        </p:spPr>
        <p:txBody>
          <a:bodyPr/>
          <a:lstStyle/>
          <a:p>
            <a:pPr marL="457200" lvl="1" indent="-457200">
              <a:buFont typeface="Arial" pitchFamily="34" charset="0"/>
              <a:buChar char="•"/>
              <a:defRPr/>
            </a:pPr>
            <a:r>
              <a:rPr lang="en-US" sz="2400" dirty="0" smtClean="0"/>
              <a:t>Why are they important?</a:t>
            </a:r>
          </a:p>
          <a:p>
            <a:pPr marL="800100" lvl="1" indent="-342900">
              <a:buFont typeface="Calibri" pitchFamily="34" charset="0"/>
              <a:buChar char="–"/>
              <a:defRPr/>
            </a:pPr>
            <a:r>
              <a:rPr lang="en-US" sz="2000" dirty="0" smtClean="0"/>
              <a:t>They provide information concerning what the student(s) should know, and be able to do, at a given grade/course as represented by the Assessment Anchors and Eligible Content.</a:t>
            </a:r>
          </a:p>
          <a:p>
            <a:pPr marL="800100" lvl="1" indent="-342900">
              <a:buFont typeface="Calibri" pitchFamily="34" charset="0"/>
              <a:buChar char="–"/>
              <a:defRPr/>
            </a:pPr>
            <a:r>
              <a:rPr lang="en-US" sz="2000" dirty="0" smtClean="0"/>
              <a:t>The maps provide a view of how learning may take place within a diagnostic category and the information may  suggest a “trend” which can highlight: </a:t>
            </a:r>
          </a:p>
          <a:p>
            <a:pPr lvl="2">
              <a:defRPr/>
            </a:pPr>
            <a:r>
              <a:rPr lang="en-US" sz="2000" dirty="0" smtClean="0"/>
              <a:t>where a student is still struggling with a foundational skill/concept introduced at an earlier point in the progression</a:t>
            </a:r>
          </a:p>
          <a:p>
            <a:pPr lvl="2">
              <a:defRPr/>
            </a:pPr>
            <a:r>
              <a:rPr lang="en-US" sz="2000" dirty="0" smtClean="0"/>
              <a:t>where a student is extending beyond what he or she is expected to know and be able to do at a given grade/course</a:t>
            </a:r>
          </a:p>
          <a:p>
            <a:pPr lvl="2">
              <a:defRPr/>
            </a:pPr>
            <a:r>
              <a:rPr lang="en-US" sz="2000" dirty="0" smtClean="0"/>
              <a:t>opportunities for targeted instruction</a:t>
            </a:r>
          </a:p>
          <a:p>
            <a:pPr>
              <a:defRPr/>
            </a:pPr>
            <a:endParaRPr lang="en-US" dirty="0" smtClean="0"/>
          </a:p>
        </p:txBody>
      </p:sp>
      <p:sp>
        <p:nvSpPr>
          <p:cNvPr id="4" name="Date Placeholder 3"/>
          <p:cNvSpPr>
            <a:spLocks noGrp="1"/>
          </p:cNvSpPr>
          <p:nvPr>
            <p:ph type="dt" sz="quarter" idx="10"/>
          </p:nvPr>
        </p:nvSpPr>
        <p:spPr/>
        <p:txBody>
          <a:bodyPr/>
          <a:lstStyle/>
          <a:p>
            <a:pPr>
              <a:defRPr/>
            </a:pPr>
            <a:fld id="{67AA4F0E-F270-441A-8D1F-42A55D18925D}"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C4EE04E8-DC86-4EAF-992A-875D0488DB34}" type="slidenum">
              <a:rPr lang="en-US" smtClean="0"/>
              <a:pPr>
                <a:defRPr/>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Interactive Reports</a:t>
            </a:r>
          </a:p>
        </p:txBody>
      </p:sp>
      <p:sp>
        <p:nvSpPr>
          <p:cNvPr id="43011" name="Content Placeholder 2"/>
          <p:cNvSpPr>
            <a:spLocks noGrp="1"/>
          </p:cNvSpPr>
          <p:nvPr>
            <p:ph idx="1"/>
          </p:nvPr>
        </p:nvSpPr>
        <p:spPr/>
        <p:txBody>
          <a:bodyPr/>
          <a:lstStyle/>
          <a:p>
            <a:pPr marL="457200" indent="-457200">
              <a:defRPr/>
            </a:pPr>
            <a:r>
              <a:rPr lang="en-US" sz="2800" dirty="0" smtClean="0"/>
              <a:t>User Guide</a:t>
            </a:r>
          </a:p>
          <a:p>
            <a:pPr marL="457200" indent="-457200">
              <a:defRPr/>
            </a:pPr>
            <a:endParaRPr lang="en-US" sz="2800" dirty="0" smtClean="0"/>
          </a:p>
          <a:p>
            <a:pPr lvl="1">
              <a:defRPr/>
            </a:pPr>
            <a:r>
              <a:rPr lang="en-US" dirty="0" smtClean="0"/>
              <a:t>Once you have administered the CDT, you will be able to generate </a:t>
            </a:r>
            <a:r>
              <a:rPr lang="en-US" dirty="0" smtClean="0"/>
              <a:t>reports using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your district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3883575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4695028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B2A8296-D5BA-4F62-A08F-3D79BEA44A63}" type="datetime1">
              <a:rPr lang="en-US"/>
              <a:pPr>
                <a:defRPr/>
              </a:pPr>
              <a:t>5/9/2012</a:t>
            </a:fld>
            <a:endParaRPr lang="en-US" dirty="0"/>
          </a:p>
        </p:txBody>
      </p:sp>
      <p:sp>
        <p:nvSpPr>
          <p:cNvPr id="4" name="Slide Number Placeholder 3"/>
          <p:cNvSpPr>
            <a:spLocks noGrp="1"/>
          </p:cNvSpPr>
          <p:nvPr>
            <p:ph type="sldNum" sz="quarter" idx="12"/>
          </p:nvPr>
        </p:nvSpPr>
        <p:spPr/>
        <p:txBody>
          <a:bodyPr/>
          <a:lstStyle/>
          <a:p>
            <a:pPr>
              <a:defRPr/>
            </a:pPr>
            <a:fld id="{DAFE27A2-001E-45C2-9824-810C212C61D2}" type="slidenum">
              <a:rPr lang="en-US"/>
              <a:pPr>
                <a:defRPr/>
              </a:pPr>
              <a:t>55</a:t>
            </a:fld>
            <a:endParaRPr lang="en-US" dirty="0"/>
          </a:p>
        </p:txBody>
      </p:sp>
      <p:sp>
        <p:nvSpPr>
          <p:cNvPr id="40965" name="TextBox 1"/>
          <p:cNvSpPr txBox="1">
            <a:spLocks noChangeArrowheads="1"/>
          </p:cNvSpPr>
          <p:nvPr/>
        </p:nvSpPr>
        <p:spPr bwMode="auto">
          <a:xfrm>
            <a:off x="914400" y="1846263"/>
            <a:ext cx="7251700" cy="3986212"/>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228600" indent="-228600" eaLnBrk="1" fontAlgn="auto" hangingPunct="1">
              <a:spcBef>
                <a:spcPts val="0"/>
              </a:spcBef>
              <a:spcAft>
                <a:spcPts val="700"/>
              </a:spcAft>
              <a:defRPr/>
            </a:pPr>
            <a:r>
              <a:rPr lang="en-US" sz="1800" b="1" dirty="0" smtClean="0">
                <a:latin typeface="+mn-lt"/>
              </a:rPr>
              <a:t>1. When </a:t>
            </a:r>
            <a:r>
              <a:rPr lang="en-US" sz="1800" b="1" dirty="0">
                <a:latin typeface="+mn-lt"/>
              </a:rPr>
              <a:t>should one-to-one conferencing take place?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2. When </a:t>
            </a:r>
            <a:r>
              <a:rPr lang="en-US" sz="1800" b="1" dirty="0">
                <a:latin typeface="+mn-lt"/>
              </a:rPr>
              <a:t>should small group conferencing take place?</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3. How </a:t>
            </a:r>
            <a:r>
              <a:rPr lang="en-US" sz="1800" b="1" dirty="0">
                <a:latin typeface="+mn-lt"/>
              </a:rPr>
              <a:t>will you schedule the conference into your teaching period? How often?</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4. Who </a:t>
            </a:r>
            <a:r>
              <a:rPr lang="en-US" sz="1800" b="1" dirty="0">
                <a:latin typeface="+mn-lt"/>
              </a:rPr>
              <a:t>gets to participate in the conference?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5. What </a:t>
            </a:r>
            <a:r>
              <a:rPr lang="en-US" sz="1800" b="1" dirty="0">
                <a:latin typeface="+mn-lt"/>
              </a:rPr>
              <a:t>will you discuss?</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6. What </a:t>
            </a:r>
            <a:r>
              <a:rPr lang="en-US" sz="1800" b="1" dirty="0">
                <a:latin typeface="+mn-lt"/>
              </a:rPr>
              <a:t>will you do with the remainder of the students while you are conferencing</a:t>
            </a:r>
            <a:r>
              <a:rPr lang="en-US" sz="1800" b="1" dirty="0" smtClean="0">
                <a:latin typeface="+mn-lt"/>
              </a:rPr>
              <a:t>?</a:t>
            </a:r>
            <a:r>
              <a:rPr lang="en-US" sz="1800" dirty="0" smtClean="0">
                <a:latin typeface="+mn-lt"/>
              </a:rPr>
              <a:t> </a:t>
            </a:r>
          </a:p>
          <a:p>
            <a:pPr marL="228600" indent="-228600" eaLnBrk="1" fontAlgn="auto" hangingPunct="1">
              <a:spcBef>
                <a:spcPts val="0"/>
              </a:spcBef>
              <a:spcAft>
                <a:spcPts val="700"/>
              </a:spcAft>
              <a:defRPr/>
            </a:pPr>
            <a:r>
              <a:rPr lang="en-US" sz="1800" b="1" dirty="0" smtClean="0"/>
              <a:t>7. How long should a one-to-one conference take?</a:t>
            </a:r>
            <a:endParaRPr lang="en-US" sz="1800" dirty="0" smtClean="0">
              <a:latin typeface="+mn-lt"/>
            </a:endParaRPr>
          </a:p>
        </p:txBody>
      </p:sp>
    </p:spTree>
    <p:extLst>
      <p:ext uri="{BB962C8B-B14F-4D97-AF65-F5344CB8AC3E}">
        <p14:creationId xmlns:p14="http://schemas.microsoft.com/office/powerpoint/2010/main" val="32249441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0C03C63-A626-4247-849E-36AEA6DCA8C6}" type="datetime1">
              <a:rPr lang="en-US"/>
              <a:pPr>
                <a:defRPr/>
              </a:pPr>
              <a:t>5/9/2012</a:t>
            </a:fld>
            <a:endParaRPr lang="en-US" dirty="0"/>
          </a:p>
        </p:txBody>
      </p:sp>
      <p:sp>
        <p:nvSpPr>
          <p:cNvPr id="4" name="Slide Number Placeholder 3"/>
          <p:cNvSpPr>
            <a:spLocks noGrp="1"/>
          </p:cNvSpPr>
          <p:nvPr>
            <p:ph type="sldNum" sz="quarter" idx="12"/>
          </p:nvPr>
        </p:nvSpPr>
        <p:spPr/>
        <p:txBody>
          <a:bodyPr/>
          <a:lstStyle/>
          <a:p>
            <a:pPr>
              <a:defRPr/>
            </a:pPr>
            <a:fld id="{3B9F0660-EF7A-48BC-9E6C-B24D8F46B7FE}" type="slidenum">
              <a:rPr lang="en-US"/>
              <a:pPr>
                <a:defRPr/>
              </a:pPr>
              <a:t>56</a:t>
            </a:fld>
            <a:endParaRPr lang="en-US" dirty="0"/>
          </a:p>
        </p:txBody>
      </p:sp>
      <p:sp>
        <p:nvSpPr>
          <p:cNvPr id="40965" name="TextBox 1"/>
          <p:cNvSpPr txBox="1">
            <a:spLocks noChangeArrowheads="1"/>
          </p:cNvSpPr>
          <p:nvPr/>
        </p:nvSpPr>
        <p:spPr bwMode="auto">
          <a:xfrm>
            <a:off x="914400" y="1846263"/>
            <a:ext cx="7251700" cy="4845050"/>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342900" indent="-342900" eaLnBrk="1" fontAlgn="auto" hangingPunct="1">
              <a:spcBef>
                <a:spcPts val="0"/>
              </a:spcBef>
              <a:spcAft>
                <a:spcPts val="700"/>
              </a:spcAft>
              <a:defRPr/>
            </a:pPr>
            <a:r>
              <a:rPr lang="en-US" sz="1800" b="1" dirty="0" smtClean="0">
                <a:latin typeface="+mn-lt"/>
              </a:rPr>
              <a:t>  8. How </a:t>
            </a:r>
            <a:r>
              <a:rPr lang="en-US" sz="1800" b="1" dirty="0">
                <a:latin typeface="+mn-lt"/>
              </a:rPr>
              <a:t>will you schedule opportunities for targeted instruction as a result of setting goals from the conference?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  9. How </a:t>
            </a:r>
            <a:r>
              <a:rPr lang="en-US" sz="1800" b="1" dirty="0">
                <a:latin typeface="+mn-lt"/>
              </a:rPr>
              <a:t>will you and your students know they are progressing?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10. Establish </a:t>
            </a:r>
            <a:r>
              <a:rPr lang="en-US" sz="1800" b="1" dirty="0">
                <a:latin typeface="+mn-lt"/>
              </a:rPr>
              <a:t>questions, such as the following, to ask the student(s) during conferencing:</a:t>
            </a:r>
          </a:p>
          <a:p>
            <a:pPr marL="571500" lvl="1" indent="-228600" eaLnBrk="1" fontAlgn="auto" hangingPunct="1">
              <a:spcBef>
                <a:spcPts val="0"/>
              </a:spcBef>
              <a:spcAft>
                <a:spcPts val="700"/>
              </a:spcAft>
              <a:buFont typeface="Arial" pitchFamily="34" charset="0"/>
              <a:buChar char="•"/>
              <a:defRPr/>
            </a:pPr>
            <a:r>
              <a:rPr lang="en-US" sz="1800" b="1" dirty="0">
                <a:latin typeface="+mn-lt"/>
              </a:rPr>
              <a:t>When you finished taking the CDT, do you recall an area of need?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Are there tools, like graphic organizers or manipulatives, you could suggest to me that would help you learn?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Is there vocabulary you do not understand?</a:t>
            </a:r>
          </a:p>
          <a:p>
            <a:pPr marL="342900" indent="-342900" eaLnBrk="1" fontAlgn="auto" hangingPunct="1">
              <a:spcBef>
                <a:spcPts val="0"/>
              </a:spcBef>
              <a:spcAft>
                <a:spcPts val="700"/>
              </a:spcAft>
              <a:defRPr/>
            </a:pPr>
            <a:r>
              <a:rPr lang="en-US" sz="1800" b="1" dirty="0" smtClean="0">
                <a:latin typeface="+mn-lt"/>
              </a:rPr>
              <a:t>11. Can </a:t>
            </a:r>
            <a:r>
              <a:rPr lang="en-US" sz="1800" b="1" dirty="0">
                <a:latin typeface="+mn-lt"/>
              </a:rPr>
              <a:t>you suggest other questions?</a:t>
            </a:r>
            <a:endParaRPr lang="en-US" sz="1800" dirty="0">
              <a:latin typeface="+mn-lt"/>
            </a:endParaRPr>
          </a:p>
          <a:p>
            <a:pPr marL="0" indent="0" algn="ctr" eaLnBrk="1" hangingPunct="1">
              <a:defRPr/>
            </a:pPr>
            <a:r>
              <a:rPr lang="en-US" sz="3200" dirty="0" smtClean="0"/>
              <a:t>  </a:t>
            </a:r>
          </a:p>
        </p:txBody>
      </p:sp>
    </p:spTree>
    <p:extLst>
      <p:ext uri="{BB962C8B-B14F-4D97-AF65-F5344CB8AC3E}">
        <p14:creationId xmlns:p14="http://schemas.microsoft.com/office/powerpoint/2010/main" val="31833612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Brainstorm Activity: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b="1" dirty="0" smtClean="0">
                <a:solidFill>
                  <a:srgbClr val="002060"/>
                </a:solidFill>
              </a:rPr>
              <a:t>What are the benefits of the Classroom Diagnostic Tools for teachers, students, and parents/guardians?</a:t>
            </a:r>
          </a:p>
        </p:txBody>
      </p:sp>
      <p:sp>
        <p:nvSpPr>
          <p:cNvPr id="3" name="Slide Number Placeholder 2"/>
          <p:cNvSpPr>
            <a:spLocks noGrp="1"/>
          </p:cNvSpPr>
          <p:nvPr>
            <p:ph type="sldNum" sz="quarter" idx="12"/>
          </p:nvPr>
        </p:nvSpPr>
        <p:spPr/>
        <p:txBody>
          <a:bodyPr/>
          <a:lstStyle/>
          <a:p>
            <a:pPr>
              <a:defRPr/>
            </a:pPr>
            <a:fld id="{AA8B06DC-28C5-4245-A270-A12A4C45AB06}" type="slidenum">
              <a:rPr lang="en-US" smtClean="0"/>
              <a:pPr>
                <a:defRPr/>
              </a:pPr>
              <a:t>57</a:t>
            </a:fld>
            <a:endParaRPr lang="en-US" dirty="0"/>
          </a:p>
        </p:txBody>
      </p:sp>
      <p:sp>
        <p:nvSpPr>
          <p:cNvPr id="4" name="Date Placeholder 3"/>
          <p:cNvSpPr>
            <a:spLocks noGrp="1"/>
          </p:cNvSpPr>
          <p:nvPr>
            <p:ph type="dt" sz="quarter" idx="10"/>
          </p:nvPr>
        </p:nvSpPr>
        <p:spPr/>
        <p:txBody>
          <a:bodyPr/>
          <a:lstStyle/>
          <a:p>
            <a:pPr>
              <a:defRPr/>
            </a:pPr>
            <a:fld id="{740C9BEE-BE7B-431E-ABCB-1D9C6A9B0B03}"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28625" y="1044575"/>
            <a:ext cx="8229600" cy="1143000"/>
          </a:xfrm>
        </p:spPr>
        <p:txBody>
          <a:bodyPr/>
          <a:lstStyle/>
          <a:p>
            <a:pPr marL="342900" indent="-342900" eaLnBrk="1" hangingPunct="1"/>
            <a:r>
              <a:rPr lang="en-US" b="1" smtClean="0">
                <a:solidFill>
                  <a:srgbClr val="002060"/>
                </a:solidFill>
              </a:rPr>
              <a:t>Why should the Classroom Diagnostic Tools be used? </a:t>
            </a:r>
            <a:r>
              <a:rPr lang="en-US" sz="2800" smtClean="0"/>
              <a:t/>
            </a:r>
            <a:br>
              <a:rPr lang="en-US" sz="28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55588" y="2068513"/>
            <a:ext cx="8662987" cy="45862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Benefits for Students: </a:t>
            </a:r>
          </a:p>
          <a:p>
            <a:pPr marL="457200" lvl="2" indent="-457200" algn="just" eaLnBrk="1" hangingPunct="1">
              <a:spcBef>
                <a:spcPts val="600"/>
              </a:spcBef>
              <a:defRPr/>
            </a:pPr>
            <a:r>
              <a:rPr lang="en-US" sz="2200" dirty="0" smtClean="0"/>
              <a:t>Provides specific and timely feedback designed to support student learning</a:t>
            </a:r>
          </a:p>
          <a:p>
            <a:pPr marL="457200" lvl="2" indent="-457200" algn="just" eaLnBrk="1" hangingPunct="1">
              <a:spcBef>
                <a:spcPts val="600"/>
              </a:spcBef>
              <a:defRPr/>
            </a:pPr>
            <a:r>
              <a:rPr lang="en-US" sz="2200" dirty="0" smtClean="0"/>
              <a:t>Builds efficacy by bringing students into the process of their own learning</a:t>
            </a:r>
          </a:p>
          <a:p>
            <a:pPr marL="457200" lvl="2" indent="-457200" algn="just" eaLnBrk="1" hangingPunct="1">
              <a:spcBef>
                <a:spcPts val="600"/>
              </a:spcBef>
              <a:defRPr/>
            </a:pPr>
            <a:r>
              <a:rPr lang="en-US" sz="2200" dirty="0" smtClean="0"/>
              <a:t>Promotes goal-setting by involving students in the learning process</a:t>
            </a:r>
          </a:p>
          <a:p>
            <a:pPr marL="457200" lvl="2" indent="-457200" algn="just" eaLnBrk="1" hangingPunct="1">
              <a:spcBef>
                <a:spcPts val="600"/>
              </a:spcBef>
              <a:defRPr/>
            </a:pPr>
            <a:r>
              <a:rPr lang="en-US" sz="2200" dirty="0" smtClean="0"/>
              <a:t>Provides students with opportunities to demonstrate their knowledge and skills</a:t>
            </a:r>
          </a:p>
          <a:p>
            <a:pPr marL="457200" lvl="2" indent="-457200" algn="just" eaLnBrk="1" hangingPunct="1">
              <a:spcBef>
                <a:spcPts val="600"/>
              </a:spcBef>
              <a:defRPr/>
            </a:pPr>
            <a:r>
              <a:rPr lang="en-US" sz="2200" dirty="0" smtClean="0"/>
              <a:t>Promotes partnering with teachers (e.g., one-on-one conferencing)</a:t>
            </a:r>
          </a:p>
          <a:p>
            <a:pPr marL="457200" lvl="2" indent="-457200" algn="just" eaLnBrk="1" hangingPunct="1">
              <a:spcBef>
                <a:spcPts val="600"/>
              </a:spcBef>
              <a:defRPr/>
            </a:pPr>
            <a:r>
              <a:rPr lang="en-US" sz="2200" dirty="0" smtClean="0"/>
              <a:t>Ensures that follow-up instruction is meaningful and aligns with student learning expectations</a:t>
            </a:r>
          </a:p>
          <a:p>
            <a:pPr algn="just" eaLnBrk="1" fontAlgn="auto" hangingPunct="1">
              <a:spcBef>
                <a:spcPts val="600"/>
              </a:spcBef>
              <a:spcAft>
                <a:spcPts val="0"/>
              </a:spcAft>
              <a:buFont typeface="Arial" pitchFamily="34" charset="0"/>
              <a:buNone/>
              <a:defRPr/>
            </a:pPr>
            <a:endParaRPr lang="en-US" sz="3600" dirty="0" smtClean="0"/>
          </a:p>
        </p:txBody>
      </p:sp>
      <p:sp>
        <p:nvSpPr>
          <p:cNvPr id="4" name="Slide Number Placeholder 3"/>
          <p:cNvSpPr>
            <a:spLocks noGrp="1"/>
          </p:cNvSpPr>
          <p:nvPr>
            <p:ph type="sldNum" sz="quarter" idx="12"/>
          </p:nvPr>
        </p:nvSpPr>
        <p:spPr/>
        <p:txBody>
          <a:bodyPr/>
          <a:lstStyle/>
          <a:p>
            <a:pPr>
              <a:defRPr/>
            </a:pPr>
            <a:fld id="{8006F42B-1D14-4B3A-9D64-2A913E1E121B}" type="slidenum">
              <a:rPr lang="en-US" smtClean="0"/>
              <a:pPr>
                <a:defRPr/>
              </a:pPr>
              <a:t>58</a:t>
            </a:fld>
            <a:endParaRPr lang="en-US" dirty="0"/>
          </a:p>
        </p:txBody>
      </p:sp>
      <p:sp>
        <p:nvSpPr>
          <p:cNvPr id="5" name="Date Placeholder 4"/>
          <p:cNvSpPr>
            <a:spLocks noGrp="1"/>
          </p:cNvSpPr>
          <p:nvPr>
            <p:ph type="dt" sz="quarter" idx="10"/>
          </p:nvPr>
        </p:nvSpPr>
        <p:spPr/>
        <p:txBody>
          <a:bodyPr/>
          <a:lstStyle/>
          <a:p>
            <a:pPr>
              <a:defRPr/>
            </a:pPr>
            <a:fld id="{F646B208-2CB8-4FCB-92D1-A5EBB3B87EC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fontScale="92500" lnSpcReduction="10000"/>
          </a:bodyPr>
          <a:lstStyle/>
          <a:p>
            <a:pPr lvl="1" indent="-742950" algn="just" eaLnBrk="1" hangingPunct="1">
              <a:spcBef>
                <a:spcPts val="600"/>
              </a:spcBef>
              <a:buFont typeface="Arial" pitchFamily="34" charset="0"/>
              <a:buNone/>
              <a:defRPr/>
            </a:pPr>
            <a:r>
              <a:rPr lang="en-US" sz="2600" dirty="0" smtClean="0"/>
              <a:t>Benefits for Teachers:  </a:t>
            </a:r>
          </a:p>
          <a:p>
            <a:pPr marL="457200" lvl="2" indent="-457200" algn="just" eaLnBrk="1" hangingPunct="1">
              <a:spcBef>
                <a:spcPts val="600"/>
              </a:spcBef>
              <a:defRPr/>
            </a:pPr>
            <a:r>
              <a:rPr lang="en-US" sz="1900" dirty="0" smtClean="0"/>
              <a:t>Promotes teaching and collaboration with students, parents/guardians, and others</a:t>
            </a:r>
          </a:p>
          <a:p>
            <a:pPr marL="457200" lvl="2" indent="-457200" algn="just" eaLnBrk="1" hangingPunct="1">
              <a:spcBef>
                <a:spcPts val="600"/>
              </a:spcBef>
              <a:defRPr/>
            </a:pPr>
            <a:r>
              <a:rPr lang="en-US" sz="1900" dirty="0" smtClean="0"/>
              <a:t>Provides immediate access to diagnostic reports about student strengths and areas of need</a:t>
            </a:r>
          </a:p>
          <a:p>
            <a:pPr marL="457200" lvl="2" indent="-457200" algn="just" eaLnBrk="1" hangingPunct="1">
              <a:spcBef>
                <a:spcPts val="600"/>
              </a:spcBef>
              <a:defRPr/>
            </a:pPr>
            <a:r>
              <a:rPr lang="en-US" sz="1900" dirty="0" smtClean="0"/>
              <a:t>Promotes teacher understanding of student strengths and areas of need throughout the year</a:t>
            </a:r>
          </a:p>
          <a:p>
            <a:pPr marL="457200" lvl="2" indent="-457200" algn="just" eaLnBrk="1" hangingPunct="1">
              <a:spcBef>
                <a:spcPts val="600"/>
              </a:spcBef>
              <a:defRPr/>
            </a:pPr>
            <a:r>
              <a:rPr lang="en-US" sz="1900" dirty="0" smtClean="0"/>
              <a:t>Allows monitoring of student achievement to guide ongoing planning and instruction</a:t>
            </a:r>
          </a:p>
          <a:p>
            <a:pPr marL="457200" lvl="2" indent="-457200" algn="just" eaLnBrk="1" hangingPunct="1">
              <a:spcBef>
                <a:spcPts val="600"/>
              </a:spcBef>
              <a:defRPr/>
            </a:pPr>
            <a:r>
              <a:rPr lang="en-US" sz="1900" dirty="0" smtClean="0"/>
              <a:t>Guides individual as well as flexible grouping of students to target instruction</a:t>
            </a:r>
          </a:p>
          <a:p>
            <a:pPr marL="457200" lvl="2" indent="-457200" algn="just" eaLnBrk="1" hangingPunct="1">
              <a:spcBef>
                <a:spcPts val="600"/>
              </a:spcBef>
              <a:defRPr/>
            </a:pPr>
            <a:r>
              <a:rPr lang="en-US" sz="1900" dirty="0" smtClean="0"/>
              <a:t>Provides immediate access to SAS resources to support whole and small group and individual instruction</a:t>
            </a:r>
          </a:p>
          <a:p>
            <a:pPr marL="457200" lvl="2" indent="-457200" algn="just" eaLnBrk="1" hangingPunct="1">
              <a:spcBef>
                <a:spcPts val="600"/>
              </a:spcBef>
              <a:defRPr/>
            </a:pPr>
            <a:r>
              <a:rPr lang="en-US" sz="1900" dirty="0" smtClean="0"/>
              <a:t>Provides opportunities for teachers to reflect, collaborate, and match instruction to student need</a:t>
            </a:r>
          </a:p>
          <a:p>
            <a:pPr lvl="1" indent="0" algn="ctr" eaLnBrk="1" hangingPunct="1">
              <a:spcBef>
                <a:spcPts val="600"/>
              </a:spcBef>
              <a:buFont typeface="Arial" pitchFamily="34" charset="0"/>
              <a:buNone/>
              <a:defRPr/>
            </a:pPr>
            <a:endParaRPr lang="en-US" sz="1600" b="1" i="1" dirty="0" smtClean="0">
              <a:solidFill>
                <a:srgbClr val="002060"/>
              </a:solidFill>
            </a:endParaRPr>
          </a:p>
          <a:p>
            <a:pPr lvl="1" indent="0" algn="ctr" eaLnBrk="1" hangingPunct="1">
              <a:spcBef>
                <a:spcPts val="600"/>
              </a:spcBef>
              <a:buFont typeface="Arial" pitchFamily="34" charset="0"/>
              <a:buNone/>
              <a:defRPr/>
            </a:pPr>
            <a:r>
              <a:rPr lang="en-US" sz="1600" b="1" i="1" dirty="0" smtClean="0">
                <a:solidFill>
                  <a:srgbClr val="002060"/>
                </a:solidFill>
              </a:rPr>
              <a:t>Rather than being another mechanism of reporting information about student performance, the CDT is an integral part of the constructive process involving teaching and learning.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E2BE9917-C0FD-438B-8F87-E3591D28A032}" type="slidenum">
              <a:rPr lang="en-US" smtClean="0"/>
              <a:pPr>
                <a:defRPr/>
              </a:pPr>
              <a:t>59</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23925"/>
            <a:ext cx="8229600" cy="828675"/>
          </a:xfrm>
        </p:spPr>
        <p:txBody>
          <a:bodyPr rtlCol="0">
            <a:normAutofit fontScale="90000"/>
          </a:bodyPr>
          <a:lstStyle/>
          <a:p>
            <a:pPr eaLnBrk="1" fontAlgn="auto" hangingPunct="1">
              <a:spcAft>
                <a:spcPts val="0"/>
              </a:spcAft>
              <a:defRPr/>
            </a:pPr>
            <a:r>
              <a:rPr lang="en-US" b="1" dirty="0" smtClean="0">
                <a:solidFill>
                  <a:srgbClr val="002060"/>
                </a:solidFill>
              </a:rPr>
              <a:t>Pennsylvania Fair Assessments</a:t>
            </a:r>
            <a:r>
              <a:rPr lang="en-US" b="1" dirty="0" smtClean="0"/>
              <a:t/>
            </a:r>
            <a:br>
              <a:rPr lang="en-US" b="1" dirty="0" smtClean="0"/>
            </a:br>
            <a:endParaRPr lang="en-US" dirty="0"/>
          </a:p>
        </p:txBody>
      </p:sp>
      <p:sp>
        <p:nvSpPr>
          <p:cNvPr id="4" name="Slide Number Placeholder 3"/>
          <p:cNvSpPr>
            <a:spLocks noGrp="1"/>
          </p:cNvSpPr>
          <p:nvPr>
            <p:ph type="sldNum" sz="quarter" idx="12"/>
          </p:nvPr>
        </p:nvSpPr>
        <p:spPr/>
        <p:txBody>
          <a:bodyPr/>
          <a:lstStyle/>
          <a:p>
            <a:pPr>
              <a:defRPr/>
            </a:pPr>
            <a:fld id="{F2ABF42E-2A3C-4E0A-90EA-48FDE8E04FC2}" type="slidenum">
              <a:rPr lang="en-US" smtClean="0"/>
              <a:pPr>
                <a:defRPr/>
              </a:pPr>
              <a:t>6</a:t>
            </a:fld>
            <a:endParaRPr lang="en-US" dirty="0"/>
          </a:p>
        </p:txBody>
      </p:sp>
      <p:graphicFrame>
        <p:nvGraphicFramePr>
          <p:cNvPr id="5" name="Table 4"/>
          <p:cNvGraphicFramePr>
            <a:graphicFrameLocks noGrp="1"/>
          </p:cNvGraphicFramePr>
          <p:nvPr/>
        </p:nvGraphicFramePr>
        <p:xfrm>
          <a:off x="377825" y="1379538"/>
          <a:ext cx="8528670" cy="5478634"/>
        </p:xfrm>
        <a:graphic>
          <a:graphicData uri="http://schemas.openxmlformats.org/drawingml/2006/table">
            <a:tbl>
              <a:tblPr/>
              <a:tblGrid>
                <a:gridCol w="1705734"/>
                <a:gridCol w="1705734"/>
                <a:gridCol w="1705734"/>
                <a:gridCol w="1705734"/>
                <a:gridCol w="1705734"/>
              </a:tblGrid>
              <a:tr h="7876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FFFFFF"/>
                        </a:solidFill>
                        <a:effectLst/>
                        <a:latin typeface="Calibri" pitchFamily="34"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Diagnostic</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Formative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Benchmark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Summative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r>
              <a:tr h="8589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Purpose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Guide instruction specifically targeted to meet students’ needs, including students’ strengths and weaknesses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Inform ongoing classroom instruction so that adjustments to instruction can be made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how well students are progressing toward demonstrating proficiency on a set of designated grade-level curriculum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the degree to which students have mastered a designated set of curriculum content standards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3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Impact  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Instruction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1"/>
                        </a:solidFill>
                        <a:effectLst/>
                        <a:latin typeface="Calibri" pitchFamily="34"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Tools that provide alignment to units, lesson plans, and other resources based on students‘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Classroom-based activities integrated into instruction and learning with teachers and students receiving frequent feedback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Low-stakes assessments used to predict how students will do on the high-stakes summative assessments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Assessments used for accountability</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535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Intended Users of the Results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Educators, parents,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public at large, 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personnel</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26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Examples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Diagnostic Tools (CDT)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Teacher-created diagnostics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Teacher-selected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assessments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Response cards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White boards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Random selection</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Acuity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Assess2Know</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4-Sight</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PSSA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Keystone Exams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ACCESS for ELLs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End of Unit/Chapter Tests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End of Course Exams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210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Type of Information Provided</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a more complete picture of a student’s or group of students’ strengths and weaknesses so that instruction can be targeted directly at meeting student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feedback related to a specific unit or lesson so that feedback can be used to inform classroom instruction and learning during the teaching/learning process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the degree to which students have mastered a given concept or how students are progressing toward demonstrating proficiency on grade-level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students’ mastery of a given set of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Date Placeholder 5"/>
          <p:cNvSpPr>
            <a:spLocks noGrp="1"/>
          </p:cNvSpPr>
          <p:nvPr>
            <p:ph type="dt" sz="quarter" idx="10"/>
          </p:nvPr>
        </p:nvSpPr>
        <p:spPr/>
        <p:txBody>
          <a:bodyPr/>
          <a:lstStyle/>
          <a:p>
            <a:pPr>
              <a:defRPr/>
            </a:pPr>
            <a:fld id="{4C0ACF3D-205F-4F41-8880-BDD0AD935E8F}"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a:bodyPr>
          <a:lstStyle/>
          <a:p>
            <a:pPr lvl="1" indent="-742950" algn="just" eaLnBrk="1" hangingPunct="1">
              <a:spcBef>
                <a:spcPts val="600"/>
              </a:spcBef>
              <a:buFont typeface="Arial" pitchFamily="34" charset="0"/>
              <a:buNone/>
              <a:defRPr/>
            </a:pPr>
            <a:r>
              <a:rPr lang="en-US" sz="2600" dirty="0" smtClean="0"/>
              <a:t>Benefits for Parents/Guardians:  </a:t>
            </a:r>
          </a:p>
          <a:p>
            <a:pPr lvl="1" indent="-742950" algn="just" eaLnBrk="1" hangingPunct="1">
              <a:spcBef>
                <a:spcPts val="600"/>
              </a:spcBef>
              <a:buFont typeface="Arial" pitchFamily="34" charset="0"/>
              <a:buNone/>
              <a:defRPr/>
            </a:pPr>
            <a:endParaRPr lang="en-US" sz="2600" dirty="0" smtClean="0"/>
          </a:p>
          <a:p>
            <a:pPr marL="457200" lvl="2" indent="-457200" algn="just" eaLnBrk="1" hangingPunct="1">
              <a:spcBef>
                <a:spcPts val="600"/>
              </a:spcBef>
              <a:defRPr/>
            </a:pPr>
            <a:r>
              <a:rPr lang="en-US" sz="1900" dirty="0" smtClean="0"/>
              <a:t>Promotes collaboration with students, teachers, and others</a:t>
            </a:r>
          </a:p>
          <a:p>
            <a:pPr marL="457200" lvl="2" indent="-457200" algn="just" eaLnBrk="1" hangingPunct="1">
              <a:spcBef>
                <a:spcPts val="600"/>
              </a:spcBef>
              <a:defRPr/>
            </a:pPr>
            <a:r>
              <a:rPr lang="en-US" sz="1900" dirty="0" smtClean="0"/>
              <a:t>Promotes conversation and understanding regarding student strengths and areas of need throughout the year</a:t>
            </a:r>
          </a:p>
          <a:p>
            <a:pPr marL="457200" lvl="2" indent="-457200" algn="just" eaLnBrk="1" hangingPunct="1">
              <a:spcBef>
                <a:spcPts val="600"/>
              </a:spcBef>
              <a:defRPr/>
            </a:pPr>
            <a:r>
              <a:rPr lang="en-US" sz="1900" dirty="0" smtClean="0"/>
              <a:t>Provides the opportunity to view and understand their student’s achievement in a visual representation</a:t>
            </a:r>
          </a:p>
          <a:p>
            <a:pPr marL="457200" lvl="2" indent="-457200" algn="just" eaLnBrk="1" hangingPunct="1">
              <a:spcBef>
                <a:spcPts val="600"/>
              </a:spcBef>
              <a:defRPr/>
            </a:pPr>
            <a:r>
              <a:rPr lang="en-US" sz="1900" dirty="0" smtClean="0"/>
              <a:t>Provides access to information linked to SAS resources to support their student’s learning  at home</a:t>
            </a:r>
          </a:p>
          <a:p>
            <a:pPr marL="457200" lvl="2" indent="-457200" algn="just" eaLnBrk="1" hangingPunct="1">
              <a:spcBef>
                <a:spcPts val="600"/>
              </a:spcBef>
              <a:defRPr/>
            </a:pPr>
            <a:r>
              <a:rPr lang="en-US" sz="1900" dirty="0" smtClean="0"/>
              <a:t>Enhances the partnership among the student, teacher, and parents/guardians</a:t>
            </a:r>
          </a:p>
          <a:p>
            <a:pPr lvl="1" indent="0" algn="ctr" eaLnBrk="1" hangingPunct="1">
              <a:spcBef>
                <a:spcPts val="600"/>
              </a:spcBef>
              <a:buFont typeface="Arial" pitchFamily="34" charset="0"/>
              <a:buNone/>
              <a:defRPr/>
            </a:pPr>
            <a:endParaRPr lang="en-US" sz="1600" b="1" i="1"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807559AE-BF66-4E4E-B69E-7069E3FCE8CF}" type="slidenum">
              <a:rPr lang="en-US" smtClean="0"/>
              <a:pPr>
                <a:defRPr/>
              </a:pPr>
              <a:t>60</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42913" y="989013"/>
            <a:ext cx="8229600" cy="1143000"/>
          </a:xfrm>
        </p:spPr>
        <p:txBody>
          <a:bodyPr/>
          <a:lstStyle/>
          <a:p>
            <a:pPr marL="342900" indent="-342900" eaLnBrk="1" hangingPunct="1"/>
            <a:r>
              <a:rPr lang="en-US" sz="4000" b="1" smtClean="0">
                <a:solidFill>
                  <a:srgbClr val="002060"/>
                </a:solidFill>
              </a:rPr>
              <a:t>Who are the target students/groups? </a:t>
            </a:r>
            <a:r>
              <a:rPr lang="en-US" sz="6600" b="1" smtClean="0"/>
              <a:t/>
            </a:r>
            <a:br>
              <a:rPr lang="en-US" sz="6600" b="1"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2124075"/>
            <a:ext cx="8583613" cy="4510088"/>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dirty="0" smtClean="0"/>
              <a:t>Students enter our classes with many skills, abilities, and competencies; consequently, </a:t>
            </a:r>
          </a:p>
          <a:p>
            <a:pPr lvl="2" algn="just" eaLnBrk="1" hangingPunct="1">
              <a:spcBef>
                <a:spcPts val="600"/>
              </a:spcBef>
              <a:buFont typeface="Arial" pitchFamily="34" charset="0"/>
              <a:buNone/>
              <a:defRPr/>
            </a:pPr>
            <a:endParaRPr lang="en-US" dirty="0" smtClean="0"/>
          </a:p>
          <a:p>
            <a:pPr marL="457200" lvl="2" indent="-457200" algn="just" eaLnBrk="1" hangingPunct="1">
              <a:spcBef>
                <a:spcPts val="600"/>
              </a:spcBef>
              <a:defRPr/>
            </a:pPr>
            <a:r>
              <a:rPr lang="en-US" dirty="0" smtClean="0"/>
              <a:t>it is highly recommended that all students be tested initially.</a:t>
            </a:r>
          </a:p>
          <a:p>
            <a:pPr marL="457200" lvl="2" indent="-457200" algn="just" eaLnBrk="1" hangingPunct="1">
              <a:spcBef>
                <a:spcPts val="600"/>
              </a:spcBef>
              <a:defRPr/>
            </a:pPr>
            <a:r>
              <a:rPr lang="en-US" dirty="0" smtClean="0"/>
              <a:t>depending on the results, the target students/groups might differ each time.</a:t>
            </a:r>
          </a:p>
          <a:p>
            <a:pPr marL="457200" lvl="2" indent="-457200" algn="just" eaLnBrk="1" hangingPunct="1">
              <a:spcBef>
                <a:spcPts val="600"/>
              </a:spcBef>
              <a:defRPr/>
            </a:pPr>
            <a:r>
              <a:rPr lang="en-US" dirty="0" smtClean="0"/>
              <a:t>schools with wide achievement gaps should utilize the CDT tool more often.</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CE628A56-2F8F-4A4F-B702-BC7C9B7EEA9E}" type="slidenum">
              <a:rPr lang="en-US" smtClean="0"/>
              <a:pPr>
                <a:defRPr/>
              </a:pPr>
              <a:t>61</a:t>
            </a:fld>
            <a:endParaRPr lang="en-US" dirty="0"/>
          </a:p>
        </p:txBody>
      </p:sp>
      <p:sp>
        <p:nvSpPr>
          <p:cNvPr id="5" name="Date Placeholder 4"/>
          <p:cNvSpPr>
            <a:spLocks noGrp="1"/>
          </p:cNvSpPr>
          <p:nvPr>
            <p:ph type="dt" sz="quarter" idx="10"/>
          </p:nvPr>
        </p:nvSpPr>
        <p:spPr/>
        <p:txBody>
          <a:bodyPr/>
          <a:lstStyle/>
          <a:p>
            <a:pPr>
              <a:defRPr/>
            </a:pPr>
            <a:fld id="{5BD6B29D-8980-4795-A5D4-DA76A64BA3B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304800"/>
            <a:ext cx="8229600" cy="1143000"/>
          </a:xfrm>
        </p:spPr>
        <p:txBody>
          <a:bodyPr/>
          <a:lstStyle/>
          <a:p>
            <a:pPr marL="342900" indent="-342900" eaLnBrk="1" hangingPunct="1"/>
            <a:r>
              <a:rPr lang="en-US" sz="4800" b="1" smtClean="0">
                <a:solidFill>
                  <a:srgbClr val="002060"/>
                </a:solidFill>
              </a:rPr>
              <a:t>CDT Activity</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304800" y="1123950"/>
            <a:ext cx="8583613" cy="4510088"/>
          </a:xfrm>
          <a:ln>
            <a:solidFill>
              <a:schemeClr val="accent1">
                <a:lumMod val="50000"/>
              </a:schemeClr>
            </a:solidFill>
          </a:ln>
        </p:spPr>
        <p:txBody>
          <a:bodyPr rtlCol="0">
            <a:normAutofit/>
          </a:bodyPr>
          <a:lstStyle/>
          <a:p>
            <a:pPr algn="just" eaLnBrk="1" fontAlgn="auto" hangingPunct="1">
              <a:spcBef>
                <a:spcPts val="600"/>
              </a:spcBef>
              <a:spcAft>
                <a:spcPts val="0"/>
              </a:spcAft>
              <a:buFont typeface="Arial" pitchFamily="34" charset="0"/>
              <a:buNone/>
              <a:defRPr/>
            </a:pPr>
            <a:r>
              <a:rPr lang="en-US" sz="2400" dirty="0" smtClean="0">
                <a:solidFill>
                  <a:srgbClr val="002060"/>
                </a:solidFill>
              </a:rPr>
              <a:t>Should these students/groups be targeted to complete the CDT?     </a:t>
            </a:r>
            <a:endParaRPr lang="en-US" sz="3600"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4AE35524-5A54-4EB9-939C-B2A9D0EADB90}" type="slidenum">
              <a:rPr lang="en-US" smtClean="0"/>
              <a:pPr>
                <a:defRPr/>
              </a:pPr>
              <a:t>62</a:t>
            </a:fld>
            <a:endParaRPr lang="en-US" dirty="0"/>
          </a:p>
        </p:txBody>
      </p:sp>
      <p:graphicFrame>
        <p:nvGraphicFramePr>
          <p:cNvPr id="5" name="Table 4"/>
          <p:cNvGraphicFramePr>
            <a:graphicFrameLocks noGrp="1"/>
          </p:cNvGraphicFramePr>
          <p:nvPr/>
        </p:nvGraphicFramePr>
        <p:xfrm>
          <a:off x="304800" y="1598613"/>
          <a:ext cx="8652681" cy="4744053"/>
        </p:xfrm>
        <a:graphic>
          <a:graphicData uri="http://schemas.openxmlformats.org/drawingml/2006/table">
            <a:tbl>
              <a:tblPr firstRow="1" bandRow="1">
                <a:tableStyleId>{5C22544A-7EE6-4342-B048-85BDC9FD1C3A}</a:tableStyleId>
              </a:tblPr>
              <a:tblGrid>
                <a:gridCol w="3057070"/>
                <a:gridCol w="1127848"/>
                <a:gridCol w="4467763"/>
              </a:tblGrid>
              <a:tr h="327681">
                <a:tc>
                  <a:txBody>
                    <a:bodyPr/>
                    <a:lstStyle/>
                    <a:p>
                      <a:pPr algn="ctr"/>
                      <a:r>
                        <a:rPr lang="en-US" sz="1400" dirty="0" smtClean="0"/>
                        <a:t>Student</a:t>
                      </a:r>
                      <a:r>
                        <a:rPr lang="en-US" sz="1400" baseline="0" dirty="0" smtClean="0"/>
                        <a:t> Profiles</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Yes or No?</a:t>
                      </a:r>
                      <a:endParaRPr lang="en-US" sz="1400" dirty="0"/>
                    </a:p>
                  </a:txBody>
                  <a:tcPr>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Why?</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2060"/>
                    </a:solidFill>
                  </a:tcPr>
                </a:tc>
              </a:tr>
              <a:tr h="327681">
                <a:tc>
                  <a:txBody>
                    <a:bodyPr/>
                    <a:lstStyle/>
                    <a:p>
                      <a:r>
                        <a:rPr lang="en-US" sz="1300" dirty="0" smtClean="0"/>
                        <a:t>1. Students</a:t>
                      </a:r>
                      <a:r>
                        <a:rPr lang="en-US" sz="1300" baseline="0" dirty="0" smtClean="0"/>
                        <a:t> with a high rate of mobility </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2. Students who are</a:t>
                      </a:r>
                      <a:r>
                        <a:rPr lang="en-US" sz="1300" baseline="0" dirty="0" smtClean="0"/>
                        <a:t> new to a class/course/school</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strike="noStrike" dirty="0" smtClean="0"/>
                        <a:t>3. Students</a:t>
                      </a:r>
                      <a:r>
                        <a:rPr lang="en-US" sz="1300" strike="noStrike" baseline="0" dirty="0" smtClean="0"/>
                        <a:t> who exhibit low achievement</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4. Students who exhibit high achievement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477738">
                <a:tc>
                  <a:txBody>
                    <a:bodyPr/>
                    <a:lstStyle/>
                    <a:p>
                      <a:r>
                        <a:rPr lang="en-US" sz="1300" dirty="0" smtClean="0"/>
                        <a:t>5. Students </a:t>
                      </a:r>
                      <a:r>
                        <a:rPr lang="en-US" sz="1300" baseline="0" dirty="0" smtClean="0"/>
                        <a:t>who are identified by data teams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6. Students</a:t>
                      </a:r>
                      <a:r>
                        <a:rPr lang="en-US" sz="1300" baseline="0" dirty="0" smtClean="0"/>
                        <a:t> who are in receipt of Tier 2/3 support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7. Students who are in middle</a:t>
                      </a:r>
                      <a:r>
                        <a:rPr lang="en-US" sz="1300" baseline="0" dirty="0" smtClean="0"/>
                        <a:t> or high school ESL programs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8. Students</a:t>
                      </a:r>
                      <a:r>
                        <a:rPr lang="en-US" sz="1300" baseline="0" dirty="0" smtClean="0"/>
                        <a:t> who have disabilities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17712">
                <a:tc>
                  <a:txBody>
                    <a:bodyPr/>
                    <a:lstStyle/>
                    <a:p>
                      <a:r>
                        <a:rPr lang="en-US" sz="1300" strike="noStrike" dirty="0" smtClean="0"/>
                        <a:t>9. Students who failed Algebra I</a:t>
                      </a:r>
                      <a:r>
                        <a:rPr lang="en-US" sz="1300" strike="noStrike" baseline="0" dirty="0" smtClean="0"/>
                        <a:t> </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10. Students in grade 3</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509535">
                <a:tc>
                  <a:txBody>
                    <a:bodyPr/>
                    <a:lstStyle/>
                    <a:p>
                      <a:r>
                        <a:rPr lang="en-US" sz="1300" dirty="0" smtClean="0"/>
                        <a:t>11. Students with</a:t>
                      </a:r>
                      <a:r>
                        <a:rPr lang="en-US" sz="1300" baseline="0" dirty="0" smtClean="0"/>
                        <a:t> poor attendance/behavioral infractions</a:t>
                      </a:r>
                      <a:endParaRPr lang="en-US" sz="13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sz="1400" dirty="0"/>
                    </a:p>
                  </a:txBody>
                  <a:tcPr>
                    <a:lnB w="12700" cap="flat" cmpd="sng" algn="ctr">
                      <a:solidFill>
                        <a:schemeClr val="tx1"/>
                      </a:solidFill>
                      <a:prstDash val="solid"/>
                      <a:round/>
                      <a:headEnd type="none" w="med" len="med"/>
                      <a:tailEnd type="none" w="med" len="med"/>
                    </a:lnB>
                  </a:tcPr>
                </a:tc>
                <a:tc>
                  <a:txBody>
                    <a:bodyPr/>
                    <a:lstStyle/>
                    <a:p>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28625" y="1341438"/>
            <a:ext cx="8229600" cy="1143000"/>
          </a:xfrm>
        </p:spPr>
        <p:txBody>
          <a:bodyPr/>
          <a:lstStyle/>
          <a:p>
            <a:pPr marL="342900" indent="-342900" eaLnBrk="1" hangingPunct="1"/>
            <a:r>
              <a:rPr lang="en-US" sz="4000" b="1" smtClean="0">
                <a:solidFill>
                  <a:srgbClr val="002060"/>
                </a:solidFill>
              </a:rPr>
              <a:t>How often should the Classroom Diagnostic Tools be administered?</a:t>
            </a:r>
            <a:r>
              <a:rPr lang="en-US" sz="4000" b="1" smtClean="0"/>
              <a:t/>
            </a:r>
            <a:br>
              <a:rPr lang="en-US" sz="4000" b="1" smtClean="0"/>
            </a:br>
            <a:r>
              <a:rPr lang="en-US" sz="4000" b="1" smtClean="0">
                <a:solidFill>
                  <a:srgbClr val="000000"/>
                </a:solidFill>
              </a:rPr>
              <a:t/>
            </a:r>
            <a:br>
              <a:rPr lang="en-US" sz="4000" b="1" smtClean="0">
                <a:solidFill>
                  <a:srgbClr val="000000"/>
                </a:solidFill>
              </a:rPr>
            </a:br>
            <a:endParaRPr lang="en-US" sz="4000" smtClean="0">
              <a:solidFill>
                <a:srgbClr val="000000"/>
              </a:solidFill>
            </a:endParaRPr>
          </a:p>
        </p:txBody>
      </p:sp>
      <p:sp>
        <p:nvSpPr>
          <p:cNvPr id="3" name="Content Placeholder 2"/>
          <p:cNvSpPr>
            <a:spLocks noGrp="1"/>
          </p:cNvSpPr>
          <p:nvPr>
            <p:ph sz="half" idx="4294967295"/>
          </p:nvPr>
        </p:nvSpPr>
        <p:spPr>
          <a:xfrm>
            <a:off x="284163" y="2347913"/>
            <a:ext cx="8583612" cy="45100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Information about student strengths and areas of need over time enables teachers to plan student instruction and provide appropriate follow-up activities to meet ongoing learning expectations. The CDT could be administered to students three to five times per school year based on student needs and analysis of data. </a:t>
            </a:r>
            <a:endParaRPr lang="en-US" sz="2200" dirty="0" smtClean="0"/>
          </a:p>
          <a:p>
            <a:pPr marL="457200" lvl="1" indent="-457200" algn="just" eaLnBrk="1" hangingPunct="1">
              <a:spcBef>
                <a:spcPts val="600"/>
              </a:spcBef>
              <a:buFont typeface="Arial" pitchFamily="34" charset="0"/>
              <a:buChar char="•"/>
              <a:defRPr/>
            </a:pPr>
            <a:r>
              <a:rPr lang="en-US" sz="2200" dirty="0" smtClean="0"/>
              <a:t>The maximum number of administrations is five per CDT per school year. </a:t>
            </a:r>
          </a:p>
          <a:p>
            <a:pPr marL="457200" lvl="1" indent="-457200" algn="just" eaLnBrk="1" hangingPunct="1">
              <a:spcBef>
                <a:spcPts val="600"/>
              </a:spcBef>
              <a:buFont typeface="Arial" pitchFamily="34" charset="0"/>
              <a:buChar char="•"/>
              <a:defRPr/>
            </a:pPr>
            <a:r>
              <a:rPr lang="en-US" sz="2200" dirty="0" smtClean="0"/>
              <a:t>The recommended time between each administration is 5–6 weeks.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3CB82518-1322-4E97-8634-B1DFC635F6EB}" type="slidenum">
              <a:rPr lang="en-US" smtClean="0"/>
              <a:pPr>
                <a:defRPr/>
              </a:pPr>
              <a:t>63</a:t>
            </a:fld>
            <a:endParaRPr lang="en-US" dirty="0"/>
          </a:p>
        </p:txBody>
      </p:sp>
      <p:sp>
        <p:nvSpPr>
          <p:cNvPr id="5" name="Date Placeholder 4"/>
          <p:cNvSpPr>
            <a:spLocks noGrp="1"/>
          </p:cNvSpPr>
          <p:nvPr>
            <p:ph type="dt" sz="quarter" idx="10"/>
          </p:nvPr>
        </p:nvSpPr>
        <p:spPr/>
        <p:txBody>
          <a:bodyPr/>
          <a:lstStyle/>
          <a:p>
            <a:pPr>
              <a:defRPr/>
            </a:pPr>
            <a:fld id="{16F6B99B-963B-47A1-8AB1-45EA461F12F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887413"/>
            <a:ext cx="8380413" cy="646112"/>
          </a:xfrm>
        </p:spPr>
        <p:txBody>
          <a:bodyPr rtlCol="0">
            <a:normAutofit fontScale="90000"/>
          </a:bodyPr>
          <a:lstStyle/>
          <a:p>
            <a:pPr eaLnBrk="1" fontAlgn="auto" hangingPunct="1">
              <a:spcAft>
                <a:spcPts val="0"/>
              </a:spcAft>
              <a:defRPr/>
            </a:pPr>
            <a:r>
              <a:rPr lang="en-US" b="1" dirty="0" smtClean="0">
                <a:solidFill>
                  <a:srgbClr val="002060"/>
                </a:solidFill>
              </a:rPr>
              <a:t>Roles and Responsibilities</a:t>
            </a:r>
            <a:endParaRPr lang="en-US" b="1" dirty="0">
              <a:solidFill>
                <a:srgbClr val="002060"/>
              </a:solidFill>
            </a:endParaRPr>
          </a:p>
        </p:txBody>
      </p:sp>
      <p:sp>
        <p:nvSpPr>
          <p:cNvPr id="3" name="Content Placeholder 2"/>
          <p:cNvSpPr>
            <a:spLocks noGrp="1"/>
          </p:cNvSpPr>
          <p:nvPr>
            <p:ph sz="half" idx="1"/>
          </p:nvPr>
        </p:nvSpPr>
        <p:spPr>
          <a:xfrm>
            <a:off x="457200" y="1600200"/>
            <a:ext cx="4038600"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District Technology Coordinator</a:t>
            </a:r>
          </a:p>
          <a:p>
            <a:pPr eaLnBrk="1" fontAlgn="auto" hangingPunct="1">
              <a:spcAft>
                <a:spcPts val="0"/>
              </a:spcAft>
              <a:tabLst>
                <a:tab pos="2684463" algn="l"/>
              </a:tabLst>
              <a:defRPr/>
            </a:pPr>
            <a:r>
              <a:rPr lang="en-US" altLang="en-US" sz="1400" dirty="0" smtClean="0"/>
              <a:t>Attend DRC Technology Coordinator training</a:t>
            </a:r>
          </a:p>
          <a:p>
            <a:pPr eaLnBrk="1" fontAlgn="auto" hangingPunct="1">
              <a:spcAft>
                <a:spcPts val="0"/>
              </a:spcAft>
              <a:tabLst>
                <a:tab pos="2684463" algn="l"/>
              </a:tabLst>
              <a:defRPr/>
            </a:pPr>
            <a:r>
              <a:rPr lang="en-US" altLang="en-US" sz="1400" dirty="0" smtClean="0"/>
              <a:t>Create communication plan with DTC to support STCs and TAs </a:t>
            </a:r>
          </a:p>
          <a:p>
            <a:pPr eaLnBrk="1" fontAlgn="auto" hangingPunct="1">
              <a:spcAft>
                <a:spcPts val="0"/>
              </a:spcAft>
              <a:tabLst>
                <a:tab pos="2684463" algn="l"/>
              </a:tabLst>
              <a:defRPr/>
            </a:pPr>
            <a:r>
              <a:rPr lang="en-US" altLang="en-US" sz="1400" dirty="0" smtClean="0"/>
              <a:t>Ensure that all computers used for testing meet minimum requirements and are configured to support online testing</a:t>
            </a:r>
          </a:p>
          <a:p>
            <a:pPr eaLnBrk="1" fontAlgn="auto" hangingPunct="1">
              <a:spcAft>
                <a:spcPts val="0"/>
              </a:spcAft>
              <a:tabLst>
                <a:tab pos="2684463" algn="l"/>
              </a:tabLst>
              <a:defRPr/>
            </a:pPr>
            <a:r>
              <a:rPr lang="en-US" altLang="en-US" sz="1400" dirty="0" smtClean="0"/>
              <a:t>Coordinate installation of the student interface testing software</a:t>
            </a:r>
          </a:p>
          <a:p>
            <a:pPr eaLnBrk="1" fontAlgn="auto" hangingPunct="1">
              <a:spcAft>
                <a:spcPts val="0"/>
              </a:spcAft>
              <a:buFont typeface="Arial" pitchFamily="34" charset="0"/>
              <a:buNone/>
              <a:tabLst>
                <a:tab pos="2684463" algn="l"/>
              </a:tabLst>
              <a:defRPr/>
            </a:pPr>
            <a:r>
              <a:rPr lang="en-US" sz="2200" u="sng" dirty="0" smtClean="0"/>
              <a:t>District Test Coordinator (DTC)</a:t>
            </a:r>
          </a:p>
          <a:p>
            <a:pPr eaLnBrk="1" fontAlgn="auto" hangingPunct="1">
              <a:spcAft>
                <a:spcPts val="0"/>
              </a:spcAft>
              <a:tabLst>
                <a:tab pos="2684463" algn="l"/>
              </a:tabLst>
              <a:defRPr/>
            </a:pPr>
            <a:r>
              <a:rPr lang="en-US" sz="1400" dirty="0" smtClean="0"/>
              <a:t>Attend DRC Test Coordinator training</a:t>
            </a:r>
          </a:p>
          <a:p>
            <a:pPr eaLnBrk="1" fontAlgn="auto" hangingPunct="1">
              <a:spcAft>
                <a:spcPts val="0"/>
              </a:spcAft>
              <a:tabLst>
                <a:tab pos="2684463" algn="l"/>
              </a:tabLst>
              <a:defRPr/>
            </a:pPr>
            <a:r>
              <a:rPr lang="en-US" sz="1400" dirty="0" smtClean="0"/>
              <a:t>Access eDIRECT for User Guide and training materials</a:t>
            </a:r>
          </a:p>
          <a:p>
            <a:pPr eaLnBrk="1" fontAlgn="auto" hangingPunct="1">
              <a:spcAft>
                <a:spcPts val="0"/>
              </a:spcAft>
              <a:tabLst>
                <a:tab pos="2684463" algn="l"/>
              </a:tabLst>
              <a:defRPr/>
            </a:pPr>
            <a:r>
              <a:rPr lang="en-US" sz="1400" dirty="0" smtClean="0"/>
              <a:t>Create and distribute communication plan to all STCs before testing</a:t>
            </a:r>
          </a:p>
          <a:p>
            <a:pPr eaLnBrk="1" fontAlgn="auto" hangingPunct="1">
              <a:spcAft>
                <a:spcPts val="0"/>
              </a:spcAft>
              <a:tabLst>
                <a:tab pos="2684463" algn="l"/>
              </a:tabLst>
              <a:defRPr/>
            </a:pPr>
            <a:r>
              <a:rPr lang="en-US" sz="1400" dirty="0" smtClean="0"/>
              <a:t>Assist in the coordination of software installation</a:t>
            </a:r>
          </a:p>
          <a:p>
            <a:pPr eaLnBrk="1" fontAlgn="auto" hangingPunct="1">
              <a:spcAft>
                <a:spcPts val="0"/>
              </a:spcAft>
              <a:tabLst>
                <a:tab pos="2684463" algn="l"/>
              </a:tabLst>
              <a:defRPr/>
            </a:pPr>
            <a:r>
              <a:rPr lang="en-US" sz="1400" dirty="0" smtClean="0"/>
              <a:t>Set up PA eDIRECT accounts for all STCs</a:t>
            </a:r>
          </a:p>
          <a:p>
            <a:pPr eaLnBrk="1" fontAlgn="auto" hangingPunct="1">
              <a:spcAft>
                <a:spcPts val="0"/>
              </a:spcAft>
              <a:tabLst>
                <a:tab pos="2684463" algn="l"/>
              </a:tabLst>
              <a:defRPr/>
            </a:pPr>
            <a:r>
              <a:rPr lang="en-US" sz="1400" dirty="0" smtClean="0"/>
              <a:t>Provide training to STCs</a:t>
            </a:r>
          </a:p>
          <a:p>
            <a:pPr eaLnBrk="1" fontAlgn="auto" hangingPunct="1">
              <a:spcAft>
                <a:spcPts val="0"/>
              </a:spcAft>
              <a:tabLst>
                <a:tab pos="2684463" algn="l"/>
              </a:tabLst>
              <a:defRPr/>
            </a:pPr>
            <a:r>
              <a:rPr lang="en-US" sz="1400" dirty="0" smtClean="0"/>
              <a:t>Coordinate the management of student, teacher, and class data in the Test Setup system</a:t>
            </a:r>
            <a:endParaRPr lang="en-US" sz="1400" dirty="0"/>
          </a:p>
        </p:txBody>
      </p:sp>
      <p:sp>
        <p:nvSpPr>
          <p:cNvPr id="4" name="Content Placeholder 3"/>
          <p:cNvSpPr>
            <a:spLocks noGrp="1"/>
          </p:cNvSpPr>
          <p:nvPr>
            <p:ph sz="half" idx="2"/>
          </p:nvPr>
        </p:nvSpPr>
        <p:spPr>
          <a:xfrm>
            <a:off x="4648200" y="1581150"/>
            <a:ext cx="4208463"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School Test Coordinator (STC)</a:t>
            </a:r>
          </a:p>
          <a:p>
            <a:pPr eaLnBrk="1" fontAlgn="auto" hangingPunct="1">
              <a:spcAft>
                <a:spcPts val="0"/>
              </a:spcAft>
              <a:defRPr/>
            </a:pPr>
            <a:r>
              <a:rPr lang="en-US" sz="1400" dirty="0" smtClean="0"/>
              <a:t>Assist in the coordination of software installation</a:t>
            </a:r>
          </a:p>
          <a:p>
            <a:pPr eaLnBrk="1" fontAlgn="auto" hangingPunct="1">
              <a:spcAft>
                <a:spcPts val="0"/>
              </a:spcAft>
              <a:defRPr/>
            </a:pPr>
            <a:r>
              <a:rPr lang="en-US" sz="1400" dirty="0" smtClean="0"/>
              <a:t>Attend DTC-led Test Coordinator training</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Provide support and training to teachers</a:t>
            </a:r>
          </a:p>
          <a:p>
            <a:pPr eaLnBrk="1" fontAlgn="auto" hangingPunct="1">
              <a:spcAft>
                <a:spcPts val="0"/>
              </a:spcAft>
              <a:defRPr/>
            </a:pPr>
            <a:r>
              <a:rPr lang="en-US" sz="1400" dirty="0" smtClean="0"/>
              <a:t>Assist DTC in the management of student, teacher, and class data in the Test Setup system</a:t>
            </a:r>
          </a:p>
          <a:p>
            <a:pPr eaLnBrk="1" fontAlgn="auto" hangingPunct="1">
              <a:spcAft>
                <a:spcPts val="0"/>
              </a:spcAft>
              <a:defRPr/>
            </a:pPr>
            <a:r>
              <a:rPr lang="en-US" sz="1400" dirty="0" smtClean="0"/>
              <a:t>Create Student Groups (classes) for teachers utilizing the CDT</a:t>
            </a:r>
          </a:p>
          <a:p>
            <a:pPr eaLnBrk="1" fontAlgn="auto" hangingPunct="1">
              <a:spcAft>
                <a:spcPts val="0"/>
              </a:spcAft>
              <a:buFont typeface="Arial" pitchFamily="34" charset="0"/>
              <a:buNone/>
              <a:defRPr/>
            </a:pPr>
            <a:r>
              <a:rPr lang="en-US" sz="2200" u="sng" dirty="0" smtClean="0"/>
              <a:t>Test Administrators (TA) Teachers</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Attend Professional Development training</a:t>
            </a:r>
          </a:p>
          <a:p>
            <a:pPr eaLnBrk="1" fontAlgn="auto" hangingPunct="1">
              <a:spcAft>
                <a:spcPts val="0"/>
              </a:spcAft>
              <a:defRPr/>
            </a:pPr>
            <a:r>
              <a:rPr lang="en-US" sz="1400" dirty="0" smtClean="0"/>
              <a:t>Create and manage Test Sessions for students who will be taking the CDT</a:t>
            </a:r>
          </a:p>
          <a:p>
            <a:pPr eaLnBrk="1" fontAlgn="auto" hangingPunct="1">
              <a:spcAft>
                <a:spcPts val="0"/>
              </a:spcAft>
              <a:defRPr/>
            </a:pPr>
            <a:r>
              <a:rPr lang="en-US" sz="1400" dirty="0" smtClean="0"/>
              <a:t>Coordinate the administration of the CDT to students</a:t>
            </a:r>
          </a:p>
          <a:p>
            <a:pPr eaLnBrk="1" fontAlgn="auto" hangingPunct="1">
              <a:spcAft>
                <a:spcPts val="0"/>
              </a:spcAft>
              <a:defRPr/>
            </a:pPr>
            <a:r>
              <a:rPr lang="en-US" sz="1400" dirty="0" smtClean="0"/>
              <a:t>Monitor and manage the testing environment</a:t>
            </a:r>
          </a:p>
          <a:p>
            <a:pPr eaLnBrk="1" fontAlgn="auto" hangingPunct="1">
              <a:spcAft>
                <a:spcPts val="0"/>
              </a:spcAft>
              <a:defRPr/>
            </a:pPr>
            <a:r>
              <a:rPr lang="en-US" sz="1400" dirty="0" smtClean="0"/>
              <a:t>Access and utilize the real-time reporting tool </a:t>
            </a:r>
          </a:p>
          <a:p>
            <a:pPr eaLnBrk="1" fontAlgn="auto" hangingPunct="1">
              <a:spcAft>
                <a:spcPts val="0"/>
              </a:spcAft>
              <a:defRPr/>
            </a:pPr>
            <a:endParaRPr lang="en-US" sz="1400" dirty="0" smtClean="0"/>
          </a:p>
          <a:p>
            <a:pPr eaLnBrk="1" fontAlgn="auto" hangingPunct="1">
              <a:spcAft>
                <a:spcPts val="0"/>
              </a:spcAft>
              <a:defRPr/>
            </a:pPr>
            <a:endParaRPr lang="en-US" sz="2200" dirty="0" smtClean="0"/>
          </a:p>
          <a:p>
            <a:pPr eaLnBrk="1" fontAlgn="auto" hangingPunct="1">
              <a:spcAft>
                <a:spcPts val="0"/>
              </a:spcAft>
              <a:defRPr/>
            </a:pPr>
            <a:endParaRPr lang="en-US" sz="2200" dirty="0"/>
          </a:p>
        </p:txBody>
      </p:sp>
      <p:sp>
        <p:nvSpPr>
          <p:cNvPr id="5" name="Slide Number Placeholder 4"/>
          <p:cNvSpPr>
            <a:spLocks noGrp="1"/>
          </p:cNvSpPr>
          <p:nvPr>
            <p:ph type="sldNum" sz="quarter" idx="12"/>
          </p:nvPr>
        </p:nvSpPr>
        <p:spPr/>
        <p:txBody>
          <a:bodyPr/>
          <a:lstStyle/>
          <a:p>
            <a:pPr>
              <a:defRPr/>
            </a:pPr>
            <a:fld id="{E04D17E4-60BF-4E92-A65A-AA8A7F955EBC}" type="slidenum">
              <a:rPr lang="en-US" smtClean="0"/>
              <a:pPr>
                <a:defRPr/>
              </a:pPr>
              <a:t>64</a:t>
            </a:fld>
            <a:endParaRPr lang="en-US" dirty="0"/>
          </a:p>
        </p:txBody>
      </p:sp>
      <p:sp>
        <p:nvSpPr>
          <p:cNvPr id="6" name="Date Placeholder 5"/>
          <p:cNvSpPr>
            <a:spLocks noGrp="1"/>
          </p:cNvSpPr>
          <p:nvPr>
            <p:ph type="dt" sz="quarter" idx="10"/>
          </p:nvPr>
        </p:nvSpPr>
        <p:spPr/>
        <p:txBody>
          <a:bodyPr/>
          <a:lstStyle/>
          <a:p>
            <a:pPr>
              <a:defRPr/>
            </a:pPr>
            <a:fld id="{D8B104E6-6E46-466E-8E35-F423B101B40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z="3200" dirty="0" smtClean="0"/>
              <a:t/>
            </a:r>
            <a:br>
              <a:rPr lang="en-US" sz="3200" dirty="0" smtClean="0"/>
            </a:br>
            <a:r>
              <a:rPr lang="en-US" b="1" dirty="0" smtClean="0">
                <a:solidFill>
                  <a:srgbClr val="002060"/>
                </a:solidFill>
              </a:rPr>
              <a:t>Two Stars and a Wish </a:t>
            </a:r>
            <a:r>
              <a:rPr lang="en-US" sz="3200" dirty="0" smtClean="0">
                <a:solidFill>
                  <a:srgbClr val="002060"/>
                </a:solidFill>
              </a:rPr>
              <a:t/>
            </a:r>
            <a:br>
              <a:rPr lang="en-US" sz="3200" dirty="0" smtClean="0">
                <a:solidFill>
                  <a:srgbClr val="002060"/>
                </a:solidFill>
              </a:rPr>
            </a:br>
            <a:r>
              <a:rPr lang="en-US" sz="4000" dirty="0" smtClean="0">
                <a:solidFill>
                  <a:srgbClr val="002060"/>
                </a:solidFill>
                <a:hlinkClick r:id="rId3"/>
              </a:rPr>
              <a:t>Exit Ticket</a:t>
            </a:r>
            <a:endParaRPr lang="en-US" sz="4000" dirty="0" smtClean="0">
              <a:solidFill>
                <a:srgbClr val="002060"/>
              </a:solidFill>
            </a:endParaRPr>
          </a:p>
        </p:txBody>
      </p:sp>
      <p:sp>
        <p:nvSpPr>
          <p:cNvPr id="65539" name="Content Placeholder 2"/>
          <p:cNvSpPr>
            <a:spLocks noGrp="1"/>
          </p:cNvSpPr>
          <p:nvPr>
            <p:ph idx="1"/>
          </p:nvPr>
        </p:nvSpPr>
        <p:spPr/>
        <p:txBody>
          <a:bodyPr/>
          <a:lstStyle/>
          <a:p>
            <a:pPr>
              <a:buFont typeface="Arial" pitchFamily="34" charset="0"/>
              <a:buNone/>
            </a:pPr>
            <a:r>
              <a:rPr lang="en-US" sz="2800" dirty="0" smtClean="0"/>
              <a:t>Directions: Provide two stars and a wish as a result of today’s initial training on the CDT.</a:t>
            </a:r>
          </a:p>
          <a:p>
            <a:pPr>
              <a:buFont typeface="Arial" pitchFamily="34" charset="0"/>
              <a:buNone/>
            </a:pPr>
            <a:r>
              <a:rPr lang="en-US" dirty="0" smtClean="0"/>
              <a:t>1.</a:t>
            </a:r>
          </a:p>
          <a:p>
            <a:pPr>
              <a:buFont typeface="Arial" pitchFamily="34" charset="0"/>
              <a:buNone/>
            </a:pPr>
            <a:endParaRPr lang="en-US" dirty="0" smtClean="0"/>
          </a:p>
          <a:p>
            <a:pPr>
              <a:buFont typeface="Arial" pitchFamily="34" charset="0"/>
              <a:buNone/>
            </a:pPr>
            <a:r>
              <a:rPr lang="en-US" dirty="0" smtClean="0"/>
              <a:t>2. </a:t>
            </a:r>
          </a:p>
          <a:p>
            <a:pPr>
              <a:buFont typeface="Arial" pitchFamily="34" charset="0"/>
              <a:buNone/>
            </a:pPr>
            <a:endParaRPr lang="en-US" dirty="0" smtClean="0"/>
          </a:p>
          <a:p>
            <a:pPr>
              <a:buFont typeface="Arial" pitchFamily="34" charset="0"/>
              <a:buNone/>
            </a:pPr>
            <a:r>
              <a:rPr lang="en-US" dirty="0" smtClean="0"/>
              <a:t>         Wish! </a:t>
            </a:r>
          </a:p>
        </p:txBody>
      </p:sp>
      <p:sp>
        <p:nvSpPr>
          <p:cNvPr id="4" name="Slide Number Placeholder 3"/>
          <p:cNvSpPr>
            <a:spLocks noGrp="1"/>
          </p:cNvSpPr>
          <p:nvPr>
            <p:ph type="sldNum" sz="quarter" idx="12"/>
          </p:nvPr>
        </p:nvSpPr>
        <p:spPr/>
        <p:txBody>
          <a:bodyPr/>
          <a:lstStyle/>
          <a:p>
            <a:pPr>
              <a:defRPr/>
            </a:pPr>
            <a:fld id="{87342599-7397-4509-9BD7-C00BFAE3C155}" type="slidenum">
              <a:rPr lang="en-US" smtClean="0"/>
              <a:pPr>
                <a:defRPr/>
              </a:pPr>
              <a:t>65</a:t>
            </a:fld>
            <a:endParaRPr lang="en-US" dirty="0"/>
          </a:p>
        </p:txBody>
      </p:sp>
      <p:sp>
        <p:nvSpPr>
          <p:cNvPr id="5" name="5-Point Star 4"/>
          <p:cNvSpPr/>
          <p:nvPr/>
        </p:nvSpPr>
        <p:spPr>
          <a:xfrm>
            <a:off x="1304925" y="2667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5-Point Star 5"/>
          <p:cNvSpPr/>
          <p:nvPr/>
        </p:nvSpPr>
        <p:spPr>
          <a:xfrm>
            <a:off x="1323975" y="3810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Date Placeholder 6"/>
          <p:cNvSpPr>
            <a:spLocks noGrp="1"/>
          </p:cNvSpPr>
          <p:nvPr>
            <p:ph type="dt" sz="quarter" idx="10"/>
          </p:nvPr>
        </p:nvSpPr>
        <p:spPr/>
        <p:txBody>
          <a:bodyPr/>
          <a:lstStyle/>
          <a:p>
            <a:pPr>
              <a:defRPr/>
            </a:pPr>
            <a:fld id="{4450614A-A211-4624-876E-E88F2995B83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2B953652-F3AF-46F5-A7A1-B676302A699B}" type="slidenum">
              <a:rPr lang="en-US" smtClean="0"/>
              <a:pPr>
                <a:defRPr/>
              </a:pPr>
              <a:t>7</a:t>
            </a:fld>
            <a:endParaRPr lang="en-US" dirty="0"/>
          </a:p>
        </p:txBody>
      </p:sp>
      <p:pic>
        <p:nvPicPr>
          <p:cNvPr id="10244" name="Picture 2"/>
          <p:cNvPicPr>
            <a:picLocks noGrp="1" noChangeAspect="1" noChangeArrowheads="1"/>
          </p:cNvPicPr>
          <p:nvPr>
            <p:ph idx="1"/>
          </p:nvPr>
        </p:nvPicPr>
        <p:blipFill>
          <a:blip r:embed="rId3" cstate="print"/>
          <a:srcRect/>
          <a:stretch>
            <a:fillRect/>
          </a:stretch>
        </p:blipFill>
        <p:spPr>
          <a:xfrm>
            <a:off x="1354138" y="1600200"/>
            <a:ext cx="7445375" cy="4800600"/>
          </a:xfrm>
          <a:noFill/>
        </p:spPr>
      </p:pic>
      <p:sp>
        <p:nvSpPr>
          <p:cNvPr id="10245" name="TextBox 5"/>
          <p:cNvSpPr txBox="1">
            <a:spLocks noChangeArrowheads="1"/>
          </p:cNvSpPr>
          <p:nvPr/>
        </p:nvSpPr>
        <p:spPr bwMode="auto">
          <a:xfrm>
            <a:off x="2019300" y="1323975"/>
            <a:ext cx="2438400"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7" name="Date Placeholder 6"/>
          <p:cNvSpPr>
            <a:spLocks noGrp="1"/>
          </p:cNvSpPr>
          <p:nvPr>
            <p:ph type="dt" sz="quarter" idx="10"/>
          </p:nvPr>
        </p:nvSpPr>
        <p:spPr/>
        <p:txBody>
          <a:bodyPr/>
          <a:lstStyle/>
          <a:p>
            <a:pPr>
              <a:defRPr/>
            </a:pPr>
            <a:fld id="{3C2C4119-FB7E-4BF5-B5E3-08EA50B3E08D}" type="datetime1">
              <a:rPr lang="en-US"/>
              <a:pPr>
                <a:defRPr/>
              </a:pPr>
              <a:t>5/9/2012</a:t>
            </a:fld>
            <a:endParaRPr lang="en-US" dirty="0"/>
          </a:p>
        </p:txBody>
      </p:sp>
      <p:sp>
        <p:nvSpPr>
          <p:cNvPr id="10247" name="TextBox 7"/>
          <p:cNvSpPr txBox="1">
            <a:spLocks noChangeArrowheads="1"/>
          </p:cNvSpPr>
          <p:nvPr/>
        </p:nvSpPr>
        <p:spPr bwMode="auto">
          <a:xfrm>
            <a:off x="5878513" y="1306513"/>
            <a:ext cx="1646237" cy="461962"/>
          </a:xfrm>
          <a:prstGeom prst="rect">
            <a:avLst/>
          </a:prstGeom>
          <a:noFill/>
          <a:ln w="9525">
            <a:noFill/>
            <a:miter lim="800000"/>
            <a:headEnd/>
            <a:tailEnd/>
          </a:ln>
        </p:spPr>
        <p:txBody>
          <a:bodyPr>
            <a:spAutoFit/>
          </a:bodyPr>
          <a:lstStyle/>
          <a:p>
            <a:r>
              <a:rPr lang="en-US" sz="2400" b="1">
                <a:solidFill>
                  <a:srgbClr val="FF0000"/>
                </a:solidFill>
              </a:rPr>
              <a:t>Diagnostic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37013" y="3051175"/>
            <a:ext cx="749300" cy="547688"/>
          </a:xfrm>
          <a:prstGeom prst="rect">
            <a:avLst/>
          </a:prstGeom>
          <a:solidFill>
            <a:schemeClr val="bg1"/>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0" name="Rectangle 39"/>
          <p:cNvSpPr/>
          <p:nvPr/>
        </p:nvSpPr>
        <p:spPr>
          <a:xfrm>
            <a:off x="3514725" y="4049713"/>
            <a:ext cx="1793875" cy="284162"/>
          </a:xfrm>
          <a:prstGeom prst="rect">
            <a:avLst/>
          </a:prstGeom>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268"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5E0A805B-3CAF-497C-B6E6-B45CDA8FE4F8}" type="slidenum">
              <a:rPr lang="en-US" smtClean="0"/>
              <a:pPr>
                <a:defRPr/>
              </a:pPr>
              <a:t>8</a:t>
            </a:fld>
            <a:endParaRPr lang="en-US" dirty="0"/>
          </a:p>
        </p:txBody>
      </p:sp>
      <p:pic>
        <p:nvPicPr>
          <p:cNvPr id="11270" name="Picture 2"/>
          <p:cNvPicPr>
            <a:picLocks noGrp="1" noChangeAspect="1" noChangeArrowheads="1"/>
          </p:cNvPicPr>
          <p:nvPr>
            <p:ph idx="1"/>
          </p:nvPr>
        </p:nvPicPr>
        <p:blipFill>
          <a:blip r:embed="rId3" cstate="print"/>
          <a:srcRect/>
          <a:stretch>
            <a:fillRect/>
          </a:stretch>
        </p:blipFill>
        <p:spPr>
          <a:xfrm>
            <a:off x="617538" y="1230313"/>
            <a:ext cx="8005762" cy="5518150"/>
          </a:xfrm>
          <a:noFill/>
        </p:spPr>
      </p:pic>
      <p:sp>
        <p:nvSpPr>
          <p:cNvPr id="11271" name="TextBox 9"/>
          <p:cNvSpPr txBox="1">
            <a:spLocks noChangeArrowheads="1"/>
          </p:cNvSpPr>
          <p:nvPr/>
        </p:nvSpPr>
        <p:spPr bwMode="auto">
          <a:xfrm>
            <a:off x="1449388" y="1235075"/>
            <a:ext cx="1789112"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11272" name="TextBox 10"/>
          <p:cNvSpPr txBox="1">
            <a:spLocks noChangeArrowheads="1"/>
          </p:cNvSpPr>
          <p:nvPr/>
        </p:nvSpPr>
        <p:spPr bwMode="auto">
          <a:xfrm>
            <a:off x="5286375" y="1219200"/>
            <a:ext cx="1933575" cy="461963"/>
          </a:xfrm>
          <a:prstGeom prst="rect">
            <a:avLst/>
          </a:prstGeom>
          <a:noFill/>
          <a:ln w="9525">
            <a:noFill/>
            <a:miter lim="800000"/>
            <a:headEnd/>
            <a:tailEnd/>
          </a:ln>
        </p:spPr>
        <p:txBody>
          <a:bodyPr>
            <a:spAutoFit/>
          </a:bodyPr>
          <a:lstStyle/>
          <a:p>
            <a:r>
              <a:rPr lang="en-US" sz="2400" b="1"/>
              <a:t>    </a:t>
            </a:r>
            <a:r>
              <a:rPr lang="en-US" sz="2400" b="1">
                <a:solidFill>
                  <a:srgbClr val="FF0000"/>
                </a:solidFill>
              </a:rPr>
              <a:t>Diagnostic</a:t>
            </a:r>
            <a:endParaRPr lang="en-US">
              <a:solidFill>
                <a:srgbClr val="FF0000"/>
              </a:solidFill>
            </a:endParaRPr>
          </a:p>
        </p:txBody>
      </p:sp>
      <p:sp>
        <p:nvSpPr>
          <p:cNvPr id="11273" name="TextBox 11"/>
          <p:cNvSpPr txBox="1">
            <a:spLocks noChangeArrowheads="1"/>
          </p:cNvSpPr>
          <p:nvPr/>
        </p:nvSpPr>
        <p:spPr bwMode="auto">
          <a:xfrm>
            <a:off x="2762250" y="1800225"/>
            <a:ext cx="1276350" cy="215900"/>
          </a:xfrm>
          <a:prstGeom prst="rect">
            <a:avLst/>
          </a:prstGeom>
          <a:noFill/>
          <a:ln w="9525">
            <a:solidFill>
              <a:srgbClr val="00B050"/>
            </a:solidFill>
            <a:miter lim="800000"/>
            <a:headEnd/>
            <a:tailEnd/>
          </a:ln>
        </p:spPr>
        <p:txBody>
          <a:bodyPr>
            <a:spAutoFit/>
          </a:bodyPr>
          <a:lstStyle/>
          <a:p>
            <a:r>
              <a:rPr lang="en-US" sz="800"/>
              <a:t>Grade-level specific</a:t>
            </a:r>
          </a:p>
        </p:txBody>
      </p:sp>
      <p:sp>
        <p:nvSpPr>
          <p:cNvPr id="11274" name="TextBox 12"/>
          <p:cNvSpPr txBox="1">
            <a:spLocks noChangeArrowheads="1"/>
          </p:cNvSpPr>
          <p:nvPr/>
        </p:nvSpPr>
        <p:spPr bwMode="auto">
          <a:xfrm>
            <a:off x="1846263" y="2173288"/>
            <a:ext cx="1466850" cy="461962"/>
          </a:xfrm>
          <a:prstGeom prst="rect">
            <a:avLst/>
          </a:prstGeom>
          <a:noFill/>
          <a:ln w="9525">
            <a:solidFill>
              <a:srgbClr val="00B050"/>
            </a:solidFill>
            <a:miter lim="800000"/>
            <a:headEnd/>
            <a:tailEnd/>
          </a:ln>
        </p:spPr>
        <p:txBody>
          <a:bodyPr>
            <a:spAutoFit/>
          </a:bodyPr>
          <a:lstStyle/>
          <a:p>
            <a:r>
              <a:rPr lang="en-US" sz="800"/>
              <a:t>Measures content at the reporting category level for reading and math </a:t>
            </a:r>
            <a:endParaRPr lang="en-US" sz="800" b="1"/>
          </a:p>
        </p:txBody>
      </p:sp>
      <p:sp>
        <p:nvSpPr>
          <p:cNvPr id="11275" name="TextBox 14"/>
          <p:cNvSpPr txBox="1">
            <a:spLocks noChangeArrowheads="1"/>
          </p:cNvSpPr>
          <p:nvPr/>
        </p:nvSpPr>
        <p:spPr bwMode="auto">
          <a:xfrm>
            <a:off x="1087438" y="3254375"/>
            <a:ext cx="1609725" cy="338138"/>
          </a:xfrm>
          <a:prstGeom prst="rect">
            <a:avLst/>
          </a:prstGeom>
          <a:noFill/>
          <a:ln w="9525">
            <a:solidFill>
              <a:srgbClr val="00B050"/>
            </a:solidFill>
            <a:miter lim="800000"/>
            <a:headEnd/>
            <a:tailEnd/>
          </a:ln>
        </p:spPr>
        <p:txBody>
          <a:bodyPr>
            <a:spAutoFit/>
          </a:bodyPr>
          <a:lstStyle/>
          <a:p>
            <a:r>
              <a:rPr lang="en-US" sz="800"/>
              <a:t>Students do not receive direct, formative feedback </a:t>
            </a:r>
          </a:p>
        </p:txBody>
      </p:sp>
      <p:sp>
        <p:nvSpPr>
          <p:cNvPr id="11276" name="TextBox 15"/>
          <p:cNvSpPr txBox="1">
            <a:spLocks noChangeArrowheads="1"/>
          </p:cNvSpPr>
          <p:nvPr/>
        </p:nvSpPr>
        <p:spPr bwMode="auto">
          <a:xfrm>
            <a:off x="876300" y="4084638"/>
            <a:ext cx="742950" cy="215900"/>
          </a:xfrm>
          <a:prstGeom prst="rect">
            <a:avLst/>
          </a:prstGeom>
          <a:noFill/>
          <a:ln w="9525">
            <a:solidFill>
              <a:srgbClr val="00B050"/>
            </a:solidFill>
            <a:miter lim="800000"/>
            <a:headEnd/>
            <a:tailEnd/>
          </a:ln>
        </p:spPr>
        <p:txBody>
          <a:bodyPr>
            <a:spAutoFit/>
          </a:bodyPr>
          <a:lstStyle/>
          <a:p>
            <a:r>
              <a:rPr lang="en-US" sz="800"/>
              <a:t>Class tool </a:t>
            </a:r>
          </a:p>
        </p:txBody>
      </p:sp>
      <p:sp>
        <p:nvSpPr>
          <p:cNvPr id="11277" name="TextBox 17"/>
          <p:cNvSpPr txBox="1">
            <a:spLocks noChangeArrowheads="1"/>
          </p:cNvSpPr>
          <p:nvPr/>
        </p:nvSpPr>
        <p:spPr bwMode="auto">
          <a:xfrm>
            <a:off x="6051550" y="2882900"/>
            <a:ext cx="1447800" cy="339725"/>
          </a:xfrm>
          <a:prstGeom prst="rect">
            <a:avLst/>
          </a:prstGeom>
          <a:noFill/>
          <a:ln w="9525">
            <a:solidFill>
              <a:srgbClr val="FF0000"/>
            </a:solidFill>
            <a:miter lim="800000"/>
            <a:headEnd/>
            <a:tailEnd/>
          </a:ln>
        </p:spPr>
        <p:txBody>
          <a:bodyPr>
            <a:spAutoFit/>
          </a:bodyPr>
          <a:lstStyle/>
          <a:p>
            <a:r>
              <a:rPr lang="en-US" sz="800"/>
              <a:t>Provides current level of performance</a:t>
            </a:r>
          </a:p>
        </p:txBody>
      </p:sp>
      <p:sp>
        <p:nvSpPr>
          <p:cNvPr id="11278" name="TextBox 18"/>
          <p:cNvSpPr txBox="1">
            <a:spLocks noChangeArrowheads="1"/>
          </p:cNvSpPr>
          <p:nvPr/>
        </p:nvSpPr>
        <p:spPr bwMode="auto">
          <a:xfrm>
            <a:off x="6537325" y="3278188"/>
            <a:ext cx="1552575" cy="477837"/>
          </a:xfrm>
          <a:prstGeom prst="rect">
            <a:avLst/>
          </a:prstGeom>
          <a:noFill/>
          <a:ln w="9525">
            <a:solidFill>
              <a:srgbClr val="FF0000"/>
            </a:solidFill>
            <a:miter lim="800000"/>
            <a:headEnd/>
            <a:tailEnd/>
          </a:ln>
        </p:spPr>
        <p:txBody>
          <a:bodyPr>
            <a:spAutoFit/>
          </a:bodyPr>
          <a:lstStyle/>
          <a:p>
            <a:r>
              <a:rPr lang="en-US" sz="800"/>
              <a:t>Identifies areas of strengths and needs across grade levels and subject areas</a:t>
            </a:r>
          </a:p>
        </p:txBody>
      </p:sp>
      <p:sp>
        <p:nvSpPr>
          <p:cNvPr id="11279" name="TextBox 19"/>
          <p:cNvSpPr txBox="1">
            <a:spLocks noChangeArrowheads="1"/>
          </p:cNvSpPr>
          <p:nvPr/>
        </p:nvSpPr>
        <p:spPr bwMode="auto">
          <a:xfrm>
            <a:off x="6307138" y="3797300"/>
            <a:ext cx="1146175" cy="338138"/>
          </a:xfrm>
          <a:prstGeom prst="rect">
            <a:avLst/>
          </a:prstGeom>
          <a:noFill/>
          <a:ln w="9525">
            <a:solidFill>
              <a:srgbClr val="FF0000"/>
            </a:solidFill>
            <a:miter lim="800000"/>
            <a:headEnd/>
            <a:tailEnd/>
          </a:ln>
        </p:spPr>
        <p:txBody>
          <a:bodyPr>
            <a:spAutoFit/>
          </a:bodyPr>
          <a:lstStyle/>
          <a:p>
            <a:r>
              <a:rPr lang="en-US" sz="800"/>
              <a:t>Individual/small group measurement tool </a:t>
            </a:r>
          </a:p>
        </p:txBody>
      </p:sp>
      <p:sp>
        <p:nvSpPr>
          <p:cNvPr id="11280" name="TextBox 20"/>
          <p:cNvSpPr txBox="1">
            <a:spLocks noChangeArrowheads="1"/>
          </p:cNvSpPr>
          <p:nvPr/>
        </p:nvSpPr>
        <p:spPr bwMode="auto">
          <a:xfrm>
            <a:off x="3716338" y="2481263"/>
            <a:ext cx="773112" cy="339725"/>
          </a:xfrm>
          <a:prstGeom prst="rect">
            <a:avLst/>
          </a:prstGeom>
          <a:noFill/>
          <a:ln w="9525">
            <a:solidFill>
              <a:srgbClr val="3399FF"/>
            </a:solidFill>
            <a:miter lim="800000"/>
            <a:headEnd/>
            <a:tailEnd/>
          </a:ln>
        </p:spPr>
        <p:txBody>
          <a:bodyPr>
            <a:spAutoFit/>
          </a:bodyPr>
          <a:lstStyle/>
          <a:p>
            <a:r>
              <a:rPr lang="en-US" sz="800"/>
              <a:t>Results need to be used</a:t>
            </a:r>
          </a:p>
        </p:txBody>
      </p:sp>
      <p:sp>
        <p:nvSpPr>
          <p:cNvPr id="11281" name="TextBox 21"/>
          <p:cNvSpPr txBox="1">
            <a:spLocks noChangeArrowheads="1"/>
          </p:cNvSpPr>
          <p:nvPr/>
        </p:nvSpPr>
        <p:spPr bwMode="auto">
          <a:xfrm>
            <a:off x="4548188" y="2589213"/>
            <a:ext cx="996950" cy="461962"/>
          </a:xfrm>
          <a:prstGeom prst="rect">
            <a:avLst/>
          </a:prstGeom>
          <a:noFill/>
          <a:ln w="9525">
            <a:solidFill>
              <a:srgbClr val="3399FF"/>
            </a:solidFill>
            <a:miter lim="800000"/>
            <a:headEnd/>
            <a:tailEnd/>
          </a:ln>
        </p:spPr>
        <p:txBody>
          <a:bodyPr>
            <a:spAutoFit/>
          </a:bodyPr>
          <a:lstStyle/>
          <a:p>
            <a:r>
              <a:rPr lang="en-US" sz="800"/>
              <a:t>Can be given no more than five times a year </a:t>
            </a:r>
          </a:p>
        </p:txBody>
      </p:sp>
      <p:sp>
        <p:nvSpPr>
          <p:cNvPr id="11282" name="TextBox 22"/>
          <p:cNvSpPr txBox="1">
            <a:spLocks noChangeArrowheads="1"/>
          </p:cNvSpPr>
          <p:nvPr/>
        </p:nvSpPr>
        <p:spPr bwMode="auto">
          <a:xfrm>
            <a:off x="3308350" y="3265488"/>
            <a:ext cx="860425" cy="461962"/>
          </a:xfrm>
          <a:prstGeom prst="rect">
            <a:avLst/>
          </a:prstGeom>
          <a:noFill/>
          <a:ln w="9525">
            <a:solidFill>
              <a:srgbClr val="3399FF"/>
            </a:solidFill>
            <a:miter lim="800000"/>
            <a:headEnd/>
            <a:tailEnd/>
          </a:ln>
        </p:spPr>
        <p:txBody>
          <a:bodyPr>
            <a:spAutoFit/>
          </a:bodyPr>
          <a:lstStyle/>
          <a:p>
            <a:r>
              <a:rPr lang="en-US" sz="800"/>
              <a:t>Informs instructional process </a:t>
            </a:r>
          </a:p>
        </p:txBody>
      </p:sp>
      <p:sp>
        <p:nvSpPr>
          <p:cNvPr id="11283" name="TextBox 23"/>
          <p:cNvSpPr txBox="1">
            <a:spLocks noChangeArrowheads="1"/>
          </p:cNvSpPr>
          <p:nvPr/>
        </p:nvSpPr>
        <p:spPr bwMode="auto">
          <a:xfrm>
            <a:off x="4927600" y="3146425"/>
            <a:ext cx="798513" cy="461963"/>
          </a:xfrm>
          <a:prstGeom prst="rect">
            <a:avLst/>
          </a:prstGeom>
          <a:noFill/>
          <a:ln w="9525">
            <a:solidFill>
              <a:srgbClr val="3399FF"/>
            </a:solidFill>
            <a:miter lim="800000"/>
            <a:headEnd/>
            <a:tailEnd/>
          </a:ln>
        </p:spPr>
        <p:txBody>
          <a:bodyPr>
            <a:spAutoFit/>
          </a:bodyPr>
          <a:lstStyle/>
          <a:p>
            <a:r>
              <a:rPr lang="en-US" sz="800"/>
              <a:t>Forces us to ask more questions</a:t>
            </a:r>
            <a:endParaRPr lang="en-US" sz="800" b="1"/>
          </a:p>
        </p:txBody>
      </p:sp>
      <p:sp>
        <p:nvSpPr>
          <p:cNvPr id="11284" name="TextBox 24"/>
          <p:cNvSpPr txBox="1">
            <a:spLocks noChangeArrowheads="1"/>
          </p:cNvSpPr>
          <p:nvPr/>
        </p:nvSpPr>
        <p:spPr bwMode="auto">
          <a:xfrm>
            <a:off x="1804988" y="4097338"/>
            <a:ext cx="1001712" cy="215900"/>
          </a:xfrm>
          <a:prstGeom prst="rect">
            <a:avLst/>
          </a:prstGeom>
          <a:noFill/>
          <a:ln w="9525">
            <a:solidFill>
              <a:srgbClr val="00B050"/>
            </a:solidFill>
            <a:miter lim="800000"/>
            <a:headEnd/>
            <a:tailEnd/>
          </a:ln>
        </p:spPr>
        <p:txBody>
          <a:bodyPr>
            <a:spAutoFit/>
          </a:bodyPr>
          <a:lstStyle/>
          <a:p>
            <a:r>
              <a:rPr lang="en-US" sz="800"/>
              <a:t>Cost involved </a:t>
            </a:r>
          </a:p>
        </p:txBody>
      </p:sp>
      <p:sp>
        <p:nvSpPr>
          <p:cNvPr id="11285" name="TextBox 25"/>
          <p:cNvSpPr txBox="1">
            <a:spLocks noChangeArrowheads="1"/>
          </p:cNvSpPr>
          <p:nvPr/>
        </p:nvSpPr>
        <p:spPr bwMode="auto">
          <a:xfrm>
            <a:off x="6127750" y="4430713"/>
            <a:ext cx="577850" cy="215900"/>
          </a:xfrm>
          <a:prstGeom prst="rect">
            <a:avLst/>
          </a:prstGeom>
          <a:noFill/>
          <a:ln w="9525">
            <a:solidFill>
              <a:srgbClr val="FF0000"/>
            </a:solidFill>
            <a:miter lim="800000"/>
            <a:headEnd/>
            <a:tailEnd/>
          </a:ln>
        </p:spPr>
        <p:txBody>
          <a:bodyPr>
            <a:spAutoFit/>
          </a:bodyPr>
          <a:lstStyle/>
          <a:p>
            <a:r>
              <a:rPr lang="en-US" sz="800"/>
              <a:t>No cost </a:t>
            </a:r>
          </a:p>
        </p:txBody>
      </p:sp>
      <p:sp>
        <p:nvSpPr>
          <p:cNvPr id="11286" name="TextBox 26"/>
          <p:cNvSpPr txBox="1">
            <a:spLocks noChangeArrowheads="1"/>
          </p:cNvSpPr>
          <p:nvPr/>
        </p:nvSpPr>
        <p:spPr bwMode="auto">
          <a:xfrm>
            <a:off x="3852863" y="4691063"/>
            <a:ext cx="1676400" cy="338137"/>
          </a:xfrm>
          <a:prstGeom prst="rect">
            <a:avLst/>
          </a:prstGeom>
          <a:noFill/>
          <a:ln w="9525">
            <a:solidFill>
              <a:srgbClr val="3399FF"/>
            </a:solidFill>
            <a:miter lim="800000"/>
            <a:headEnd/>
            <a:tailEnd/>
          </a:ln>
        </p:spPr>
        <p:txBody>
          <a:bodyPr>
            <a:spAutoFit/>
          </a:bodyPr>
          <a:lstStyle/>
          <a:p>
            <a:r>
              <a:rPr lang="en-US" sz="800"/>
              <a:t>Results may be used to establish student goal setting</a:t>
            </a:r>
          </a:p>
        </p:txBody>
      </p:sp>
      <p:sp>
        <p:nvSpPr>
          <p:cNvPr id="11287" name="TextBox 27"/>
          <p:cNvSpPr txBox="1">
            <a:spLocks noChangeArrowheads="1"/>
          </p:cNvSpPr>
          <p:nvPr/>
        </p:nvSpPr>
        <p:spPr bwMode="auto">
          <a:xfrm>
            <a:off x="4179888" y="2125663"/>
            <a:ext cx="819150" cy="338137"/>
          </a:xfrm>
          <a:prstGeom prst="rect">
            <a:avLst/>
          </a:prstGeom>
          <a:noFill/>
          <a:ln w="9525">
            <a:solidFill>
              <a:srgbClr val="3399FF"/>
            </a:solidFill>
            <a:miter lim="800000"/>
            <a:headEnd/>
            <a:tailEnd/>
          </a:ln>
        </p:spPr>
        <p:txBody>
          <a:bodyPr>
            <a:spAutoFit/>
          </a:bodyPr>
          <a:lstStyle/>
          <a:p>
            <a:r>
              <a:rPr lang="en-US" sz="800"/>
              <a:t>Results support goal setting</a:t>
            </a:r>
          </a:p>
        </p:txBody>
      </p:sp>
      <p:sp>
        <p:nvSpPr>
          <p:cNvPr id="11288" name="TextBox 28"/>
          <p:cNvSpPr txBox="1">
            <a:spLocks noChangeArrowheads="1"/>
          </p:cNvSpPr>
          <p:nvPr/>
        </p:nvSpPr>
        <p:spPr bwMode="auto">
          <a:xfrm>
            <a:off x="6884988" y="4160838"/>
            <a:ext cx="1295400" cy="600075"/>
          </a:xfrm>
          <a:prstGeom prst="rect">
            <a:avLst/>
          </a:prstGeom>
          <a:noFill/>
          <a:ln w="9525">
            <a:solidFill>
              <a:srgbClr val="FF0000"/>
            </a:solidFill>
            <a:miter lim="800000"/>
            <a:headEnd/>
            <a:tailEnd/>
          </a:ln>
        </p:spPr>
        <p:txBody>
          <a:bodyPr>
            <a:spAutoFit/>
          </a:bodyPr>
          <a:lstStyle/>
          <a:p>
            <a:r>
              <a:rPr lang="en-US" sz="800"/>
              <a:t>Most lessons to support eligible content for strengths and areas of need are available on SAS</a:t>
            </a:r>
          </a:p>
        </p:txBody>
      </p:sp>
      <p:sp>
        <p:nvSpPr>
          <p:cNvPr id="11289" name="TextBox 30"/>
          <p:cNvSpPr txBox="1">
            <a:spLocks noChangeArrowheads="1"/>
          </p:cNvSpPr>
          <p:nvPr/>
        </p:nvSpPr>
        <p:spPr bwMode="auto">
          <a:xfrm>
            <a:off x="5508625" y="1851025"/>
            <a:ext cx="1076325" cy="584200"/>
          </a:xfrm>
          <a:prstGeom prst="rect">
            <a:avLst/>
          </a:prstGeom>
          <a:noFill/>
          <a:ln w="9525">
            <a:solidFill>
              <a:srgbClr val="FF0000"/>
            </a:solidFill>
            <a:miter lim="800000"/>
            <a:headEnd/>
            <a:tailEnd/>
          </a:ln>
        </p:spPr>
        <p:txBody>
          <a:bodyPr>
            <a:spAutoFit/>
          </a:bodyPr>
          <a:lstStyle/>
          <a:p>
            <a:r>
              <a:rPr lang="en-US" sz="800"/>
              <a:t>Diagnosis of  student strengths and areas of need at instructional level </a:t>
            </a:r>
          </a:p>
        </p:txBody>
      </p:sp>
      <p:sp>
        <p:nvSpPr>
          <p:cNvPr id="11290" name="TextBox 24"/>
          <p:cNvSpPr txBox="1">
            <a:spLocks noChangeArrowheads="1"/>
          </p:cNvSpPr>
          <p:nvPr/>
        </p:nvSpPr>
        <p:spPr bwMode="auto">
          <a:xfrm>
            <a:off x="4129088" y="5132388"/>
            <a:ext cx="1000125" cy="461962"/>
          </a:xfrm>
          <a:prstGeom prst="rect">
            <a:avLst/>
          </a:prstGeom>
          <a:noFill/>
          <a:ln w="9525">
            <a:solidFill>
              <a:srgbClr val="3399FF"/>
            </a:solidFill>
            <a:miter lim="800000"/>
            <a:headEnd/>
            <a:tailEnd/>
          </a:ln>
        </p:spPr>
        <p:txBody>
          <a:bodyPr>
            <a:spAutoFit/>
          </a:bodyPr>
          <a:lstStyle/>
          <a:p>
            <a:r>
              <a:rPr lang="en-US" sz="800"/>
              <a:t>Administered throughout the school year</a:t>
            </a:r>
          </a:p>
        </p:txBody>
      </p:sp>
      <p:sp>
        <p:nvSpPr>
          <p:cNvPr id="11291" name="TextBox 25"/>
          <p:cNvSpPr txBox="1">
            <a:spLocks noChangeArrowheads="1"/>
          </p:cNvSpPr>
          <p:nvPr/>
        </p:nvSpPr>
        <p:spPr bwMode="auto">
          <a:xfrm>
            <a:off x="3455988" y="3752850"/>
            <a:ext cx="2206625" cy="461963"/>
          </a:xfrm>
          <a:prstGeom prst="rect">
            <a:avLst/>
          </a:prstGeom>
          <a:noFill/>
          <a:ln w="9525">
            <a:solidFill>
              <a:srgbClr val="3399FF"/>
            </a:solidFill>
            <a:miter lim="800000"/>
            <a:headEnd/>
            <a:tailEnd/>
          </a:ln>
        </p:spPr>
        <p:txBody>
          <a:bodyPr>
            <a:spAutoFit/>
          </a:bodyPr>
          <a:lstStyle/>
          <a:p>
            <a:r>
              <a:rPr lang="en-US" sz="800"/>
              <a:t>Process of regularly collecting, summarizing, and analyzing information to guide development, implementation, and evaluation of instruction</a:t>
            </a:r>
          </a:p>
        </p:txBody>
      </p:sp>
      <p:sp>
        <p:nvSpPr>
          <p:cNvPr id="27" name="Date Placeholder 26"/>
          <p:cNvSpPr>
            <a:spLocks noGrp="1"/>
          </p:cNvSpPr>
          <p:nvPr>
            <p:ph type="dt" sz="quarter" idx="10"/>
          </p:nvPr>
        </p:nvSpPr>
        <p:spPr/>
        <p:txBody>
          <a:bodyPr/>
          <a:lstStyle/>
          <a:p>
            <a:pPr>
              <a:defRPr/>
            </a:pPr>
            <a:fld id="{C1F0BB69-D6C3-4444-9F0A-A396ED0D3354}" type="datetime1">
              <a:rPr lang="en-US"/>
              <a:pPr>
                <a:defRPr/>
              </a:pPr>
              <a:t>5/9/2012</a:t>
            </a:fld>
            <a:endParaRPr lang="en-US" dirty="0"/>
          </a:p>
        </p:txBody>
      </p:sp>
      <p:sp>
        <p:nvSpPr>
          <p:cNvPr id="11293" name="TextBox 27"/>
          <p:cNvSpPr txBox="1">
            <a:spLocks noChangeArrowheads="1"/>
          </p:cNvSpPr>
          <p:nvPr/>
        </p:nvSpPr>
        <p:spPr bwMode="auto">
          <a:xfrm>
            <a:off x="1054100" y="3735388"/>
            <a:ext cx="1706563" cy="215900"/>
          </a:xfrm>
          <a:prstGeom prst="rect">
            <a:avLst/>
          </a:prstGeom>
          <a:noFill/>
          <a:ln w="9525">
            <a:solidFill>
              <a:srgbClr val="00B050"/>
            </a:solidFill>
            <a:miter lim="800000"/>
            <a:headEnd/>
            <a:tailEnd/>
          </a:ln>
        </p:spPr>
        <p:txBody>
          <a:bodyPr>
            <a:spAutoFit/>
          </a:bodyPr>
          <a:lstStyle/>
          <a:p>
            <a:r>
              <a:rPr lang="en-US" sz="800"/>
              <a:t>Answers the question, What? </a:t>
            </a:r>
          </a:p>
        </p:txBody>
      </p:sp>
      <p:sp>
        <p:nvSpPr>
          <p:cNvPr id="11294" name="TextBox 28"/>
          <p:cNvSpPr txBox="1">
            <a:spLocks noChangeArrowheads="1"/>
          </p:cNvSpPr>
          <p:nvPr/>
        </p:nvSpPr>
        <p:spPr bwMode="auto">
          <a:xfrm>
            <a:off x="6627813" y="2351088"/>
            <a:ext cx="987425" cy="461962"/>
          </a:xfrm>
          <a:prstGeom prst="rect">
            <a:avLst/>
          </a:prstGeom>
          <a:noFill/>
          <a:ln w="9525">
            <a:solidFill>
              <a:srgbClr val="FF0000"/>
            </a:solidFill>
            <a:miter lim="800000"/>
            <a:headEnd/>
            <a:tailEnd/>
          </a:ln>
        </p:spPr>
        <p:txBody>
          <a:bodyPr>
            <a:spAutoFit/>
          </a:bodyPr>
          <a:lstStyle/>
          <a:p>
            <a:r>
              <a:rPr lang="en-US" sz="800"/>
              <a:t>Answers the questions, What? Why? and How?</a:t>
            </a:r>
          </a:p>
        </p:txBody>
      </p:sp>
      <p:sp>
        <p:nvSpPr>
          <p:cNvPr id="11295" name="TextBox 30"/>
          <p:cNvSpPr txBox="1">
            <a:spLocks noChangeArrowheads="1"/>
          </p:cNvSpPr>
          <p:nvPr/>
        </p:nvSpPr>
        <p:spPr bwMode="auto">
          <a:xfrm>
            <a:off x="3316288" y="5673725"/>
            <a:ext cx="736600" cy="338138"/>
          </a:xfrm>
          <a:prstGeom prst="rect">
            <a:avLst/>
          </a:prstGeom>
          <a:noFill/>
          <a:ln w="9525">
            <a:solidFill>
              <a:srgbClr val="00B050"/>
            </a:solidFill>
            <a:miter lim="800000"/>
            <a:headEnd/>
            <a:tailEnd/>
          </a:ln>
        </p:spPr>
        <p:txBody>
          <a:bodyPr>
            <a:spAutoFit/>
          </a:bodyPr>
          <a:lstStyle/>
          <a:p>
            <a:r>
              <a:rPr lang="en-US" sz="800"/>
              <a:t>Summary report </a:t>
            </a:r>
          </a:p>
        </p:txBody>
      </p:sp>
      <p:sp>
        <p:nvSpPr>
          <p:cNvPr id="11296" name="TextBox 31"/>
          <p:cNvSpPr txBox="1">
            <a:spLocks noChangeArrowheads="1"/>
          </p:cNvSpPr>
          <p:nvPr/>
        </p:nvSpPr>
        <p:spPr bwMode="auto">
          <a:xfrm>
            <a:off x="5976938" y="4889500"/>
            <a:ext cx="1816100" cy="461963"/>
          </a:xfrm>
          <a:prstGeom prst="rect">
            <a:avLst/>
          </a:prstGeom>
          <a:noFill/>
          <a:ln w="9525">
            <a:solidFill>
              <a:srgbClr val="FF0000"/>
            </a:solidFill>
            <a:miter lim="800000"/>
            <a:headEnd/>
            <a:tailEnd/>
          </a:ln>
        </p:spPr>
        <p:txBody>
          <a:bodyPr>
            <a:spAutoFit/>
          </a:bodyPr>
          <a:lstStyle/>
          <a:p>
            <a:r>
              <a:rPr lang="en-US" sz="800"/>
              <a:t>Computer-adaptive tool based on a vertical scale that spans content from grades 3 to high school/course</a:t>
            </a:r>
          </a:p>
        </p:txBody>
      </p:sp>
      <p:sp>
        <p:nvSpPr>
          <p:cNvPr id="11297" name="TextBox 33"/>
          <p:cNvSpPr txBox="1">
            <a:spLocks noChangeArrowheads="1"/>
          </p:cNvSpPr>
          <p:nvPr/>
        </p:nvSpPr>
        <p:spPr bwMode="auto">
          <a:xfrm>
            <a:off x="1560513" y="5005388"/>
            <a:ext cx="1854200" cy="338137"/>
          </a:xfrm>
          <a:prstGeom prst="rect">
            <a:avLst/>
          </a:prstGeom>
          <a:noFill/>
          <a:ln w="9525">
            <a:solidFill>
              <a:srgbClr val="00B050"/>
            </a:solidFill>
            <a:miter lim="800000"/>
            <a:headEnd/>
            <a:tailEnd/>
          </a:ln>
        </p:spPr>
        <p:txBody>
          <a:bodyPr>
            <a:spAutoFit/>
          </a:bodyPr>
          <a:lstStyle/>
          <a:p>
            <a:r>
              <a:rPr lang="en-US" sz="800"/>
              <a:t>Fixed form–everyone takes the same assessment at a given grade level </a:t>
            </a:r>
          </a:p>
        </p:txBody>
      </p:sp>
      <p:sp>
        <p:nvSpPr>
          <p:cNvPr id="11298" name="TextBox 34"/>
          <p:cNvSpPr txBox="1">
            <a:spLocks noChangeArrowheads="1"/>
          </p:cNvSpPr>
          <p:nvPr/>
        </p:nvSpPr>
        <p:spPr bwMode="auto">
          <a:xfrm>
            <a:off x="4251325" y="3182938"/>
            <a:ext cx="558800" cy="461962"/>
          </a:xfrm>
          <a:prstGeom prst="rect">
            <a:avLst/>
          </a:prstGeom>
          <a:noFill/>
          <a:ln w="9525">
            <a:solidFill>
              <a:srgbClr val="3399FF"/>
            </a:solidFill>
            <a:miter lim="800000"/>
            <a:headEnd/>
            <a:tailEnd/>
          </a:ln>
        </p:spPr>
        <p:txBody>
          <a:bodyPr>
            <a:spAutoFit/>
          </a:bodyPr>
          <a:lstStyle/>
          <a:p>
            <a:r>
              <a:rPr lang="en-US" sz="800"/>
              <a:t>Provide effective feedback</a:t>
            </a:r>
          </a:p>
        </p:txBody>
      </p:sp>
      <p:sp>
        <p:nvSpPr>
          <p:cNvPr id="11299" name="TextBox 36"/>
          <p:cNvSpPr txBox="1">
            <a:spLocks noChangeArrowheads="1"/>
          </p:cNvSpPr>
          <p:nvPr/>
        </p:nvSpPr>
        <p:spPr bwMode="auto">
          <a:xfrm>
            <a:off x="1204913" y="2754313"/>
            <a:ext cx="1555750" cy="338137"/>
          </a:xfrm>
          <a:prstGeom prst="rect">
            <a:avLst/>
          </a:prstGeom>
          <a:noFill/>
          <a:ln w="9525">
            <a:solidFill>
              <a:srgbClr val="00B050"/>
            </a:solidFill>
            <a:miter lim="800000"/>
            <a:headEnd/>
            <a:tailEnd/>
          </a:ln>
        </p:spPr>
        <p:txBody>
          <a:bodyPr>
            <a:spAutoFit/>
          </a:bodyPr>
          <a:lstStyle/>
          <a:p>
            <a:r>
              <a:rPr lang="en-US" sz="800"/>
              <a:t>Provides a standards-aligned benchmark</a:t>
            </a:r>
          </a:p>
        </p:txBody>
      </p:sp>
      <p:sp>
        <p:nvSpPr>
          <p:cNvPr id="11300" name="TextBox 37"/>
          <p:cNvSpPr txBox="1">
            <a:spLocks noChangeArrowheads="1"/>
          </p:cNvSpPr>
          <p:nvPr/>
        </p:nvSpPr>
        <p:spPr bwMode="auto">
          <a:xfrm>
            <a:off x="1096963" y="4405313"/>
            <a:ext cx="1733550" cy="461962"/>
          </a:xfrm>
          <a:prstGeom prst="rect">
            <a:avLst/>
          </a:prstGeom>
          <a:noFill/>
          <a:ln w="9525">
            <a:solidFill>
              <a:srgbClr val="00B050"/>
            </a:solidFill>
            <a:miter lim="800000"/>
            <a:headEnd/>
            <a:tailEnd/>
          </a:ln>
        </p:spPr>
        <p:txBody>
          <a:bodyPr>
            <a:spAutoFit/>
          </a:bodyPr>
          <a:lstStyle/>
          <a:p>
            <a:r>
              <a:rPr lang="en-US" sz="800"/>
              <a:t>Provides an estimate of student performance on a summative assessment</a:t>
            </a:r>
          </a:p>
        </p:txBody>
      </p:sp>
      <p:sp>
        <p:nvSpPr>
          <p:cNvPr id="11301" name="TextBox 38"/>
          <p:cNvSpPr txBox="1">
            <a:spLocks noChangeArrowheads="1"/>
          </p:cNvSpPr>
          <p:nvPr/>
        </p:nvSpPr>
        <p:spPr bwMode="auto">
          <a:xfrm>
            <a:off x="3668713" y="4275138"/>
            <a:ext cx="1828800" cy="338137"/>
          </a:xfrm>
          <a:prstGeom prst="rect">
            <a:avLst/>
          </a:prstGeom>
          <a:noFill/>
          <a:ln w="9525">
            <a:solidFill>
              <a:srgbClr val="3399FF"/>
            </a:solidFill>
            <a:miter lim="800000"/>
            <a:headEnd/>
            <a:tailEnd/>
          </a:ln>
        </p:spPr>
        <p:txBody>
          <a:bodyPr>
            <a:spAutoFit/>
          </a:bodyPr>
          <a:lstStyle/>
          <a:p>
            <a:r>
              <a:rPr lang="en-US" sz="800"/>
              <a:t>Students may be tested on material not formerly taught</a:t>
            </a:r>
          </a:p>
        </p:txBody>
      </p:sp>
      <p:sp>
        <p:nvSpPr>
          <p:cNvPr id="11302" name="TextBox 41"/>
          <p:cNvSpPr txBox="1">
            <a:spLocks noChangeArrowheads="1"/>
          </p:cNvSpPr>
          <p:nvPr/>
        </p:nvSpPr>
        <p:spPr bwMode="auto">
          <a:xfrm>
            <a:off x="2395538" y="5600700"/>
            <a:ext cx="895350" cy="338138"/>
          </a:xfrm>
          <a:prstGeom prst="rect">
            <a:avLst/>
          </a:prstGeom>
          <a:noFill/>
          <a:ln w="9525">
            <a:solidFill>
              <a:srgbClr val="00B050"/>
            </a:solidFill>
            <a:miter lim="800000"/>
            <a:headEnd/>
            <a:tailEnd/>
          </a:ln>
        </p:spPr>
        <p:txBody>
          <a:bodyPr>
            <a:spAutoFit/>
          </a:bodyPr>
          <a:lstStyle/>
          <a:p>
            <a:r>
              <a:rPr lang="en-US" sz="800"/>
              <a:t>Group measurement</a:t>
            </a:r>
          </a:p>
        </p:txBody>
      </p:sp>
      <p:sp>
        <p:nvSpPr>
          <p:cNvPr id="11303" name="TextBox 42"/>
          <p:cNvSpPr txBox="1">
            <a:spLocks noChangeArrowheads="1"/>
          </p:cNvSpPr>
          <p:nvPr/>
        </p:nvSpPr>
        <p:spPr bwMode="auto">
          <a:xfrm>
            <a:off x="3467100" y="2862263"/>
            <a:ext cx="736600" cy="338137"/>
          </a:xfrm>
          <a:prstGeom prst="rect">
            <a:avLst/>
          </a:prstGeom>
          <a:noFill/>
          <a:ln w="9525">
            <a:solidFill>
              <a:srgbClr val="3399FF"/>
            </a:solidFill>
            <a:miter lim="800000"/>
            <a:headEnd/>
            <a:tailEnd/>
          </a:ln>
        </p:spPr>
        <p:txBody>
          <a:bodyPr>
            <a:spAutoFit/>
          </a:bodyPr>
          <a:lstStyle/>
          <a:p>
            <a:r>
              <a:rPr lang="en-US" sz="800"/>
              <a:t>Share with parents</a:t>
            </a:r>
          </a:p>
        </p:txBody>
      </p:sp>
      <p:sp>
        <p:nvSpPr>
          <p:cNvPr id="11304" name="TextBox 45"/>
          <p:cNvSpPr txBox="1">
            <a:spLocks noChangeArrowheads="1"/>
          </p:cNvSpPr>
          <p:nvPr/>
        </p:nvSpPr>
        <p:spPr bwMode="auto">
          <a:xfrm>
            <a:off x="5410200" y="5438775"/>
            <a:ext cx="1495425" cy="461963"/>
          </a:xfrm>
          <a:prstGeom prst="rect">
            <a:avLst/>
          </a:prstGeom>
          <a:noFill/>
          <a:ln w="9525">
            <a:solidFill>
              <a:srgbClr val="FF0000"/>
            </a:solidFill>
            <a:miter lim="800000"/>
            <a:headEnd/>
            <a:tailEnd/>
          </a:ln>
        </p:spPr>
        <p:txBody>
          <a:bodyPr>
            <a:spAutoFit/>
          </a:bodyPr>
          <a:lstStyle/>
          <a:p>
            <a:r>
              <a:rPr lang="en-US" sz="800" b="1" dirty="0">
                <a:solidFill>
                  <a:srgbClr val="FF0000"/>
                </a:solidFill>
              </a:rPr>
              <a:t>Supports differentiated instruction within </a:t>
            </a:r>
            <a:r>
              <a:rPr lang="en-US" sz="800" b="1" dirty="0" err="1">
                <a:solidFill>
                  <a:srgbClr val="FF0000"/>
                </a:solidFill>
              </a:rPr>
              <a:t>RtII</a:t>
            </a:r>
            <a:r>
              <a:rPr lang="en-US" sz="800" b="1" dirty="0">
                <a:solidFill>
                  <a:srgbClr val="FF0000"/>
                </a:solidFill>
              </a:rPr>
              <a:t> Tiers </a:t>
            </a:r>
            <a:r>
              <a:rPr lang="en-US" sz="800" b="1" dirty="0" smtClean="0">
                <a:solidFill>
                  <a:srgbClr val="FF0000"/>
                </a:solidFill>
              </a:rPr>
              <a:t>1, 2, and 3.</a:t>
            </a:r>
            <a:endParaRPr lang="en-US" sz="8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6250" y="523875"/>
            <a:ext cx="8229600" cy="884238"/>
          </a:xfrm>
        </p:spPr>
        <p:txBody>
          <a:bodyPr/>
          <a:lstStyle/>
          <a:p>
            <a:r>
              <a:rPr lang="en-US" sz="2400" b="1" smtClean="0">
                <a:solidFill>
                  <a:srgbClr val="FF0000"/>
                </a:solidFill>
              </a:rPr>
              <a:t/>
            </a:r>
            <a:br>
              <a:rPr lang="en-US" sz="2400" b="1" smtClean="0">
                <a:solidFill>
                  <a:srgbClr val="FF0000"/>
                </a:solidFill>
              </a:rPr>
            </a:br>
            <a:r>
              <a:rPr lang="en-US" sz="3200" b="1" smtClean="0">
                <a:solidFill>
                  <a:srgbClr val="FF0000"/>
                </a:solidFill>
              </a:rPr>
              <a:t/>
            </a:r>
            <a:br>
              <a:rPr lang="en-US" sz="3200" b="1" smtClean="0">
                <a:solidFill>
                  <a:srgbClr val="FF0000"/>
                </a:solidFill>
              </a:rPr>
            </a:br>
            <a:r>
              <a:rPr lang="en-US" sz="3200" b="1" smtClean="0">
                <a:solidFill>
                  <a:srgbClr val="FF0000"/>
                </a:solidFill>
              </a:rPr>
              <a:t>Supports differentiated instruction within Rt</a:t>
            </a:r>
            <a:r>
              <a:rPr lang="en-US" sz="3200" b="1" smtClean="0">
                <a:solidFill>
                  <a:srgbClr val="FF0000"/>
                </a:solidFill>
                <a:latin typeface="Microsoft Sans Serif" pitchFamily="34" charset="0"/>
                <a:cs typeface="Microsoft Sans Serif" pitchFamily="34" charset="0"/>
              </a:rPr>
              <a:t>II</a:t>
            </a:r>
            <a:r>
              <a:rPr lang="en-US" sz="3200" b="1" smtClean="0">
                <a:solidFill>
                  <a:srgbClr val="FF0000"/>
                </a:solidFill>
              </a:rPr>
              <a:t> Tiers 1, 2, and 3</a:t>
            </a:r>
            <a:r>
              <a:rPr lang="en-US" sz="3600" b="1" smtClean="0">
                <a:solidFill>
                  <a:srgbClr val="FF0000"/>
                </a:solidFill>
              </a:rPr>
              <a:t/>
            </a:r>
            <a:br>
              <a:rPr lang="en-US" sz="3600" b="1" smtClean="0">
                <a:solidFill>
                  <a:srgbClr val="FF0000"/>
                </a:solidFill>
              </a:rPr>
            </a:br>
            <a:endParaRPr lang="en-US" sz="3600" smtClean="0"/>
          </a:p>
        </p:txBody>
      </p:sp>
      <p:sp>
        <p:nvSpPr>
          <p:cNvPr id="12291" name="Content Placeholder 2"/>
          <p:cNvSpPr>
            <a:spLocks noGrp="1"/>
          </p:cNvSpPr>
          <p:nvPr>
            <p:ph idx="1"/>
          </p:nvPr>
        </p:nvSpPr>
        <p:spPr/>
        <p:txBody>
          <a:bodyPr/>
          <a:lstStyle/>
          <a:p>
            <a:pPr marL="457200" indent="-457200">
              <a:defRPr/>
            </a:pPr>
            <a:r>
              <a:rPr lang="en-US" sz="2400" dirty="0" smtClean="0"/>
              <a:t>The CDT represents a standards-aligned classroom diagnostic tool that may be used to support differentiated instruction within Tiers 1, 2, and 3. </a:t>
            </a:r>
          </a:p>
          <a:p>
            <a:pPr>
              <a:buFont typeface="Arial" pitchFamily="34" charset="0"/>
              <a:buNone/>
              <a:defRPr/>
            </a:pPr>
            <a:endParaRPr lang="en-US" sz="2400" dirty="0" smtClean="0"/>
          </a:p>
          <a:p>
            <a:pPr marL="457200" indent="-457200">
              <a:defRPr/>
            </a:pPr>
            <a:r>
              <a:rPr lang="en-US" sz="2400" dirty="0" smtClean="0"/>
              <a:t>The CDT is a powerful tool for monitoring student progress relative to standards and learning progressions.  </a:t>
            </a:r>
          </a:p>
          <a:p>
            <a:pPr>
              <a:defRPr/>
            </a:pPr>
            <a:endParaRPr lang="en-US" sz="2400" dirty="0" smtClean="0"/>
          </a:p>
          <a:p>
            <a:pPr marL="457200" indent="-457200">
              <a:defRPr/>
            </a:pPr>
            <a:r>
              <a:rPr lang="en-US" sz="2400" dirty="0" smtClean="0"/>
              <a:t>The CDT is not a form of curriculum-based measurement; it is a classroom diagnostic measure.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4E92EAF0-6EAB-4F42-AF40-5855B465D0DD}"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43778</TotalTime>
  <Words>7955</Words>
  <Application>Microsoft Office PowerPoint</Application>
  <PresentationFormat>On-screen Show (4:3)</PresentationFormat>
  <Paragraphs>1090</Paragraphs>
  <Slides>65</Slides>
  <Notes>65</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PowerPoint Presentation</vt:lpstr>
      <vt:lpstr>     Resources:   http://www.tinyurl.com/ARINCDT</vt:lpstr>
      <vt:lpstr>Objectives:</vt:lpstr>
      <vt:lpstr> Agenda</vt:lpstr>
      <vt:lpstr> CDT and SAS</vt:lpstr>
      <vt:lpstr>Pennsylvania Fair Assessments </vt:lpstr>
      <vt:lpstr>What are the similarities and differences  between Benchmark Assessments and Diagnostic Tools?</vt:lpstr>
      <vt:lpstr>What are the similarities and differences  between Benchmark Assessments and Diagnostic Tools?</vt:lpstr>
      <vt:lpstr>  Supports differentiated instruction within RtII Tiers 1, 2, and 3 </vt:lpstr>
      <vt:lpstr>PowerPoint Presentation</vt:lpstr>
      <vt:lpstr>PowerPoint Presentation</vt:lpstr>
      <vt:lpstr> CDT Overview</vt:lpstr>
      <vt:lpstr>AGREE or DISAGREE Activity:  What are Classroom Diagnostic Tools? </vt:lpstr>
      <vt:lpstr>PowerPoint Presentation</vt:lpstr>
      <vt:lpstr> CDT Overview</vt:lpstr>
      <vt:lpstr>CDT Overview </vt:lpstr>
      <vt:lpstr>CDT Overview </vt:lpstr>
      <vt:lpstr>CDT Overview What are the Classroom Diagnostic Tools?   </vt:lpstr>
      <vt:lpstr>eDIRECT:  CDT User Guides and Other Information </vt:lpstr>
      <vt:lpstr>Implementation Plan</vt:lpstr>
      <vt:lpstr>Implementation Plan STEP 1   Contact PA Customer Service for initial system setup</vt:lpstr>
      <vt:lpstr>Implementation Plan STEP 2  Complete the eDIRECT user setup process</vt:lpstr>
      <vt:lpstr>Implementation Plan STEP 3   Complete PA Online Assessment software installation</vt:lpstr>
      <vt:lpstr>Implementation Plan STEP 4  Complete the Test Setup process</vt:lpstr>
      <vt:lpstr>Implementation Plan STEP 5  Administer the Online Tutorials</vt:lpstr>
      <vt:lpstr>Implementation Plan STEP 5  Administer the Online Tutorials</vt:lpstr>
      <vt:lpstr>Implementation Plan STEP 5  Administer the Online Tutorials</vt:lpstr>
      <vt:lpstr>Implementation Plan STEP 6  Administer the Online Tools Training </vt:lpstr>
      <vt:lpstr>Implementation Plan STEP 6  Administer the Online Tools Training </vt:lpstr>
      <vt:lpstr>Implementation Plan STEP 7  Administer the CDT</vt:lpstr>
      <vt:lpstr>Implementation Plan STEP 8  Access real-time reports via eDIRECT</vt:lpstr>
      <vt:lpstr>Implementation Plan STEP 9  Determine instructional plan for student(s)</vt:lpstr>
      <vt:lpstr>Overview:  “Interactive Reporting Tools”</vt:lpstr>
      <vt:lpstr>Group Diagnostic Map – Algebra I</vt:lpstr>
      <vt:lpstr>Group Diagnostic Map – Mathematics </vt:lpstr>
      <vt:lpstr>Group Diagnostic Map Single Diagnostic Category</vt:lpstr>
      <vt:lpstr>Student Diagnostic Map</vt:lpstr>
      <vt:lpstr>Learning Progressions</vt:lpstr>
      <vt:lpstr>Learning Progression Map</vt:lpstr>
      <vt:lpstr> Learning Progressions</vt:lpstr>
      <vt:lpstr> CDT Learning Progression Map</vt:lpstr>
      <vt:lpstr>Live Demonstration:  “Navigating the Interactive Reporting Tools”</vt:lpstr>
      <vt:lpstr> CDT Learning Progression Map</vt:lpstr>
      <vt:lpstr>Search the Profile!</vt:lpstr>
      <vt:lpstr>Search the Profile!</vt:lpstr>
      <vt:lpstr>Learning Progression Activity</vt:lpstr>
      <vt:lpstr>Learning Progression Activity</vt:lpstr>
      <vt:lpstr>Learning Progression Activity</vt:lpstr>
      <vt:lpstr>Learning Progression Activity</vt:lpstr>
      <vt:lpstr>Learning Progression Activity</vt:lpstr>
      <vt:lpstr>Learning Progression Activity</vt:lpstr>
      <vt:lpstr> Learning Progression Maps </vt:lpstr>
      <vt:lpstr>Interactive Reports</vt:lpstr>
      <vt:lpstr>Interactive Reports</vt:lpstr>
      <vt:lpstr>Recommendations for  One-to-One Conferencing </vt:lpstr>
      <vt:lpstr>Recommendations for  One-to-One Conferencing </vt:lpstr>
      <vt:lpstr>     Brainstorm Activity:   What are the benefits of the Classroom Diagnostic Tools for teachers, students, and parents/guardians?</vt:lpstr>
      <vt:lpstr>Why should the Classroom Diagnostic Tools be used?   </vt:lpstr>
      <vt:lpstr>Why should the Classroom Diagnostic Tools be used?   </vt:lpstr>
      <vt:lpstr>Why should the Classroom Diagnostic Tools be used?   </vt:lpstr>
      <vt:lpstr>Who are the target students/groups?   </vt:lpstr>
      <vt:lpstr>CDT Activity </vt:lpstr>
      <vt:lpstr>How often should the Classroom Diagnostic Tools be administered?  </vt:lpstr>
      <vt:lpstr>Roles and Responsibilities</vt:lpstr>
      <vt:lpstr> Two Stars and a Wish  Exit Ticket</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J Gabborin</cp:lastModifiedBy>
  <cp:revision>4642</cp:revision>
  <cp:lastPrinted>2012-02-13T16:52:42Z</cp:lastPrinted>
  <dcterms:created xsi:type="dcterms:W3CDTF">2005-11-10T12:55:35Z</dcterms:created>
  <dcterms:modified xsi:type="dcterms:W3CDTF">2012-05-09T17:04:57Z</dcterms:modified>
</cp:coreProperties>
</file>