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70"/>
  </p:notesMasterIdLst>
  <p:handoutMasterIdLst>
    <p:handoutMasterId r:id="rId71"/>
  </p:handoutMasterIdLst>
  <p:sldIdLst>
    <p:sldId id="1233" r:id="rId2"/>
    <p:sldId id="1501" r:id="rId3"/>
    <p:sldId id="1511" r:id="rId4"/>
    <p:sldId id="1503" r:id="rId5"/>
    <p:sldId id="1502" r:id="rId6"/>
    <p:sldId id="1446" r:id="rId7"/>
    <p:sldId id="1422" r:id="rId8"/>
    <p:sldId id="1410" r:id="rId9"/>
    <p:sldId id="1454" r:id="rId10"/>
    <p:sldId id="1453" r:id="rId11"/>
    <p:sldId id="1480" r:id="rId12"/>
    <p:sldId id="1479" r:id="rId13"/>
    <p:sldId id="1481" r:id="rId14"/>
    <p:sldId id="1402" r:id="rId15"/>
    <p:sldId id="1447" r:id="rId16"/>
    <p:sldId id="1445" r:id="rId17"/>
    <p:sldId id="1444" r:id="rId18"/>
    <p:sldId id="1316" r:id="rId19"/>
    <p:sldId id="1423" r:id="rId20"/>
    <p:sldId id="1424" r:id="rId21"/>
    <p:sldId id="1425" r:id="rId22"/>
    <p:sldId id="1492" r:id="rId23"/>
    <p:sldId id="1326" r:id="rId24"/>
    <p:sldId id="1382" r:id="rId25"/>
    <p:sldId id="1383" r:id="rId26"/>
    <p:sldId id="1384" r:id="rId27"/>
    <p:sldId id="1443" r:id="rId28"/>
    <p:sldId id="1493" r:id="rId29"/>
    <p:sldId id="1496" r:id="rId30"/>
    <p:sldId id="1497" r:id="rId31"/>
    <p:sldId id="1498" r:id="rId32"/>
    <p:sldId id="1499" r:id="rId33"/>
    <p:sldId id="1386" r:id="rId34"/>
    <p:sldId id="1478" r:id="rId35"/>
    <p:sldId id="1477" r:id="rId36"/>
    <p:sldId id="1474" r:id="rId37"/>
    <p:sldId id="1413" r:id="rId38"/>
    <p:sldId id="1436" r:id="rId39"/>
    <p:sldId id="1437" r:id="rId40"/>
    <p:sldId id="1389" r:id="rId41"/>
    <p:sldId id="1458" r:id="rId42"/>
    <p:sldId id="1462" r:id="rId43"/>
    <p:sldId id="1459" r:id="rId44"/>
    <p:sldId id="1460" r:id="rId45"/>
    <p:sldId id="1461" r:id="rId46"/>
    <p:sldId id="1463" r:id="rId47"/>
    <p:sldId id="1464" r:id="rId48"/>
    <p:sldId id="1465" r:id="rId49"/>
    <p:sldId id="1466" r:id="rId50"/>
    <p:sldId id="1467" r:id="rId51"/>
    <p:sldId id="1468" r:id="rId52"/>
    <p:sldId id="1469" r:id="rId53"/>
    <p:sldId id="1505" r:id="rId54"/>
    <p:sldId id="1506" r:id="rId55"/>
    <p:sldId id="1507" r:id="rId56"/>
    <p:sldId id="1508" r:id="rId57"/>
    <p:sldId id="1509" r:id="rId58"/>
    <p:sldId id="1510" r:id="rId59"/>
    <p:sldId id="1482" r:id="rId60"/>
    <p:sldId id="1483" r:id="rId61"/>
    <p:sldId id="1484" r:id="rId62"/>
    <p:sldId id="1500" r:id="rId63"/>
    <p:sldId id="1485" r:id="rId64"/>
    <p:sldId id="1486" r:id="rId65"/>
    <p:sldId id="1487" r:id="rId66"/>
    <p:sldId id="1488" r:id="rId67"/>
    <p:sldId id="1329" r:id="rId68"/>
    <p:sldId id="1448" r:id="rId69"/>
  </p:sldIdLst>
  <p:sldSz cx="9144000" cy="6858000" type="screen4x3"/>
  <p:notesSz cx="6934200" cy="92202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000" kern="1200">
        <a:solidFill>
          <a:schemeClr val="tx1"/>
        </a:solidFill>
        <a:latin typeface="Times New Roman" pitchFamily="18" charset="0"/>
        <a:ea typeface="+mn-ea"/>
        <a:cs typeface="Arial" pitchFamily="34" charset="0"/>
      </a:defRPr>
    </a:lvl5pPr>
    <a:lvl6pPr marL="2286000" algn="l" defTabSz="914400" rtl="0" eaLnBrk="1" latinLnBrk="0" hangingPunct="1">
      <a:defRPr sz="1000" kern="1200">
        <a:solidFill>
          <a:schemeClr val="tx1"/>
        </a:solidFill>
        <a:latin typeface="Times New Roman" pitchFamily="18" charset="0"/>
        <a:ea typeface="+mn-ea"/>
        <a:cs typeface="Arial" pitchFamily="34" charset="0"/>
      </a:defRPr>
    </a:lvl6pPr>
    <a:lvl7pPr marL="2743200" algn="l" defTabSz="914400" rtl="0" eaLnBrk="1" latinLnBrk="0" hangingPunct="1">
      <a:defRPr sz="1000" kern="1200">
        <a:solidFill>
          <a:schemeClr val="tx1"/>
        </a:solidFill>
        <a:latin typeface="Times New Roman" pitchFamily="18" charset="0"/>
        <a:ea typeface="+mn-ea"/>
        <a:cs typeface="Arial" pitchFamily="34" charset="0"/>
      </a:defRPr>
    </a:lvl7pPr>
    <a:lvl8pPr marL="3200400" algn="l" defTabSz="914400" rtl="0" eaLnBrk="1" latinLnBrk="0" hangingPunct="1">
      <a:defRPr sz="1000" kern="1200">
        <a:solidFill>
          <a:schemeClr val="tx1"/>
        </a:solidFill>
        <a:latin typeface="Times New Roman" pitchFamily="18" charset="0"/>
        <a:ea typeface="+mn-ea"/>
        <a:cs typeface="Arial" pitchFamily="34" charset="0"/>
      </a:defRPr>
    </a:lvl8pPr>
    <a:lvl9pPr marL="3657600" algn="l" defTabSz="914400" rtl="0" eaLnBrk="1" latinLnBrk="0" hangingPunct="1">
      <a:defRPr sz="10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D5DDED"/>
    <a:srgbClr val="D2DBEC"/>
    <a:srgbClr val="EDF0F7"/>
    <a:srgbClr val="080808"/>
    <a:srgbClr val="99CCFF"/>
    <a:srgbClr val="008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autoAdjust="0"/>
    <p:restoredTop sz="86650" autoAdjust="0"/>
  </p:normalViewPr>
  <p:slideViewPr>
    <p:cSldViewPr snapToGrid="0">
      <p:cViewPr>
        <p:scale>
          <a:sx n="64" d="100"/>
          <a:sy n="64" d="100"/>
        </p:scale>
        <p:origin x="-1554" y="-432"/>
      </p:cViewPr>
      <p:guideLst>
        <p:guide orient="horz" pos="2160"/>
        <p:guide pos="2880"/>
      </p:guideLst>
    </p:cSldViewPr>
  </p:slideViewPr>
  <p:outlineViewPr>
    <p:cViewPr>
      <p:scale>
        <a:sx n="33" d="100"/>
        <a:sy n="33" d="100"/>
      </p:scale>
      <p:origin x="0" y="38916"/>
    </p:cViewPr>
  </p:outlineViewPr>
  <p:notesTextViewPr>
    <p:cViewPr>
      <p:scale>
        <a:sx n="80" d="100"/>
        <a:sy n="80" d="100"/>
      </p:scale>
      <p:origin x="0" y="0"/>
    </p:cViewPr>
  </p:notesTextViewPr>
  <p:sorterViewPr>
    <p:cViewPr>
      <p:scale>
        <a:sx n="92" d="100"/>
        <a:sy n="92" d="100"/>
      </p:scale>
      <p:origin x="0" y="5748"/>
    </p:cViewPr>
  </p:sorterViewPr>
  <p:notesViewPr>
    <p:cSldViewPr snapToGrid="0">
      <p:cViewPr>
        <p:scale>
          <a:sx n="40" d="100"/>
          <a:sy n="40" d="100"/>
        </p:scale>
        <p:origin x="-2166" y="-642"/>
      </p:cViewPr>
      <p:guideLst>
        <p:guide orient="horz" pos="2903"/>
        <p:guide pos="218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8313" cy="461963"/>
          </a:xfrm>
          <a:prstGeom prst="rect">
            <a:avLst/>
          </a:prstGeom>
          <a:noFill/>
          <a:ln w="9525">
            <a:noFill/>
            <a:miter lim="800000"/>
            <a:headEnd/>
            <a:tailEnd/>
          </a:ln>
          <a:effectLst/>
        </p:spPr>
        <p:txBody>
          <a:bodyPr vert="horz" wrap="square" lIns="92580" tIns="46290" rIns="92580" bIns="46290" numCol="1" anchor="t" anchorCtr="0" compatLnSpc="1">
            <a:prstTxWarp prst="textNoShape">
              <a:avLst/>
            </a:prstTxWarp>
          </a:bodyPr>
          <a:lstStyle>
            <a:lvl1pPr algn="l" defTabSz="919232">
              <a:defRPr sz="1200">
                <a:cs typeface="+mn-cs"/>
              </a:defRPr>
            </a:lvl1pPr>
          </a:lstStyle>
          <a:p>
            <a:pPr>
              <a:defRPr/>
            </a:pPr>
            <a:endParaRPr lang="en-US"/>
          </a:p>
        </p:txBody>
      </p:sp>
      <p:sp>
        <p:nvSpPr>
          <p:cNvPr id="4099" name="Rectangle 3"/>
          <p:cNvSpPr>
            <a:spLocks noGrp="1" noChangeArrowheads="1"/>
          </p:cNvSpPr>
          <p:nvPr>
            <p:ph type="dt" sz="quarter" idx="1"/>
          </p:nvPr>
        </p:nvSpPr>
        <p:spPr bwMode="auto">
          <a:xfrm>
            <a:off x="3925888" y="0"/>
            <a:ext cx="3008312" cy="461963"/>
          </a:xfrm>
          <a:prstGeom prst="rect">
            <a:avLst/>
          </a:prstGeom>
          <a:noFill/>
          <a:ln w="9525">
            <a:noFill/>
            <a:miter lim="800000"/>
            <a:headEnd/>
            <a:tailEnd/>
          </a:ln>
          <a:effectLst/>
        </p:spPr>
        <p:txBody>
          <a:bodyPr vert="horz" wrap="square" lIns="92580" tIns="46290" rIns="92580" bIns="46290" numCol="1" anchor="t" anchorCtr="0" compatLnSpc="1">
            <a:prstTxWarp prst="textNoShape">
              <a:avLst/>
            </a:prstTxWarp>
          </a:bodyPr>
          <a:lstStyle>
            <a:lvl1pPr algn="r" defTabSz="919232">
              <a:defRPr sz="1200">
                <a:cs typeface="+mn-cs"/>
              </a:defRPr>
            </a:lvl1pPr>
          </a:lstStyle>
          <a:p>
            <a:pPr>
              <a:defRPr/>
            </a:pPr>
            <a:endParaRPr lang="en-US"/>
          </a:p>
        </p:txBody>
      </p:sp>
      <p:sp>
        <p:nvSpPr>
          <p:cNvPr id="4100" name="Rectangle 4"/>
          <p:cNvSpPr>
            <a:spLocks noGrp="1" noChangeArrowheads="1"/>
          </p:cNvSpPr>
          <p:nvPr>
            <p:ph type="ftr" sz="quarter" idx="2"/>
          </p:nvPr>
        </p:nvSpPr>
        <p:spPr bwMode="auto">
          <a:xfrm>
            <a:off x="0" y="8758238"/>
            <a:ext cx="3008313" cy="461962"/>
          </a:xfrm>
          <a:prstGeom prst="rect">
            <a:avLst/>
          </a:prstGeom>
          <a:noFill/>
          <a:ln w="9525">
            <a:noFill/>
            <a:miter lim="800000"/>
            <a:headEnd/>
            <a:tailEnd/>
          </a:ln>
          <a:effectLst/>
        </p:spPr>
        <p:txBody>
          <a:bodyPr vert="horz" wrap="square" lIns="92580" tIns="46290" rIns="92580" bIns="46290" numCol="1" anchor="b" anchorCtr="0" compatLnSpc="1">
            <a:prstTxWarp prst="textNoShape">
              <a:avLst/>
            </a:prstTxWarp>
          </a:bodyPr>
          <a:lstStyle>
            <a:lvl1pPr algn="l" defTabSz="919232">
              <a:defRPr sz="1200">
                <a:cs typeface="+mn-cs"/>
              </a:defRPr>
            </a:lvl1pPr>
          </a:lstStyle>
          <a:p>
            <a:pPr>
              <a:defRPr/>
            </a:pPr>
            <a:endParaRPr lang="en-US"/>
          </a:p>
        </p:txBody>
      </p:sp>
      <p:sp>
        <p:nvSpPr>
          <p:cNvPr id="4101" name="Rectangle 5"/>
          <p:cNvSpPr>
            <a:spLocks noGrp="1" noChangeArrowheads="1"/>
          </p:cNvSpPr>
          <p:nvPr>
            <p:ph type="sldNum" sz="quarter" idx="3"/>
          </p:nvPr>
        </p:nvSpPr>
        <p:spPr bwMode="auto">
          <a:xfrm>
            <a:off x="3925888" y="8758238"/>
            <a:ext cx="3008312" cy="461962"/>
          </a:xfrm>
          <a:prstGeom prst="rect">
            <a:avLst/>
          </a:prstGeom>
          <a:noFill/>
          <a:ln w="9525">
            <a:noFill/>
            <a:miter lim="800000"/>
            <a:headEnd/>
            <a:tailEnd/>
          </a:ln>
          <a:effectLst/>
        </p:spPr>
        <p:txBody>
          <a:bodyPr vert="horz" wrap="square" lIns="92580" tIns="46290" rIns="92580" bIns="46290" numCol="1" anchor="b" anchorCtr="0" compatLnSpc="1">
            <a:prstTxWarp prst="textNoShape">
              <a:avLst/>
            </a:prstTxWarp>
          </a:bodyPr>
          <a:lstStyle>
            <a:lvl1pPr algn="r" defTabSz="919232">
              <a:defRPr sz="1200">
                <a:cs typeface="+mn-cs"/>
              </a:defRPr>
            </a:lvl1pPr>
          </a:lstStyle>
          <a:p>
            <a:pPr>
              <a:defRPr/>
            </a:pPr>
            <a:fld id="{A845232D-A8AB-4BAB-A5F9-ECD8CC7A96D1}" type="slidenum">
              <a:rPr lang="en-US"/>
              <a:pPr>
                <a:defRPr/>
              </a:pPr>
              <a:t>‹#›</a:t>
            </a:fld>
            <a:endParaRPr lang="en-US" dirty="0"/>
          </a:p>
        </p:txBody>
      </p:sp>
    </p:spTree>
    <p:extLst>
      <p:ext uri="{BB962C8B-B14F-4D97-AF65-F5344CB8AC3E}">
        <p14:creationId xmlns:p14="http://schemas.microsoft.com/office/powerpoint/2010/main" val="14216103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08313" cy="458788"/>
          </a:xfrm>
          <a:prstGeom prst="rect">
            <a:avLst/>
          </a:prstGeom>
          <a:noFill/>
          <a:ln w="9525">
            <a:noFill/>
            <a:miter lim="800000"/>
            <a:headEnd/>
            <a:tailEnd/>
          </a:ln>
          <a:effectLst/>
        </p:spPr>
        <p:txBody>
          <a:bodyPr vert="horz" wrap="square" lIns="91514" tIns="45757" rIns="91514" bIns="45757" numCol="1" anchor="t" anchorCtr="0" compatLnSpc="1">
            <a:prstTxWarp prst="textNoShape">
              <a:avLst/>
            </a:prstTxWarp>
          </a:bodyPr>
          <a:lstStyle>
            <a:lvl1pPr algn="l" defTabSz="914689">
              <a:defRPr sz="1200">
                <a:cs typeface="+mn-cs"/>
              </a:defRPr>
            </a:lvl1pPr>
          </a:lstStyle>
          <a:p>
            <a:pPr>
              <a:defRPr/>
            </a:pPr>
            <a:endParaRPr lang="en-US"/>
          </a:p>
        </p:txBody>
      </p:sp>
      <p:sp>
        <p:nvSpPr>
          <p:cNvPr id="18435" name="Rectangle 3"/>
          <p:cNvSpPr>
            <a:spLocks noGrp="1" noChangeArrowheads="1"/>
          </p:cNvSpPr>
          <p:nvPr>
            <p:ph type="dt" idx="1"/>
          </p:nvPr>
        </p:nvSpPr>
        <p:spPr bwMode="auto">
          <a:xfrm>
            <a:off x="3925888" y="0"/>
            <a:ext cx="3008312" cy="458788"/>
          </a:xfrm>
          <a:prstGeom prst="rect">
            <a:avLst/>
          </a:prstGeom>
          <a:noFill/>
          <a:ln w="9525">
            <a:noFill/>
            <a:miter lim="800000"/>
            <a:headEnd/>
            <a:tailEnd/>
          </a:ln>
          <a:effectLst/>
        </p:spPr>
        <p:txBody>
          <a:bodyPr vert="horz" wrap="square" lIns="91514" tIns="45757" rIns="91514" bIns="45757" numCol="1" anchor="t" anchorCtr="0" compatLnSpc="1">
            <a:prstTxWarp prst="textNoShape">
              <a:avLst/>
            </a:prstTxWarp>
          </a:bodyPr>
          <a:lstStyle>
            <a:lvl1pPr algn="r" defTabSz="914689">
              <a:defRPr sz="1200">
                <a:cs typeface="+mn-cs"/>
              </a:defRPr>
            </a:lvl1pPr>
          </a:lstStyle>
          <a:p>
            <a:pPr>
              <a:defRPr/>
            </a:pPr>
            <a:endParaRPr lang="en-US"/>
          </a:p>
        </p:txBody>
      </p:sp>
      <p:sp>
        <p:nvSpPr>
          <p:cNvPr id="18437" name="Rectangle 5"/>
          <p:cNvSpPr>
            <a:spLocks noGrp="1" noChangeArrowheads="1"/>
          </p:cNvSpPr>
          <p:nvPr>
            <p:ph type="body" sz="quarter" idx="3"/>
          </p:nvPr>
        </p:nvSpPr>
        <p:spPr bwMode="auto">
          <a:xfrm>
            <a:off x="925513" y="4410075"/>
            <a:ext cx="5083175" cy="4103688"/>
          </a:xfrm>
          <a:prstGeom prst="rect">
            <a:avLst/>
          </a:prstGeom>
          <a:noFill/>
          <a:ln w="9525">
            <a:noFill/>
            <a:miter lim="800000"/>
            <a:headEnd/>
            <a:tailEnd/>
          </a:ln>
          <a:effectLst/>
        </p:spPr>
        <p:txBody>
          <a:bodyPr vert="horz" wrap="square" lIns="91514" tIns="45757" rIns="91514" bIns="4575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742363"/>
            <a:ext cx="3008313" cy="457200"/>
          </a:xfrm>
          <a:prstGeom prst="rect">
            <a:avLst/>
          </a:prstGeom>
          <a:noFill/>
          <a:ln w="9525">
            <a:noFill/>
            <a:miter lim="800000"/>
            <a:headEnd/>
            <a:tailEnd/>
          </a:ln>
          <a:effectLst/>
        </p:spPr>
        <p:txBody>
          <a:bodyPr vert="horz" wrap="square" lIns="91514" tIns="45757" rIns="91514" bIns="45757" numCol="1" anchor="b" anchorCtr="0" compatLnSpc="1">
            <a:prstTxWarp prst="textNoShape">
              <a:avLst/>
            </a:prstTxWarp>
          </a:bodyPr>
          <a:lstStyle>
            <a:lvl1pPr algn="l" defTabSz="914689">
              <a:defRPr sz="1200">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25888" y="8742363"/>
            <a:ext cx="3008312" cy="457200"/>
          </a:xfrm>
          <a:prstGeom prst="rect">
            <a:avLst/>
          </a:prstGeom>
          <a:noFill/>
          <a:ln w="9525">
            <a:noFill/>
            <a:miter lim="800000"/>
            <a:headEnd/>
            <a:tailEnd/>
          </a:ln>
          <a:effectLst/>
        </p:spPr>
        <p:txBody>
          <a:bodyPr vert="horz" wrap="square" lIns="91514" tIns="45757" rIns="91514" bIns="45757" numCol="1" anchor="b" anchorCtr="0" compatLnSpc="1">
            <a:prstTxWarp prst="textNoShape">
              <a:avLst/>
            </a:prstTxWarp>
          </a:bodyPr>
          <a:lstStyle>
            <a:lvl1pPr algn="r" defTabSz="914689">
              <a:defRPr sz="1200">
                <a:cs typeface="+mn-cs"/>
              </a:defRPr>
            </a:lvl1pPr>
          </a:lstStyle>
          <a:p>
            <a:pPr>
              <a:defRPr/>
            </a:pPr>
            <a:fld id="{A710AD89-FBF4-4957-8F03-B1C8EE5E0E89}" type="slidenum">
              <a:rPr lang="en-US"/>
              <a:pPr>
                <a:defRPr/>
              </a:pPr>
              <a:t>‹#›</a:t>
            </a:fld>
            <a:endParaRPr lang="en-US" dirty="0"/>
          </a:p>
        </p:txBody>
      </p:sp>
    </p:spTree>
    <p:extLst>
      <p:ext uri="{BB962C8B-B14F-4D97-AF65-F5344CB8AC3E}">
        <p14:creationId xmlns:p14="http://schemas.microsoft.com/office/powerpoint/2010/main" val="54749017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11225"/>
            <a:fld id="{11B00145-3B6A-4032-A1D0-87CD462FF62A}" type="slidenum">
              <a:rPr lang="en-US" smtClean="0">
                <a:cs typeface="Arial" pitchFamily="34" charset="0"/>
              </a:rPr>
              <a:pPr defTabSz="911225"/>
              <a:t>1</a:t>
            </a:fld>
            <a:endParaRPr lang="en-US" smtClean="0">
              <a:cs typeface="Arial" pitchFamily="34" charset="0"/>
            </a:endParaRPr>
          </a:p>
        </p:txBody>
      </p:sp>
      <p:sp>
        <p:nvSpPr>
          <p:cNvPr id="67587" name="Rectangle 2"/>
          <p:cNvSpPr>
            <a:spLocks noGrp="1" noRot="1" noChangeAspect="1" noChangeArrowheads="1" noTextEdit="1"/>
          </p:cNvSpPr>
          <p:nvPr>
            <p:ph type="sldImg"/>
          </p:nvPr>
        </p:nvSpPr>
        <p:spPr bwMode="auto">
          <a:xfrm>
            <a:off x="1143000" y="687388"/>
            <a:ext cx="4659313" cy="3495675"/>
          </a:xfrm>
          <a:prstGeom prst="rect">
            <a:avLst/>
          </a:prstGeom>
          <a:noFill/>
          <a:ln>
            <a:miter lim="800000"/>
            <a:headEnd/>
            <a:tailEnd/>
          </a:ln>
        </p:spPr>
      </p:sp>
      <p:sp>
        <p:nvSpPr>
          <p:cNvPr id="67588" name="Rectangle 3"/>
          <p:cNvSpPr>
            <a:spLocks noGrp="1" noChangeArrowheads="1"/>
          </p:cNvSpPr>
          <p:nvPr>
            <p:ph type="body" idx="1"/>
          </p:nvPr>
        </p:nvSpPr>
        <p:spPr>
          <a:noFill/>
          <a:ln/>
        </p:spPr>
        <p:txBody>
          <a:bodyPr/>
          <a:lstStyle/>
          <a:p>
            <a:pPr eaLnBrk="1" hangingPunct="1">
              <a:buFont typeface="Times New Roman" pitchFamily="18" charset="0"/>
              <a:buChar cha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73731"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578190D0-A67D-4CBD-BDD3-4533608763F7}"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74755"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976D46B8-F119-4121-BDE0-5BA241BAEACB}"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bwMode="auto">
          <a:xfrm>
            <a:off x="1162050" y="692150"/>
            <a:ext cx="4610100" cy="3457575"/>
          </a:xfrm>
          <a:prstGeom prst="rect">
            <a:avLst/>
          </a:prstGeom>
          <a:noFill/>
          <a:ln>
            <a:miter lim="800000"/>
            <a:headEnd/>
            <a:tailEnd/>
          </a:ln>
        </p:spPr>
      </p:sp>
      <p:sp>
        <p:nvSpPr>
          <p:cNvPr id="75779"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bwMode="auto">
          <a:xfrm>
            <a:off x="1162050" y="692150"/>
            <a:ext cx="4610100" cy="3457575"/>
          </a:xfrm>
          <a:prstGeom prst="rect">
            <a:avLst/>
          </a:prstGeom>
          <a:noFill/>
          <a:ln>
            <a:miter lim="800000"/>
            <a:headEnd/>
            <a:tailEnd/>
          </a:ln>
        </p:spPr>
      </p:sp>
      <p:sp>
        <p:nvSpPr>
          <p:cNvPr id="76803" name="Rectangle 3"/>
          <p:cNvSpPr>
            <a:spLocks noGrp="1" noChangeArrowheads="1"/>
          </p:cNvSpPr>
          <p:nvPr>
            <p:ph type="body" idx="1"/>
          </p:nvPr>
        </p:nvSpPr>
        <p:spPr>
          <a:noFill/>
          <a:ln/>
        </p:spPr>
        <p:txBody>
          <a:bodyPr/>
          <a:lstStyle/>
          <a:p>
            <a:pPr>
              <a:buFontTx/>
              <a:buChar cha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77827"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33FA708C-6987-4115-B617-D658DCD34B52}"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ln/>
        </p:spPr>
        <p:txBody>
          <a:bodyPr/>
          <a:lstStyle/>
          <a:p>
            <a:pPr>
              <a:buFont typeface="Arial" pitchFamily="34" charset="0"/>
              <a:buNone/>
              <a:defRPr/>
            </a:pPr>
            <a:endParaRPr lang="en-US" dirty="0"/>
          </a:p>
        </p:txBody>
      </p:sp>
      <p:sp>
        <p:nvSpPr>
          <p:cNvPr id="4" name="Slide Number Placeholder 3"/>
          <p:cNvSpPr>
            <a:spLocks noGrp="1"/>
          </p:cNvSpPr>
          <p:nvPr>
            <p:ph type="sldNum" sz="quarter" idx="5"/>
          </p:nvPr>
        </p:nvSpPr>
        <p:spPr/>
        <p:txBody>
          <a:bodyPr/>
          <a:lstStyle/>
          <a:p>
            <a:pPr>
              <a:defRPr/>
            </a:pPr>
            <a:fld id="{CF2385A1-2FAC-41F4-8441-59CD8232B81B}"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7987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C8C44B8B-31EC-4603-9429-9C1293CDCDC4}"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0899"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EB2C127D-7DD8-4690-810C-D82053D96425}"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1923"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04203E72-A948-4DA0-8E3C-75E8075F4A12}"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2947"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DF1F2338-D32C-4497-8EF5-CDED6C9B6FCE}"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11225"/>
            <a:fld id="{11B00145-3B6A-4032-A1D0-87CD462FF62A}" type="slidenum">
              <a:rPr lang="en-US" smtClean="0">
                <a:cs typeface="Arial" pitchFamily="34" charset="0"/>
              </a:rPr>
              <a:pPr defTabSz="911225"/>
              <a:t>2</a:t>
            </a:fld>
            <a:endParaRPr lang="en-US" smtClean="0">
              <a:cs typeface="Arial" pitchFamily="34" charset="0"/>
            </a:endParaRPr>
          </a:p>
        </p:txBody>
      </p:sp>
      <p:sp>
        <p:nvSpPr>
          <p:cNvPr id="67587" name="Rectangle 2"/>
          <p:cNvSpPr>
            <a:spLocks noGrp="1" noRot="1" noChangeAspect="1" noChangeArrowheads="1" noTextEdit="1"/>
          </p:cNvSpPr>
          <p:nvPr>
            <p:ph type="sldImg"/>
          </p:nvPr>
        </p:nvSpPr>
        <p:spPr bwMode="auto">
          <a:xfrm>
            <a:off x="1143000" y="687388"/>
            <a:ext cx="4659313" cy="3495675"/>
          </a:xfrm>
          <a:prstGeom prst="rect">
            <a:avLst/>
          </a:prstGeom>
          <a:noFill/>
          <a:ln>
            <a:miter lim="800000"/>
            <a:headEnd/>
            <a:tailEnd/>
          </a:ln>
        </p:spPr>
      </p:sp>
      <p:sp>
        <p:nvSpPr>
          <p:cNvPr id="67588" name="Rectangle 3"/>
          <p:cNvSpPr>
            <a:spLocks noGrp="1" noChangeArrowheads="1"/>
          </p:cNvSpPr>
          <p:nvPr>
            <p:ph type="body" idx="1"/>
          </p:nvPr>
        </p:nvSpPr>
        <p:spPr>
          <a:noFill/>
          <a:ln/>
        </p:spPr>
        <p:txBody>
          <a:bodyPr/>
          <a:lstStyle/>
          <a:p>
            <a:pPr eaLnBrk="1" hangingPunct="1">
              <a:buFont typeface="Times New Roman" pitchFamily="18" charset="0"/>
              <a:buChar char="•"/>
            </a:pP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397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330F4F2-C508-4F9E-8186-20A3946BBD0C}"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499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2869437-4D76-474F-BA9E-3F54B03E303C}"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6019"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F2273D7C-46F2-465E-846E-5CF9BD5B00FA}"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7043"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4268EDF8-D3CB-4ED6-9F6A-23E8A559A631}"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8067"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DA7E5174-EF0E-49AC-9208-69578FF702DD}"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8909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A1D0CD3-D822-444E-AAEB-1A4E71224FB4}" type="slidenum">
              <a:rPr lang="en-US" smtClean="0"/>
              <a:pPr>
                <a:defRPr/>
              </a:pPr>
              <a:t>27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011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B1AA5FCF-9CBF-4DE7-880F-67CA2E8AEA3B}" type="slidenum">
              <a:rPr lang="en-US" smtClean="0"/>
              <a:pPr>
                <a:defRPr/>
              </a:pPr>
              <a:t>28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1139"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EF013C16-9BB1-4EA8-9D72-241DCC151FA5}" type="slidenum">
              <a:rPr lang="en-US" smtClean="0"/>
              <a:pPr>
                <a:defRPr/>
              </a:pPr>
              <a:t>29</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2163"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3B5D06C8-E478-4CF2-BEA6-997E9E502DC0}" type="slidenum">
              <a:rPr lang="en-US" smtClean="0"/>
              <a:pPr>
                <a:defRPr/>
              </a:pPr>
              <a:t>30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3187"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9FB0F197-7251-4CD1-B0F4-7E4F9BE12A0A}" type="slidenum">
              <a:rPr lang="en-US" smtClean="0"/>
              <a:pPr>
                <a:defRPr/>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62050" y="692150"/>
            <a:ext cx="4611688"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926167" y="4410218"/>
            <a:ext cx="5081870" cy="410479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34622" lvl="1" indent="-173079">
              <a:buFont typeface="Arial"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3D331FAD-6CA0-47A5-AE48-CE04B61A42EB}" type="slidenum">
              <a:rPr lang="en-US" smtClean="0">
                <a:solidFill>
                  <a:prstClr val="black"/>
                </a:solidFill>
              </a:rPr>
              <a:pPr>
                <a:defRPr/>
              </a:pPr>
              <a:t>3</a:t>
            </a:fld>
            <a:endParaRPr lang="en-US"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421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74B47052-B805-4C5D-AB63-2A320B7926E0}" type="slidenum">
              <a:rPr lang="en-US" smtClean="0"/>
              <a:pPr>
                <a:defRPr/>
              </a:pPr>
              <a:t>32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523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9395E654-99C5-4306-B44B-D48FB116EC49}" type="slidenum">
              <a:rPr lang="en-US" smtClean="0"/>
              <a:pPr>
                <a:defRPr/>
              </a:pPr>
              <a:t>33</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6259"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19414E20-C895-4A62-BC5E-0C34429F7486}" type="slidenum">
              <a:rPr lang="en-US" smtClean="0"/>
              <a:pPr>
                <a:defRPr/>
              </a:pPr>
              <a:t>34</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7283"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EBF7EC55-1083-4CE1-A2AD-440B6D838C25}" type="slidenum">
              <a:rPr lang="en-US" smtClean="0"/>
              <a:pPr>
                <a:defRPr/>
              </a:pPr>
              <a:t>35</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pPr>
                <a:defRPr/>
              </a:pPr>
              <a:t>36</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55299" name="Notes Placeholder 2"/>
          <p:cNvSpPr>
            <a:spLocks noGrp="1"/>
          </p:cNvSpPr>
          <p:nvPr>
            <p:ph type="body" idx="1"/>
          </p:nvPr>
        </p:nvSpPr>
        <p:spPr>
          <a:xfrm>
            <a:off x="925513" y="4410075"/>
            <a:ext cx="5083175" cy="4579938"/>
          </a:xfrm>
          <a:ln/>
        </p:spPr>
        <p:txBody>
          <a:bodyPr/>
          <a:lstStyle/>
          <a:p>
            <a:pPr>
              <a:buFont typeface="Arial" pitchFamily="34" charset="0"/>
              <a:buChar char="•"/>
              <a:defRPr/>
            </a:pPr>
            <a:endParaRPr lang="en-US" dirty="0"/>
          </a:p>
        </p:txBody>
      </p:sp>
      <p:sp>
        <p:nvSpPr>
          <p:cNvPr id="4" name="Slide Number Placeholder 3"/>
          <p:cNvSpPr>
            <a:spLocks noGrp="1"/>
          </p:cNvSpPr>
          <p:nvPr>
            <p:ph type="sldNum" sz="quarter" idx="5"/>
          </p:nvPr>
        </p:nvSpPr>
        <p:spPr/>
        <p:txBody>
          <a:bodyPr/>
          <a:lstStyle/>
          <a:p>
            <a:pPr>
              <a:defRPr/>
            </a:pPr>
            <a:fld id="{01D25A1A-1094-404F-AE4C-920023835F5C}" type="slidenum">
              <a:rPr lang="en-US" smtClean="0"/>
              <a:pPr>
                <a:defRPr/>
              </a:pPr>
              <a:t>37</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56323" name="Notes Placeholder 2"/>
          <p:cNvSpPr>
            <a:spLocks noGrp="1"/>
          </p:cNvSpPr>
          <p:nvPr>
            <p:ph type="body" idx="1"/>
          </p:nvPr>
        </p:nvSpPr>
        <p:spPr>
          <a:ln/>
        </p:spPr>
        <p:txBody>
          <a:bodyPr/>
          <a:lstStyle/>
          <a:p>
            <a:pPr marL="226794" indent="-226794">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9F505F25-C033-496B-A9DD-C52F94B58B4A}" type="slidenum">
              <a:rPr lang="en-US" smtClean="0"/>
              <a:pPr>
                <a:defRPr/>
              </a:pPr>
              <a:t>38</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57347" name="Notes Placeholder 2"/>
          <p:cNvSpPr>
            <a:spLocks noGrp="1"/>
          </p:cNvSpPr>
          <p:nvPr>
            <p:ph type="body" idx="1"/>
          </p:nvPr>
        </p:nvSpPr>
        <p:spPr>
          <a:ln/>
        </p:spPr>
        <p:txBody>
          <a:bodyPr/>
          <a:lstStyle/>
          <a:p>
            <a:pPr>
              <a:buFont typeface="Arial" pitchFamily="34" charset="0"/>
              <a:buChar char="•"/>
              <a:defRPr/>
            </a:pPr>
            <a:endParaRPr lang="en-US" dirty="0"/>
          </a:p>
        </p:txBody>
      </p:sp>
      <p:sp>
        <p:nvSpPr>
          <p:cNvPr id="4" name="Slide Number Placeholder 3"/>
          <p:cNvSpPr>
            <a:spLocks noGrp="1"/>
          </p:cNvSpPr>
          <p:nvPr>
            <p:ph type="sldNum" sz="quarter" idx="5"/>
          </p:nvPr>
        </p:nvSpPr>
        <p:spPr/>
        <p:txBody>
          <a:bodyPr/>
          <a:lstStyle/>
          <a:p>
            <a:pPr>
              <a:defRPr/>
            </a:pPr>
            <a:fld id="{01B7ED60-65EF-4C6F-A019-DC915E7C26D0}" type="slidenum">
              <a:rPr lang="en-US" smtClean="0"/>
              <a:pPr>
                <a:defRPr/>
              </a:pPr>
              <a:t>39</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p:cNvSpPr>
          <p:nvPr>
            <p:ph type="sldImg"/>
          </p:nvPr>
        </p:nvSpPr>
        <p:spPr bwMode="auto">
          <a:xfrm>
            <a:off x="1189038" y="692150"/>
            <a:ext cx="4610100" cy="3457575"/>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a:bodyPr>
          <a:lstStyle/>
          <a:p>
            <a:pPr>
              <a:buFont typeface="Arial" pitchFamily="34" charset="0"/>
              <a:buChar char="•"/>
              <a:defRPr/>
            </a:pPr>
            <a:endParaRPr lang="en-US" dirty="0"/>
          </a:p>
        </p:txBody>
      </p:sp>
      <p:sp>
        <p:nvSpPr>
          <p:cNvPr id="4" name="Slide Number Placeholder 3"/>
          <p:cNvSpPr>
            <a:spLocks noGrp="1"/>
          </p:cNvSpPr>
          <p:nvPr>
            <p:ph type="sldNum" sz="quarter" idx="5"/>
          </p:nvPr>
        </p:nvSpPr>
        <p:spPr/>
        <p:txBody>
          <a:bodyPr/>
          <a:lstStyle/>
          <a:p>
            <a:pPr>
              <a:defRPr/>
            </a:pPr>
            <a:fld id="{24BEEA93-901C-4115-9774-92E6457099BC}" type="slidenum">
              <a:rPr lang="en-US" smtClean="0"/>
              <a:pPr>
                <a:defRPr/>
              </a:pPr>
              <a:t>40</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03427"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FACF8A96-EB3D-452A-BCBF-1DA44655C375}" type="slidenum">
              <a:rPr lang="en-US" smtClean="0"/>
              <a:pPr>
                <a:defRPr/>
              </a:pPr>
              <a:t>41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a:t>
            </a:fld>
            <a:endParaRPr lang="en-US" dirty="0">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xfrm>
            <a:off x="942975" y="4278313"/>
            <a:ext cx="5076825" cy="4497387"/>
          </a:xfrm>
          <a:ln/>
        </p:spPr>
        <p:txBody>
          <a:bodyPr/>
          <a:lstStyle/>
          <a:p>
            <a:pPr marL="1133854" lvl="2" indent="-226771">
              <a:defRPr/>
            </a:pPr>
            <a:endParaRPr lang="en-US" dirty="0"/>
          </a:p>
        </p:txBody>
      </p:sp>
      <p:sp>
        <p:nvSpPr>
          <p:cNvPr id="4" name="Slide Number Placeholder 3"/>
          <p:cNvSpPr>
            <a:spLocks noGrp="1"/>
          </p:cNvSpPr>
          <p:nvPr>
            <p:ph type="sldNum" sz="quarter" idx="5"/>
          </p:nvPr>
        </p:nvSpPr>
        <p:spPr/>
        <p:txBody>
          <a:bodyPr/>
          <a:lstStyle/>
          <a:p>
            <a:pPr>
              <a:defRPr/>
            </a:pPr>
            <a:fld id="{2A357482-10B5-4680-A280-1CE6AA4D24AB}" type="slidenum">
              <a:rPr lang="en-US" smtClean="0"/>
              <a:pPr>
                <a:defRPr/>
              </a:pPr>
              <a:t>42</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0547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D4C4C03E-3EF4-44EA-8B96-AA972C5C7F68}" type="slidenum">
              <a:rPr lang="en-US" smtClean="0"/>
              <a:pPr>
                <a:defRPr/>
              </a:pPr>
              <a:t>43</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06499"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C7DD0AC0-1257-43A1-8A03-740A255BF7CF}" type="slidenum">
              <a:rPr lang="en-US" smtClean="0"/>
              <a:pPr>
                <a:defRPr/>
              </a:pPr>
              <a:t>44</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07523"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125BC7F2-1388-4AEF-A495-A86F7D0C6FE5}" type="slidenum">
              <a:rPr lang="en-US" smtClean="0"/>
              <a:pPr>
                <a:defRPr/>
              </a:pPr>
              <a:t>45</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08547" name="Notes Placeholder 2"/>
          <p:cNvSpPr>
            <a:spLocks noGrp="1"/>
          </p:cNvSpPr>
          <p:nvPr>
            <p:ph type="body" idx="1"/>
          </p:nvPr>
        </p:nvSpPr>
        <p:spPr>
          <a:xfrm>
            <a:off x="925513" y="4287838"/>
            <a:ext cx="5245100" cy="4225925"/>
          </a:xfrm>
          <a:noFill/>
          <a:ln/>
        </p:spPr>
        <p:txBody>
          <a:bodyPr/>
          <a:lstStyle/>
          <a:p>
            <a:pPr marL="0" lvl="2"/>
            <a:endParaRPr lang="en-US"/>
          </a:p>
        </p:txBody>
      </p:sp>
      <p:sp>
        <p:nvSpPr>
          <p:cNvPr id="4" name="Slide Number Placeholder 3"/>
          <p:cNvSpPr>
            <a:spLocks noGrp="1"/>
          </p:cNvSpPr>
          <p:nvPr>
            <p:ph type="sldNum" sz="quarter" idx="5"/>
          </p:nvPr>
        </p:nvSpPr>
        <p:spPr/>
        <p:txBody>
          <a:bodyPr/>
          <a:lstStyle/>
          <a:p>
            <a:pPr>
              <a:defRPr/>
            </a:pPr>
            <a:fld id="{7F2BDC11-A484-4B59-9321-4CC3B3192094}" type="slidenum">
              <a:rPr lang="en-US" smtClean="0"/>
              <a:pPr>
                <a:defRPr/>
              </a:pPr>
              <a:t>46</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09571" name="Notes Placeholder 2"/>
          <p:cNvSpPr>
            <a:spLocks noGrp="1"/>
          </p:cNvSpPr>
          <p:nvPr>
            <p:ph type="body" idx="1"/>
          </p:nvPr>
        </p:nvSpPr>
        <p:spPr>
          <a:xfrm>
            <a:off x="925513" y="4287838"/>
            <a:ext cx="5245100" cy="4225925"/>
          </a:xfrm>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65498273-CD10-462C-932E-5147C280B389}" type="slidenum">
              <a:rPr lang="en-US" smtClean="0"/>
              <a:pPr>
                <a:defRPr/>
              </a:pPr>
              <a:t>47</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0595"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9B9A44C4-EDCF-4AEA-9826-0B2ED6D69CAB}" type="slidenum">
              <a:rPr lang="en-US" smtClean="0"/>
              <a:pPr>
                <a:defRPr/>
              </a:pPr>
              <a:t>48</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1619" name="Notes Placeholder 2"/>
          <p:cNvSpPr>
            <a:spLocks noGrp="1"/>
          </p:cNvSpPr>
          <p:nvPr>
            <p:ph type="body" idx="1"/>
          </p:nvPr>
        </p:nvSpPr>
        <p:spPr>
          <a:xfrm>
            <a:off x="895350" y="4333875"/>
            <a:ext cx="5103813" cy="4225925"/>
          </a:xfrm>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6F38CEE2-F706-4CA0-8CA3-629FBBBC0B51}" type="slidenum">
              <a:rPr lang="en-US" smtClean="0"/>
              <a:pPr>
                <a:defRPr/>
              </a:pPr>
              <a:t>49</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7411"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74ED71C-5807-45E5-95A0-CD5497C904D9}" type="slidenum">
              <a:rPr lang="en-US" smtClean="0"/>
              <a:pPr>
                <a:defRPr/>
              </a:pPr>
              <a:t>50</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7411" name="Notes Placeholder 2"/>
          <p:cNvSpPr>
            <a:spLocks noGrp="1"/>
          </p:cNvSpPr>
          <p:nvPr>
            <p:ph type="body" idx="1"/>
          </p:nvPr>
        </p:nvSpPr>
        <p:spPr>
          <a:xfrm>
            <a:off x="925513" y="4410075"/>
            <a:ext cx="5094287" cy="4621213"/>
          </a:xfrm>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6BFF76C0-B893-45FE-98D4-D2A4B00EB943}" type="slidenum">
              <a:rPr lang="en-US" smtClean="0"/>
              <a:pPr>
                <a:defRPr/>
              </a:pPr>
              <a:t>51</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6861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1C600AD7-D27F-43D2-A48A-655C81721D7A}"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469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D9C68AB-DA19-4DA5-9B8C-02B94C542244}" type="slidenum">
              <a:rPr lang="en-US" smtClean="0"/>
              <a:pPr>
                <a:defRPr/>
              </a:pPr>
              <a:t>52</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53</a:t>
            </a:fld>
            <a:endParaRPr lang="en-US" dirty="0">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54</a:t>
            </a:fld>
            <a:endParaRPr lang="en-US" dirty="0">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55</a:t>
            </a:fld>
            <a:endParaRPr lang="en-US" dirty="0">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56</a:t>
            </a:fld>
            <a:endParaRPr lang="en-US" dirty="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93420" y="4379836"/>
            <a:ext cx="5547360" cy="4149569"/>
          </a:xfrm>
          <a:prstGeom prst="rect">
            <a:avLst/>
          </a:prstGeom>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2DC33DBC-3503-4390-AEE5-9C4F997A9E7C}" type="slidenum">
              <a:rPr lang="en-US" smtClean="0"/>
              <a:pPr>
                <a:defRPr/>
              </a:pPr>
              <a:t>57</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93420" y="4379836"/>
            <a:ext cx="5547360" cy="4149569"/>
          </a:xfrm>
          <a:prstGeom prst="rect">
            <a:avLst/>
          </a:prstGeom>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69A8F763-63D8-4A64-A48C-B0745218F122}" type="slidenum">
              <a:rPr lang="en-US" smtClean="0"/>
              <a:pPr>
                <a:defRPr/>
              </a:pPr>
              <a:t>58</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571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E298205-98C7-4BB9-9963-919F38BE5F75}" type="slidenum">
              <a:rPr lang="en-US" smtClean="0"/>
              <a:pPr>
                <a:defRPr/>
              </a:pPr>
              <a:t>59</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6739"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DA617223-FFFE-46BB-9EDA-5F6E1683640E}" type="slidenum">
              <a:rPr lang="en-US" smtClean="0"/>
              <a:pPr>
                <a:defRPr/>
              </a:pPr>
              <a:t>60</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7763"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0363E845-AC52-4B4A-98E7-DBC9AE8A2F34}" type="slidenum">
              <a:rPr lang="en-US" smtClean="0"/>
              <a:pPr>
                <a:defRPr/>
              </a:pPr>
              <a:t>61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69635"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D3A1171B-2192-4FFA-A058-A5F502329A9A}"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7A9B017-2D25-4C3E-9573-77012D4619B6}" type="slidenum">
              <a:rPr lang="en-US" smtClean="0"/>
              <a:pPr>
                <a:defRPr/>
              </a:pPr>
              <a:t>62</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0DAFA0AB-A811-43B4-B731-86FF2335AF85}" type="slidenum">
              <a:rPr lang="en-US" smtClean="0"/>
              <a:pPr>
                <a:defRPr/>
              </a:pPr>
              <a:t>63</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p:cNvSpPr>
          <p:nvPr>
            <p:ph type="sldImg"/>
          </p:nvPr>
        </p:nvSpPr>
        <p:spPr bwMode="auto">
          <a:xfrm>
            <a:off x="1162050" y="693738"/>
            <a:ext cx="4610100" cy="3457575"/>
          </a:xfrm>
          <a:prstGeom prst="rect">
            <a:avLst/>
          </a:prstGeom>
          <a:noFill/>
          <a:ln w="12700">
            <a:solidFill>
              <a:srgbClr val="000000"/>
            </a:solidFill>
            <a:miter lim="800000"/>
            <a:headEnd/>
            <a:tailEnd/>
          </a:ln>
        </p:spPr>
      </p:sp>
      <p:sp>
        <p:nvSpPr>
          <p:cNvPr id="69635" name="Notes Placeholder 2"/>
          <p:cNvSpPr>
            <a:spLocks noGrp="1"/>
          </p:cNvSpPr>
          <p:nvPr>
            <p:ph type="body" idx="1"/>
          </p:nvPr>
        </p:nvSpPr>
        <p:spPr>
          <a:ln/>
        </p:spPr>
        <p:txBody>
          <a:bodyPr/>
          <a:lstStyle/>
          <a:p>
            <a:pPr eaLnBrk="1" fontAlgn="t" hangingPunct="1">
              <a:defRPr/>
            </a:pPr>
            <a:endParaRPr lang="en-US" dirty="0"/>
          </a:p>
        </p:txBody>
      </p:sp>
      <p:sp>
        <p:nvSpPr>
          <p:cNvPr id="4" name="Slide Number Placeholder 3"/>
          <p:cNvSpPr>
            <a:spLocks noGrp="1"/>
          </p:cNvSpPr>
          <p:nvPr>
            <p:ph type="sldNum" sz="quarter" idx="5"/>
          </p:nvPr>
        </p:nvSpPr>
        <p:spPr/>
        <p:txBody>
          <a:bodyPr/>
          <a:lstStyle/>
          <a:p>
            <a:pPr>
              <a:defRPr/>
            </a:pPr>
            <a:fld id="{D9766E6D-3C13-418A-ADE6-5EE7830A81BF}" type="slidenum">
              <a:rPr lang="en-US" smtClean="0"/>
              <a:pPr>
                <a:defRPr/>
              </a:pPr>
              <a:t>64</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2083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C8C33B59-6CBC-41D9-925E-791C10042BE8}" type="slidenum">
              <a:rPr lang="en-US" smtClean="0"/>
              <a:pPr>
                <a:defRPr/>
              </a:pPr>
              <a:t>65</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21859"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FE5C1C88-CD95-49C9-B081-5D06E413710B}" type="slidenum">
              <a:rPr lang="en-US" smtClean="0"/>
              <a:pPr>
                <a:defRPr/>
              </a:pPr>
              <a:t>66</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2697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A1A14895-B337-4D64-83DA-2AC190AAE373}" type="slidenum">
              <a:rPr lang="en-US" smtClean="0"/>
              <a:pPr>
                <a:defRPr/>
              </a:pPr>
              <a:t>67</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12902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987548D-4D58-4AC7-9CC8-D56727189AE6}" type="slidenum">
              <a:rPr lang="en-US" smtClean="0"/>
              <a:pPr>
                <a:defRPr/>
              </a:pPr>
              <a:t>68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70659"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DB96CCBD-AF6B-43DD-9724-58B4BE80825D}"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a:buFont typeface="Arial" pitchFamily="34" charset="0"/>
              <a:buNone/>
              <a:defRPr/>
            </a:pPr>
            <a:endParaRPr lang="en-US" dirty="0"/>
          </a:p>
        </p:txBody>
      </p:sp>
      <p:sp>
        <p:nvSpPr>
          <p:cNvPr id="4" name="Slide Number Placeholder 3"/>
          <p:cNvSpPr>
            <a:spLocks noGrp="1"/>
          </p:cNvSpPr>
          <p:nvPr>
            <p:ph type="sldNum" sz="quarter" idx="5"/>
          </p:nvPr>
        </p:nvSpPr>
        <p:spPr/>
        <p:txBody>
          <a:bodyPr/>
          <a:lstStyle/>
          <a:p>
            <a:pPr>
              <a:defRPr/>
            </a:pPr>
            <a:fld id="{EF83857A-86DD-43A7-B9A2-9E41232112F7}"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p:cNvSpPr>
          <p:nvPr>
            <p:ph type="sldImg"/>
          </p:nvPr>
        </p:nvSpPr>
        <p:spPr bwMode="auto">
          <a:xfrm>
            <a:off x="1162050" y="692150"/>
            <a:ext cx="4610100" cy="3457575"/>
          </a:xfrm>
          <a:prstGeom prst="rect">
            <a:avLst/>
          </a:prstGeom>
          <a:noFill/>
          <a:ln w="12700">
            <a:solidFill>
              <a:srgbClr val="000000"/>
            </a:solidFill>
            <a:miter lim="800000"/>
            <a:headEnd/>
            <a:tailEnd/>
          </a:ln>
        </p:spPr>
      </p:sp>
      <p:sp>
        <p:nvSpPr>
          <p:cNvPr id="72707"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417827B8-E9BC-408E-85B1-9B17C7DC5271}"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9BE80D9-9BBA-4240-BB69-A9ED36444B81}" type="datetime1">
              <a:rPr lang="en-US"/>
              <a:pPr>
                <a:defRPr/>
              </a:pPr>
              <a:t>2/12/2012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90F8F1-A16E-4590-AB63-1F116641A58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EA8BB5-EB51-4746-9C3A-33CE24AC75CA}" type="datetime1">
              <a:rPr lang="en-US"/>
              <a:pPr>
                <a:defRPr/>
              </a:pPr>
              <a:t>2/12/2012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029455-52A3-4B93-A441-C7E86DD6D1F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C76CD1-1208-4458-B33E-65B57C4E093D}" type="datetime1">
              <a:rPr lang="en-US"/>
              <a:pPr>
                <a:defRPr/>
              </a:pPr>
              <a:t>2/12/2012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1236BD-D349-4E27-A452-B81AA19D254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4299BD-701F-4F26-B63C-C53FF7370163}" type="datetime1">
              <a:rPr lang="en-US"/>
              <a:pPr>
                <a:defRPr/>
              </a:pPr>
              <a:t>2/12/2012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A9BB4-AB7E-4BE2-B4B6-210BC6E8CAE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A982CE-12A6-4097-AC8A-1C91BCCD0594}" type="datetime1">
              <a:rPr lang="en-US"/>
              <a:pPr>
                <a:defRPr/>
              </a:pPr>
              <a:t>2/12/2012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8BDA76-F322-4E43-BB84-C041AFCB9D3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FEC3BA-DB57-4B3B-A431-77F706F946FC}" type="datetime1">
              <a:rPr lang="en-US"/>
              <a:pPr>
                <a:defRPr/>
              </a:pPr>
              <a:t>2/12/2012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D93BFB6-914F-4946-A6B9-69111944A79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BA0A617-A415-49AC-98BC-BF4291EE3550}" type="datetime1">
              <a:rPr lang="en-US"/>
              <a:pPr>
                <a:defRPr/>
              </a:pPr>
              <a:t>2/12/2012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6B3CECB-0F34-4879-A497-A5E410A04A1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1ACDA39-CD7D-487E-AB83-3AA3186662AF}" type="datetime1">
              <a:rPr lang="en-US"/>
              <a:pPr>
                <a:defRPr/>
              </a:pPr>
              <a:t>2/12/2012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0E79C3-AFDD-420E-9E6D-56237F616C3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12D01A-7DA4-41D1-B4E8-7D91E887CF65}" type="datetime1">
              <a:rPr lang="en-US"/>
              <a:pPr>
                <a:defRPr/>
              </a:pPr>
              <a:t>2/12/2012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1DD159F-8136-4A96-9166-CE978FD9DD0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AC30209-E3DB-4104-8977-A403494ABCFA}" type="datetime1">
              <a:rPr lang="en-US"/>
              <a:pPr>
                <a:defRPr/>
              </a:pPr>
              <a:t>2/12/2012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6A4BE-D48A-4EA2-A526-6D9892148C7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82E46D-DAFF-4692-B162-8867B56DC633}" type="datetime1">
              <a:rPr lang="en-US"/>
              <a:pPr>
                <a:defRPr/>
              </a:pPr>
              <a:t>2/12/2012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594F1C-B45E-4E6D-8133-DB3231C24EF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DF742C44-A916-4524-BC10-7D803F8EF48D}" type="datetime1">
              <a:rPr lang="en-US"/>
              <a:pPr>
                <a:defRPr/>
              </a:pPr>
              <a:t>2/12/2012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8B3108D7-6CC7-4062-8E67-A334D1133D97}" type="slidenum">
              <a:rPr lang="en-US"/>
              <a:pPr>
                <a:defRPr/>
              </a:pPr>
              <a:t>‹#›</a:t>
            </a:fld>
            <a:endParaRPr lang="en-US" dirty="0"/>
          </a:p>
        </p:txBody>
      </p:sp>
      <p:sp>
        <p:nvSpPr>
          <p:cNvPr id="8" name="Text Box 19"/>
          <p:cNvSpPr txBox="1">
            <a:spLocks noChangeArrowheads="1"/>
          </p:cNvSpPr>
          <p:nvPr/>
        </p:nvSpPr>
        <p:spPr bwMode="auto">
          <a:xfrm>
            <a:off x="6781800" y="533400"/>
            <a:ext cx="1219200" cy="457200"/>
          </a:xfrm>
          <a:prstGeom prst="rect">
            <a:avLst/>
          </a:prstGeom>
          <a:noFill/>
          <a:ln w="9525">
            <a:noFill/>
            <a:miter lim="800000"/>
            <a:headEnd/>
            <a:tailEnd/>
          </a:ln>
          <a:effectLst/>
        </p:spPr>
        <p:txBody>
          <a:bodyPr>
            <a:spAutoFit/>
          </a:bodyPr>
          <a:lstStyle/>
          <a:p>
            <a:pPr algn="ctr">
              <a:spcBef>
                <a:spcPct val="50000"/>
              </a:spcBef>
              <a:defRPr/>
            </a:pPr>
            <a:r>
              <a:rPr lang="en-US" sz="2400" dirty="0">
                <a:cs typeface="+mn-cs"/>
              </a:rPr>
              <a:t>  </a:t>
            </a:r>
          </a:p>
        </p:txBody>
      </p:sp>
      <p:sp>
        <p:nvSpPr>
          <p:cNvPr id="9" name="Rectangle 23"/>
          <p:cNvSpPr>
            <a:spLocks noChangeArrowheads="1"/>
          </p:cNvSpPr>
          <p:nvPr/>
        </p:nvSpPr>
        <p:spPr bwMode="auto">
          <a:xfrm>
            <a:off x="0" y="-9525"/>
            <a:ext cx="6670675"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dirty="0">
              <a:cs typeface="+mn-cs"/>
            </a:endParaRPr>
          </a:p>
        </p:txBody>
      </p:sp>
      <p:sp>
        <p:nvSpPr>
          <p:cNvPr id="13" name="Text Box 52"/>
          <p:cNvSpPr txBox="1">
            <a:spLocks noChangeArrowheads="1"/>
          </p:cNvSpPr>
          <p:nvPr/>
        </p:nvSpPr>
        <p:spPr bwMode="auto">
          <a:xfrm>
            <a:off x="266700" y="1588"/>
            <a:ext cx="4314825" cy="461962"/>
          </a:xfrm>
          <a:prstGeom prst="rect">
            <a:avLst/>
          </a:prstGeom>
          <a:noFill/>
          <a:ln w="9525">
            <a:noFill/>
            <a:miter lim="800000"/>
            <a:headEnd/>
            <a:tailEnd/>
          </a:ln>
          <a:effectLst/>
        </p:spPr>
        <p:txBody>
          <a:bodyPr wrap="none">
            <a:spAutoFit/>
          </a:bodyPr>
          <a:lstStyle/>
          <a:p>
            <a:pPr>
              <a:defRPr/>
            </a:pPr>
            <a:r>
              <a:rPr lang="en-US" sz="2400" b="1" dirty="0">
                <a:solidFill>
                  <a:schemeClr val="bg1"/>
                </a:solidFill>
                <a:latin typeface="Arial" charset="0"/>
                <a:cs typeface="+mn-cs"/>
              </a:rPr>
              <a:t>Classroom Diagnostic Tools</a:t>
            </a:r>
          </a:p>
        </p:txBody>
      </p:sp>
      <p:pic>
        <p:nvPicPr>
          <p:cNvPr id="4106" name="Object 58"/>
          <p:cNvPicPr>
            <a:picLocks noChangeAspect="1" noChangeArrowheads="1"/>
          </p:cNvPicPr>
          <p:nvPr/>
        </p:nvPicPr>
        <p:blipFill>
          <a:blip r:embed="rId13" cstate="print"/>
          <a:srcRect/>
          <a:stretch>
            <a:fillRect/>
          </a:stretch>
        </p:blipFill>
        <p:spPr bwMode="auto">
          <a:xfrm>
            <a:off x="6918325" y="0"/>
            <a:ext cx="2130425" cy="547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jpg"/><Relationship Id="rId3" Type="http://schemas.openxmlformats.org/officeDocument/2006/relationships/image" Target="../media/image2.jpeg"/><Relationship Id="rId7" Type="http://schemas.openxmlformats.org/officeDocument/2006/relationships/image" Target="../media/image6.jpg"/><Relationship Id="rId12" Type="http://schemas.openxmlformats.org/officeDocument/2006/relationships/image" Target="../media/image11.jpg"/><Relationship Id="rId2" Type="http://schemas.openxmlformats.org/officeDocument/2006/relationships/notesSlide" Target="../notesSlides/notesSlide1.xml"/><Relationship Id="rId16" Type="http://schemas.openxmlformats.org/officeDocument/2006/relationships/image" Target="../media/image15.jpg"/><Relationship Id="rId1" Type="http://schemas.openxmlformats.org/officeDocument/2006/relationships/slideLayout" Target="../slideLayouts/slideLayout4.xml"/><Relationship Id="rId6" Type="http://schemas.openxmlformats.org/officeDocument/2006/relationships/image" Target="../media/image5.jpg"/><Relationship Id="rId11" Type="http://schemas.openxmlformats.org/officeDocument/2006/relationships/image" Target="../media/image10.jpg"/><Relationship Id="rId5" Type="http://schemas.openxmlformats.org/officeDocument/2006/relationships/image" Target="../media/image4.jpg"/><Relationship Id="rId15" Type="http://schemas.openxmlformats.org/officeDocument/2006/relationships/image" Target="../media/image14.jpg"/><Relationship Id="rId10" Type="http://schemas.openxmlformats.org/officeDocument/2006/relationships/image" Target="../media/image9.jpg"/><Relationship Id="rId4" Type="http://schemas.openxmlformats.org/officeDocument/2006/relationships/image" Target="../media/image3.jpg"/><Relationship Id="rId9" Type="http://schemas.openxmlformats.org/officeDocument/2006/relationships/image" Target="../media/image8.jpg"/><Relationship Id="rId14" Type="http://schemas.openxmlformats.org/officeDocument/2006/relationships/image" Target="../media/image13.jp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mailto:Pacustomerservice@datarecognitioncorp.com" TargetMode="Externa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hyperlink" Target="http://arincoaches.wikispaces.com/CDT_Data_Training"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920750" y="1446213"/>
            <a:ext cx="7332663" cy="1825625"/>
          </a:xfrm>
          <a:prstGeom prst="rect">
            <a:avLst/>
          </a:prstGeom>
          <a:noFill/>
          <a:ln w="9525">
            <a:noFill/>
            <a:miter lim="800000"/>
            <a:headEnd/>
            <a:tailEnd/>
          </a:ln>
        </p:spPr>
        <p:txBody>
          <a:bodyPr/>
          <a:lstStyle/>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sz="2000" b="1" dirty="0" smtClean="0">
              <a:solidFill>
                <a:prstClr val="black"/>
              </a:solidFill>
            </a:endParaRPr>
          </a:p>
          <a:p>
            <a:pPr algn="ctr">
              <a:spcBef>
                <a:spcPct val="20000"/>
              </a:spcBef>
              <a:tabLst>
                <a:tab pos="2684463" algn="l"/>
              </a:tabLst>
              <a:defRPr/>
            </a:pPr>
            <a:r>
              <a:rPr lang="en-US" sz="2000" b="1" dirty="0" smtClean="0">
                <a:solidFill>
                  <a:srgbClr val="FF0000"/>
                </a:solidFill>
                <a:latin typeface="+mn-lt"/>
                <a:cs typeface="Arial" charset="0"/>
              </a:rPr>
              <a:t> </a:t>
            </a:r>
            <a:endParaRPr lang="en-US" sz="2000" b="1" dirty="0">
              <a:solidFill>
                <a:srgbClr val="FF0000"/>
              </a:solidFill>
              <a:latin typeface="+mn-lt"/>
              <a:cs typeface="Arial" charset="0"/>
            </a:endParaRPr>
          </a:p>
          <a:p>
            <a:pPr algn="ctr">
              <a:spcBef>
                <a:spcPct val="20000"/>
              </a:spcBef>
              <a:tabLst>
                <a:tab pos="2684463" algn="l"/>
              </a:tabLst>
              <a:defRPr/>
            </a:pPr>
            <a:endParaRPr lang="en-US" sz="2000" b="1" dirty="0">
              <a:solidFill>
                <a:srgbClr val="FF0000"/>
              </a:solidFill>
              <a:latin typeface="+mn-lt"/>
              <a:cs typeface="Arial" charset="0"/>
            </a:endParaRPr>
          </a:p>
        </p:txBody>
      </p:sp>
      <p:pic>
        <p:nvPicPr>
          <p:cNvPr id="26625" name="Picture 1"/>
          <p:cNvPicPr>
            <a:picLocks noChangeAspect="1" noChangeArrowheads="1"/>
          </p:cNvPicPr>
          <p:nvPr/>
        </p:nvPicPr>
        <p:blipFill>
          <a:blip r:embed="rId3" cstate="print"/>
          <a:srcRect/>
          <a:stretch>
            <a:fillRect/>
          </a:stretch>
        </p:blipFill>
        <p:spPr bwMode="auto">
          <a:xfrm>
            <a:off x="1089025" y="1436688"/>
            <a:ext cx="6965950" cy="1608137"/>
          </a:xfrm>
          <a:prstGeom prst="rect">
            <a:avLst/>
          </a:prstGeom>
          <a:noFill/>
          <a:ln w="9525">
            <a:solidFill>
              <a:schemeClr val="accent1">
                <a:lumMod val="50000"/>
              </a:schemeClr>
            </a:solidFill>
            <a:miter lim="800000"/>
            <a:headEnd/>
            <a:tailEnd/>
          </a:ln>
          <a:effectLst/>
        </p:spPr>
      </p:pic>
      <p:sp>
        <p:nvSpPr>
          <p:cNvPr id="6" name="Slide Number Placeholder 5"/>
          <p:cNvSpPr>
            <a:spLocks noGrp="1"/>
          </p:cNvSpPr>
          <p:nvPr>
            <p:ph type="sldNum" sz="quarter" idx="12"/>
          </p:nvPr>
        </p:nvSpPr>
        <p:spPr/>
        <p:txBody>
          <a:bodyPr/>
          <a:lstStyle/>
          <a:p>
            <a:pPr>
              <a:defRPr/>
            </a:pPr>
            <a:fld id="{AC1B5A30-954B-491F-9DA2-27A6DFFC7573}" type="slidenum">
              <a:rPr lang="en-US" smtClean="0"/>
              <a:pPr>
                <a:defRPr/>
              </a:pPr>
              <a:t>1</a:t>
            </a:fld>
            <a:endParaRPr 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178167">
            <a:off x="6191036" y="3937955"/>
            <a:ext cx="1219200" cy="12192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8664747">
            <a:off x="7425977" y="4566981"/>
            <a:ext cx="1219200" cy="1219200"/>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15526">
            <a:off x="7481335" y="2988600"/>
            <a:ext cx="1219200" cy="1219200"/>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750721">
            <a:off x="4971836" y="3163622"/>
            <a:ext cx="1219200" cy="121920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260715">
            <a:off x="614595" y="4806234"/>
            <a:ext cx="1219200" cy="1219200"/>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188324">
            <a:off x="7643812" y="851066"/>
            <a:ext cx="1219200" cy="1219200"/>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2205184">
            <a:off x="1930729" y="5111244"/>
            <a:ext cx="1219200" cy="1219200"/>
          </a:xfrm>
          <a:prstGeom prst="rect">
            <a:avLst/>
          </a:prstGeom>
        </p:spPr>
      </p:pic>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4511464">
            <a:off x="614595" y="3512892"/>
            <a:ext cx="1219200" cy="1219200"/>
          </a:xfrm>
          <a:prstGeom prst="rect">
            <a:avLst/>
          </a:prstGeom>
        </p:spPr>
      </p:pic>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20048714">
            <a:off x="3538268" y="3267894"/>
            <a:ext cx="1219200" cy="1219200"/>
          </a:xfrm>
          <a:prstGeom prst="rect">
            <a:avLst/>
          </a:prstGeom>
        </p:spPr>
      </p:pic>
      <p:pic>
        <p:nvPicPr>
          <p:cNvPr id="13" name="Picture 1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2013276">
            <a:off x="2148589" y="3773222"/>
            <a:ext cx="1219200" cy="1219200"/>
          </a:xfrm>
          <a:prstGeom prst="rect">
            <a:avLst/>
          </a:prstGeom>
        </p:spPr>
      </p:pic>
      <p:pic>
        <p:nvPicPr>
          <p:cNvPr id="14" name="Picture 1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20609030">
            <a:off x="319789" y="1769400"/>
            <a:ext cx="1219200" cy="1219200"/>
          </a:xfrm>
          <a:prstGeom prst="rect">
            <a:avLst/>
          </a:prstGeom>
        </p:spPr>
      </p:pic>
      <p:pic>
        <p:nvPicPr>
          <p:cNvPr id="15" name="Picture 1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20180494">
            <a:off x="3721677" y="4791733"/>
            <a:ext cx="1219200" cy="1219200"/>
          </a:xfrm>
          <a:prstGeom prst="rect">
            <a:avLst/>
          </a:prstGeom>
        </p:spPr>
      </p:pic>
      <p:pic>
        <p:nvPicPr>
          <p:cNvPr id="16" name="Picture 1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rot="16798866">
            <a:off x="5381542" y="5106824"/>
            <a:ext cx="12192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4037013" y="3051175"/>
            <a:ext cx="749300" cy="547688"/>
          </a:xfrm>
          <a:prstGeom prst="rect">
            <a:avLst/>
          </a:prstGeom>
          <a:solidFill>
            <a:schemeClr val="bg1"/>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0" name="Rectangle 39"/>
          <p:cNvSpPr/>
          <p:nvPr/>
        </p:nvSpPr>
        <p:spPr>
          <a:xfrm>
            <a:off x="3514725" y="4049713"/>
            <a:ext cx="1793875" cy="284162"/>
          </a:xfrm>
          <a:prstGeom prst="rect">
            <a:avLst/>
          </a:prstGeom>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268"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5E0A805B-3CAF-497C-B6E6-B45CDA8FE4F8}" type="slidenum">
              <a:rPr lang="en-US" smtClean="0"/>
              <a:pPr>
                <a:defRPr/>
              </a:pPr>
              <a:t>10</a:t>
            </a:fld>
            <a:endParaRPr lang="en-US" dirty="0"/>
          </a:p>
        </p:txBody>
      </p:sp>
      <p:pic>
        <p:nvPicPr>
          <p:cNvPr id="11270" name="Picture 2"/>
          <p:cNvPicPr>
            <a:picLocks noGrp="1" noChangeAspect="1" noChangeArrowheads="1"/>
          </p:cNvPicPr>
          <p:nvPr>
            <p:ph idx="1"/>
          </p:nvPr>
        </p:nvPicPr>
        <p:blipFill>
          <a:blip r:embed="rId3" cstate="print"/>
          <a:srcRect/>
          <a:stretch>
            <a:fillRect/>
          </a:stretch>
        </p:blipFill>
        <p:spPr>
          <a:xfrm>
            <a:off x="617538" y="1230313"/>
            <a:ext cx="8005762" cy="5518150"/>
          </a:xfrm>
          <a:noFill/>
        </p:spPr>
      </p:pic>
      <p:sp>
        <p:nvSpPr>
          <p:cNvPr id="11271" name="TextBox 9"/>
          <p:cNvSpPr txBox="1">
            <a:spLocks noChangeArrowheads="1"/>
          </p:cNvSpPr>
          <p:nvPr/>
        </p:nvSpPr>
        <p:spPr bwMode="auto">
          <a:xfrm>
            <a:off x="1449388" y="1235075"/>
            <a:ext cx="1789112" cy="461963"/>
          </a:xfrm>
          <a:prstGeom prst="rect">
            <a:avLst/>
          </a:prstGeom>
          <a:noFill/>
          <a:ln w="9525">
            <a:noFill/>
            <a:miter lim="800000"/>
            <a:headEnd/>
            <a:tailEnd/>
          </a:ln>
        </p:spPr>
        <p:txBody>
          <a:bodyPr>
            <a:spAutoFit/>
          </a:bodyPr>
          <a:lstStyle/>
          <a:p>
            <a:r>
              <a:rPr lang="en-US" sz="2400" b="1">
                <a:solidFill>
                  <a:srgbClr val="00B050"/>
                </a:solidFill>
              </a:rPr>
              <a:t>Benchmark</a:t>
            </a:r>
          </a:p>
        </p:txBody>
      </p:sp>
      <p:sp>
        <p:nvSpPr>
          <p:cNvPr id="11272" name="TextBox 10"/>
          <p:cNvSpPr txBox="1">
            <a:spLocks noChangeArrowheads="1"/>
          </p:cNvSpPr>
          <p:nvPr/>
        </p:nvSpPr>
        <p:spPr bwMode="auto">
          <a:xfrm>
            <a:off x="5286375" y="1219200"/>
            <a:ext cx="1933575" cy="461963"/>
          </a:xfrm>
          <a:prstGeom prst="rect">
            <a:avLst/>
          </a:prstGeom>
          <a:noFill/>
          <a:ln w="9525">
            <a:noFill/>
            <a:miter lim="800000"/>
            <a:headEnd/>
            <a:tailEnd/>
          </a:ln>
        </p:spPr>
        <p:txBody>
          <a:bodyPr>
            <a:spAutoFit/>
          </a:bodyPr>
          <a:lstStyle/>
          <a:p>
            <a:r>
              <a:rPr lang="en-US" sz="2400" b="1"/>
              <a:t>    </a:t>
            </a:r>
            <a:r>
              <a:rPr lang="en-US" sz="2400" b="1">
                <a:solidFill>
                  <a:srgbClr val="FF0000"/>
                </a:solidFill>
              </a:rPr>
              <a:t>Diagnostic</a:t>
            </a:r>
            <a:endParaRPr lang="en-US">
              <a:solidFill>
                <a:srgbClr val="FF0000"/>
              </a:solidFill>
            </a:endParaRPr>
          </a:p>
        </p:txBody>
      </p:sp>
      <p:sp>
        <p:nvSpPr>
          <p:cNvPr id="11273" name="TextBox 11"/>
          <p:cNvSpPr txBox="1">
            <a:spLocks noChangeArrowheads="1"/>
          </p:cNvSpPr>
          <p:nvPr/>
        </p:nvSpPr>
        <p:spPr bwMode="auto">
          <a:xfrm>
            <a:off x="2762250" y="1800225"/>
            <a:ext cx="1276350" cy="215900"/>
          </a:xfrm>
          <a:prstGeom prst="rect">
            <a:avLst/>
          </a:prstGeom>
          <a:noFill/>
          <a:ln w="9525">
            <a:solidFill>
              <a:srgbClr val="00B050"/>
            </a:solidFill>
            <a:miter lim="800000"/>
            <a:headEnd/>
            <a:tailEnd/>
          </a:ln>
        </p:spPr>
        <p:txBody>
          <a:bodyPr>
            <a:spAutoFit/>
          </a:bodyPr>
          <a:lstStyle/>
          <a:p>
            <a:r>
              <a:rPr lang="en-US" sz="800"/>
              <a:t>Grade-level specific</a:t>
            </a:r>
          </a:p>
        </p:txBody>
      </p:sp>
      <p:sp>
        <p:nvSpPr>
          <p:cNvPr id="11274" name="TextBox 12"/>
          <p:cNvSpPr txBox="1">
            <a:spLocks noChangeArrowheads="1"/>
          </p:cNvSpPr>
          <p:nvPr/>
        </p:nvSpPr>
        <p:spPr bwMode="auto">
          <a:xfrm>
            <a:off x="1846263" y="2173288"/>
            <a:ext cx="1466850" cy="461962"/>
          </a:xfrm>
          <a:prstGeom prst="rect">
            <a:avLst/>
          </a:prstGeom>
          <a:noFill/>
          <a:ln w="9525">
            <a:solidFill>
              <a:srgbClr val="00B050"/>
            </a:solidFill>
            <a:miter lim="800000"/>
            <a:headEnd/>
            <a:tailEnd/>
          </a:ln>
        </p:spPr>
        <p:txBody>
          <a:bodyPr>
            <a:spAutoFit/>
          </a:bodyPr>
          <a:lstStyle/>
          <a:p>
            <a:r>
              <a:rPr lang="en-US" sz="800"/>
              <a:t>Measures content at the reporting category level for reading and math </a:t>
            </a:r>
            <a:endParaRPr lang="en-US" sz="800" b="1"/>
          </a:p>
        </p:txBody>
      </p:sp>
      <p:sp>
        <p:nvSpPr>
          <p:cNvPr id="11275" name="TextBox 14"/>
          <p:cNvSpPr txBox="1">
            <a:spLocks noChangeArrowheads="1"/>
          </p:cNvSpPr>
          <p:nvPr/>
        </p:nvSpPr>
        <p:spPr bwMode="auto">
          <a:xfrm>
            <a:off x="1087438" y="3254375"/>
            <a:ext cx="1609725" cy="338138"/>
          </a:xfrm>
          <a:prstGeom prst="rect">
            <a:avLst/>
          </a:prstGeom>
          <a:noFill/>
          <a:ln w="9525">
            <a:solidFill>
              <a:srgbClr val="00B050"/>
            </a:solidFill>
            <a:miter lim="800000"/>
            <a:headEnd/>
            <a:tailEnd/>
          </a:ln>
        </p:spPr>
        <p:txBody>
          <a:bodyPr>
            <a:spAutoFit/>
          </a:bodyPr>
          <a:lstStyle/>
          <a:p>
            <a:r>
              <a:rPr lang="en-US" sz="800"/>
              <a:t>Students do not receive direct, formative feedback </a:t>
            </a:r>
          </a:p>
        </p:txBody>
      </p:sp>
      <p:sp>
        <p:nvSpPr>
          <p:cNvPr id="11276" name="TextBox 15"/>
          <p:cNvSpPr txBox="1">
            <a:spLocks noChangeArrowheads="1"/>
          </p:cNvSpPr>
          <p:nvPr/>
        </p:nvSpPr>
        <p:spPr bwMode="auto">
          <a:xfrm>
            <a:off x="876300" y="4084638"/>
            <a:ext cx="742950" cy="215900"/>
          </a:xfrm>
          <a:prstGeom prst="rect">
            <a:avLst/>
          </a:prstGeom>
          <a:noFill/>
          <a:ln w="9525">
            <a:solidFill>
              <a:srgbClr val="00B050"/>
            </a:solidFill>
            <a:miter lim="800000"/>
            <a:headEnd/>
            <a:tailEnd/>
          </a:ln>
        </p:spPr>
        <p:txBody>
          <a:bodyPr>
            <a:spAutoFit/>
          </a:bodyPr>
          <a:lstStyle/>
          <a:p>
            <a:r>
              <a:rPr lang="en-US" sz="800"/>
              <a:t>Class tool </a:t>
            </a:r>
          </a:p>
        </p:txBody>
      </p:sp>
      <p:sp>
        <p:nvSpPr>
          <p:cNvPr id="11277" name="TextBox 17"/>
          <p:cNvSpPr txBox="1">
            <a:spLocks noChangeArrowheads="1"/>
          </p:cNvSpPr>
          <p:nvPr/>
        </p:nvSpPr>
        <p:spPr bwMode="auto">
          <a:xfrm>
            <a:off x="6051550" y="2882900"/>
            <a:ext cx="1447800" cy="339725"/>
          </a:xfrm>
          <a:prstGeom prst="rect">
            <a:avLst/>
          </a:prstGeom>
          <a:noFill/>
          <a:ln w="9525">
            <a:solidFill>
              <a:srgbClr val="FF0000"/>
            </a:solidFill>
            <a:miter lim="800000"/>
            <a:headEnd/>
            <a:tailEnd/>
          </a:ln>
        </p:spPr>
        <p:txBody>
          <a:bodyPr>
            <a:spAutoFit/>
          </a:bodyPr>
          <a:lstStyle/>
          <a:p>
            <a:r>
              <a:rPr lang="en-US" sz="800"/>
              <a:t>Provides current level of performance</a:t>
            </a:r>
          </a:p>
        </p:txBody>
      </p:sp>
      <p:sp>
        <p:nvSpPr>
          <p:cNvPr id="11278" name="TextBox 18"/>
          <p:cNvSpPr txBox="1">
            <a:spLocks noChangeArrowheads="1"/>
          </p:cNvSpPr>
          <p:nvPr/>
        </p:nvSpPr>
        <p:spPr bwMode="auto">
          <a:xfrm>
            <a:off x="6537325" y="3278188"/>
            <a:ext cx="1552575" cy="477837"/>
          </a:xfrm>
          <a:prstGeom prst="rect">
            <a:avLst/>
          </a:prstGeom>
          <a:noFill/>
          <a:ln w="9525">
            <a:solidFill>
              <a:srgbClr val="FF0000"/>
            </a:solidFill>
            <a:miter lim="800000"/>
            <a:headEnd/>
            <a:tailEnd/>
          </a:ln>
        </p:spPr>
        <p:txBody>
          <a:bodyPr>
            <a:spAutoFit/>
          </a:bodyPr>
          <a:lstStyle/>
          <a:p>
            <a:r>
              <a:rPr lang="en-US" sz="800"/>
              <a:t>Identifies areas of strengths and needs across grade levels and subject areas</a:t>
            </a:r>
          </a:p>
        </p:txBody>
      </p:sp>
      <p:sp>
        <p:nvSpPr>
          <p:cNvPr id="11279" name="TextBox 19"/>
          <p:cNvSpPr txBox="1">
            <a:spLocks noChangeArrowheads="1"/>
          </p:cNvSpPr>
          <p:nvPr/>
        </p:nvSpPr>
        <p:spPr bwMode="auto">
          <a:xfrm>
            <a:off x="6307138" y="3797300"/>
            <a:ext cx="1146175" cy="338138"/>
          </a:xfrm>
          <a:prstGeom prst="rect">
            <a:avLst/>
          </a:prstGeom>
          <a:noFill/>
          <a:ln w="9525">
            <a:solidFill>
              <a:srgbClr val="FF0000"/>
            </a:solidFill>
            <a:miter lim="800000"/>
            <a:headEnd/>
            <a:tailEnd/>
          </a:ln>
        </p:spPr>
        <p:txBody>
          <a:bodyPr>
            <a:spAutoFit/>
          </a:bodyPr>
          <a:lstStyle/>
          <a:p>
            <a:r>
              <a:rPr lang="en-US" sz="800"/>
              <a:t>Individual/small group measurement tool </a:t>
            </a:r>
          </a:p>
        </p:txBody>
      </p:sp>
      <p:sp>
        <p:nvSpPr>
          <p:cNvPr id="11280" name="TextBox 20"/>
          <p:cNvSpPr txBox="1">
            <a:spLocks noChangeArrowheads="1"/>
          </p:cNvSpPr>
          <p:nvPr/>
        </p:nvSpPr>
        <p:spPr bwMode="auto">
          <a:xfrm>
            <a:off x="3716338" y="2481263"/>
            <a:ext cx="773112" cy="339725"/>
          </a:xfrm>
          <a:prstGeom prst="rect">
            <a:avLst/>
          </a:prstGeom>
          <a:noFill/>
          <a:ln w="9525">
            <a:solidFill>
              <a:srgbClr val="3399FF"/>
            </a:solidFill>
            <a:miter lim="800000"/>
            <a:headEnd/>
            <a:tailEnd/>
          </a:ln>
        </p:spPr>
        <p:txBody>
          <a:bodyPr>
            <a:spAutoFit/>
          </a:bodyPr>
          <a:lstStyle/>
          <a:p>
            <a:r>
              <a:rPr lang="en-US" sz="800"/>
              <a:t>Results need to be used</a:t>
            </a:r>
          </a:p>
        </p:txBody>
      </p:sp>
      <p:sp>
        <p:nvSpPr>
          <p:cNvPr id="11281" name="TextBox 21"/>
          <p:cNvSpPr txBox="1">
            <a:spLocks noChangeArrowheads="1"/>
          </p:cNvSpPr>
          <p:nvPr/>
        </p:nvSpPr>
        <p:spPr bwMode="auto">
          <a:xfrm>
            <a:off x="4548188" y="2589213"/>
            <a:ext cx="996950" cy="461962"/>
          </a:xfrm>
          <a:prstGeom prst="rect">
            <a:avLst/>
          </a:prstGeom>
          <a:noFill/>
          <a:ln w="9525">
            <a:solidFill>
              <a:srgbClr val="3399FF"/>
            </a:solidFill>
            <a:miter lim="800000"/>
            <a:headEnd/>
            <a:tailEnd/>
          </a:ln>
        </p:spPr>
        <p:txBody>
          <a:bodyPr>
            <a:spAutoFit/>
          </a:bodyPr>
          <a:lstStyle/>
          <a:p>
            <a:r>
              <a:rPr lang="en-US" sz="800"/>
              <a:t>Can be given no more than five times a year </a:t>
            </a:r>
          </a:p>
        </p:txBody>
      </p:sp>
      <p:sp>
        <p:nvSpPr>
          <p:cNvPr id="11282" name="TextBox 22"/>
          <p:cNvSpPr txBox="1">
            <a:spLocks noChangeArrowheads="1"/>
          </p:cNvSpPr>
          <p:nvPr/>
        </p:nvSpPr>
        <p:spPr bwMode="auto">
          <a:xfrm>
            <a:off x="3308350" y="3265488"/>
            <a:ext cx="860425" cy="461962"/>
          </a:xfrm>
          <a:prstGeom prst="rect">
            <a:avLst/>
          </a:prstGeom>
          <a:noFill/>
          <a:ln w="9525">
            <a:solidFill>
              <a:srgbClr val="3399FF"/>
            </a:solidFill>
            <a:miter lim="800000"/>
            <a:headEnd/>
            <a:tailEnd/>
          </a:ln>
        </p:spPr>
        <p:txBody>
          <a:bodyPr>
            <a:spAutoFit/>
          </a:bodyPr>
          <a:lstStyle/>
          <a:p>
            <a:r>
              <a:rPr lang="en-US" sz="800"/>
              <a:t>Informs instructional process </a:t>
            </a:r>
          </a:p>
        </p:txBody>
      </p:sp>
      <p:sp>
        <p:nvSpPr>
          <p:cNvPr id="11283" name="TextBox 23"/>
          <p:cNvSpPr txBox="1">
            <a:spLocks noChangeArrowheads="1"/>
          </p:cNvSpPr>
          <p:nvPr/>
        </p:nvSpPr>
        <p:spPr bwMode="auto">
          <a:xfrm>
            <a:off x="4927600" y="3146425"/>
            <a:ext cx="798513" cy="461963"/>
          </a:xfrm>
          <a:prstGeom prst="rect">
            <a:avLst/>
          </a:prstGeom>
          <a:noFill/>
          <a:ln w="9525">
            <a:solidFill>
              <a:srgbClr val="3399FF"/>
            </a:solidFill>
            <a:miter lim="800000"/>
            <a:headEnd/>
            <a:tailEnd/>
          </a:ln>
        </p:spPr>
        <p:txBody>
          <a:bodyPr>
            <a:spAutoFit/>
          </a:bodyPr>
          <a:lstStyle/>
          <a:p>
            <a:r>
              <a:rPr lang="en-US" sz="800"/>
              <a:t>Forces us to ask more questions</a:t>
            </a:r>
            <a:endParaRPr lang="en-US" sz="800" b="1"/>
          </a:p>
        </p:txBody>
      </p:sp>
      <p:sp>
        <p:nvSpPr>
          <p:cNvPr id="11284" name="TextBox 24"/>
          <p:cNvSpPr txBox="1">
            <a:spLocks noChangeArrowheads="1"/>
          </p:cNvSpPr>
          <p:nvPr/>
        </p:nvSpPr>
        <p:spPr bwMode="auto">
          <a:xfrm>
            <a:off x="1804988" y="4097338"/>
            <a:ext cx="1001712" cy="215900"/>
          </a:xfrm>
          <a:prstGeom prst="rect">
            <a:avLst/>
          </a:prstGeom>
          <a:noFill/>
          <a:ln w="9525">
            <a:solidFill>
              <a:srgbClr val="00B050"/>
            </a:solidFill>
            <a:miter lim="800000"/>
            <a:headEnd/>
            <a:tailEnd/>
          </a:ln>
        </p:spPr>
        <p:txBody>
          <a:bodyPr>
            <a:spAutoFit/>
          </a:bodyPr>
          <a:lstStyle/>
          <a:p>
            <a:r>
              <a:rPr lang="en-US" sz="800"/>
              <a:t>Cost involved </a:t>
            </a:r>
          </a:p>
        </p:txBody>
      </p:sp>
      <p:sp>
        <p:nvSpPr>
          <p:cNvPr id="11285" name="TextBox 25"/>
          <p:cNvSpPr txBox="1">
            <a:spLocks noChangeArrowheads="1"/>
          </p:cNvSpPr>
          <p:nvPr/>
        </p:nvSpPr>
        <p:spPr bwMode="auto">
          <a:xfrm>
            <a:off x="6127750" y="4430713"/>
            <a:ext cx="577850" cy="215900"/>
          </a:xfrm>
          <a:prstGeom prst="rect">
            <a:avLst/>
          </a:prstGeom>
          <a:noFill/>
          <a:ln w="9525">
            <a:solidFill>
              <a:srgbClr val="FF0000"/>
            </a:solidFill>
            <a:miter lim="800000"/>
            <a:headEnd/>
            <a:tailEnd/>
          </a:ln>
        </p:spPr>
        <p:txBody>
          <a:bodyPr>
            <a:spAutoFit/>
          </a:bodyPr>
          <a:lstStyle/>
          <a:p>
            <a:r>
              <a:rPr lang="en-US" sz="800"/>
              <a:t>No cost </a:t>
            </a:r>
          </a:p>
        </p:txBody>
      </p:sp>
      <p:sp>
        <p:nvSpPr>
          <p:cNvPr id="11286" name="TextBox 26"/>
          <p:cNvSpPr txBox="1">
            <a:spLocks noChangeArrowheads="1"/>
          </p:cNvSpPr>
          <p:nvPr/>
        </p:nvSpPr>
        <p:spPr bwMode="auto">
          <a:xfrm>
            <a:off x="3852863" y="4691063"/>
            <a:ext cx="1676400" cy="338137"/>
          </a:xfrm>
          <a:prstGeom prst="rect">
            <a:avLst/>
          </a:prstGeom>
          <a:noFill/>
          <a:ln w="9525">
            <a:solidFill>
              <a:srgbClr val="3399FF"/>
            </a:solidFill>
            <a:miter lim="800000"/>
            <a:headEnd/>
            <a:tailEnd/>
          </a:ln>
        </p:spPr>
        <p:txBody>
          <a:bodyPr>
            <a:spAutoFit/>
          </a:bodyPr>
          <a:lstStyle/>
          <a:p>
            <a:r>
              <a:rPr lang="en-US" sz="800"/>
              <a:t>Results may be used to establish student goal setting</a:t>
            </a:r>
          </a:p>
        </p:txBody>
      </p:sp>
      <p:sp>
        <p:nvSpPr>
          <p:cNvPr id="11287" name="TextBox 27"/>
          <p:cNvSpPr txBox="1">
            <a:spLocks noChangeArrowheads="1"/>
          </p:cNvSpPr>
          <p:nvPr/>
        </p:nvSpPr>
        <p:spPr bwMode="auto">
          <a:xfrm>
            <a:off x="4179888" y="2125663"/>
            <a:ext cx="819150" cy="338137"/>
          </a:xfrm>
          <a:prstGeom prst="rect">
            <a:avLst/>
          </a:prstGeom>
          <a:noFill/>
          <a:ln w="9525">
            <a:solidFill>
              <a:srgbClr val="3399FF"/>
            </a:solidFill>
            <a:miter lim="800000"/>
            <a:headEnd/>
            <a:tailEnd/>
          </a:ln>
        </p:spPr>
        <p:txBody>
          <a:bodyPr>
            <a:spAutoFit/>
          </a:bodyPr>
          <a:lstStyle/>
          <a:p>
            <a:r>
              <a:rPr lang="en-US" sz="800"/>
              <a:t>Results support goal setting</a:t>
            </a:r>
          </a:p>
        </p:txBody>
      </p:sp>
      <p:sp>
        <p:nvSpPr>
          <p:cNvPr id="11288" name="TextBox 28"/>
          <p:cNvSpPr txBox="1">
            <a:spLocks noChangeArrowheads="1"/>
          </p:cNvSpPr>
          <p:nvPr/>
        </p:nvSpPr>
        <p:spPr bwMode="auto">
          <a:xfrm>
            <a:off x="6884988" y="4160838"/>
            <a:ext cx="1295400" cy="600075"/>
          </a:xfrm>
          <a:prstGeom prst="rect">
            <a:avLst/>
          </a:prstGeom>
          <a:noFill/>
          <a:ln w="9525">
            <a:solidFill>
              <a:srgbClr val="FF0000"/>
            </a:solidFill>
            <a:miter lim="800000"/>
            <a:headEnd/>
            <a:tailEnd/>
          </a:ln>
        </p:spPr>
        <p:txBody>
          <a:bodyPr>
            <a:spAutoFit/>
          </a:bodyPr>
          <a:lstStyle/>
          <a:p>
            <a:r>
              <a:rPr lang="en-US" sz="800"/>
              <a:t>Most lessons to support eligible content for strengths and areas of need are available on SAS</a:t>
            </a:r>
          </a:p>
        </p:txBody>
      </p:sp>
      <p:sp>
        <p:nvSpPr>
          <p:cNvPr id="11289" name="TextBox 30"/>
          <p:cNvSpPr txBox="1">
            <a:spLocks noChangeArrowheads="1"/>
          </p:cNvSpPr>
          <p:nvPr/>
        </p:nvSpPr>
        <p:spPr bwMode="auto">
          <a:xfrm>
            <a:off x="5508625" y="1851025"/>
            <a:ext cx="1076325" cy="584200"/>
          </a:xfrm>
          <a:prstGeom prst="rect">
            <a:avLst/>
          </a:prstGeom>
          <a:noFill/>
          <a:ln w="9525">
            <a:solidFill>
              <a:srgbClr val="FF0000"/>
            </a:solidFill>
            <a:miter lim="800000"/>
            <a:headEnd/>
            <a:tailEnd/>
          </a:ln>
        </p:spPr>
        <p:txBody>
          <a:bodyPr>
            <a:spAutoFit/>
          </a:bodyPr>
          <a:lstStyle/>
          <a:p>
            <a:r>
              <a:rPr lang="en-US" sz="800"/>
              <a:t>Diagnosis of  student strengths and areas of need at instructional level </a:t>
            </a:r>
          </a:p>
        </p:txBody>
      </p:sp>
      <p:sp>
        <p:nvSpPr>
          <p:cNvPr id="11290" name="TextBox 24"/>
          <p:cNvSpPr txBox="1">
            <a:spLocks noChangeArrowheads="1"/>
          </p:cNvSpPr>
          <p:nvPr/>
        </p:nvSpPr>
        <p:spPr bwMode="auto">
          <a:xfrm>
            <a:off x="4129088" y="5132388"/>
            <a:ext cx="1000125" cy="461962"/>
          </a:xfrm>
          <a:prstGeom prst="rect">
            <a:avLst/>
          </a:prstGeom>
          <a:noFill/>
          <a:ln w="9525">
            <a:solidFill>
              <a:srgbClr val="3399FF"/>
            </a:solidFill>
            <a:miter lim="800000"/>
            <a:headEnd/>
            <a:tailEnd/>
          </a:ln>
        </p:spPr>
        <p:txBody>
          <a:bodyPr>
            <a:spAutoFit/>
          </a:bodyPr>
          <a:lstStyle/>
          <a:p>
            <a:r>
              <a:rPr lang="en-US" sz="800"/>
              <a:t>Administered throughout the school year</a:t>
            </a:r>
          </a:p>
        </p:txBody>
      </p:sp>
      <p:sp>
        <p:nvSpPr>
          <p:cNvPr id="11291" name="TextBox 25"/>
          <p:cNvSpPr txBox="1">
            <a:spLocks noChangeArrowheads="1"/>
          </p:cNvSpPr>
          <p:nvPr/>
        </p:nvSpPr>
        <p:spPr bwMode="auto">
          <a:xfrm>
            <a:off x="3455988" y="3752850"/>
            <a:ext cx="2206625" cy="461963"/>
          </a:xfrm>
          <a:prstGeom prst="rect">
            <a:avLst/>
          </a:prstGeom>
          <a:noFill/>
          <a:ln w="9525">
            <a:solidFill>
              <a:srgbClr val="3399FF"/>
            </a:solidFill>
            <a:miter lim="800000"/>
            <a:headEnd/>
            <a:tailEnd/>
          </a:ln>
        </p:spPr>
        <p:txBody>
          <a:bodyPr>
            <a:spAutoFit/>
          </a:bodyPr>
          <a:lstStyle/>
          <a:p>
            <a:r>
              <a:rPr lang="en-US" sz="800"/>
              <a:t>Process of regularly collecting, summarizing, and analyzing information to guide development, implementation, and evaluation of instruction</a:t>
            </a:r>
          </a:p>
        </p:txBody>
      </p:sp>
      <p:sp>
        <p:nvSpPr>
          <p:cNvPr id="27" name="Date Placeholder 26"/>
          <p:cNvSpPr>
            <a:spLocks noGrp="1"/>
          </p:cNvSpPr>
          <p:nvPr>
            <p:ph type="dt" sz="quarter" idx="10"/>
          </p:nvPr>
        </p:nvSpPr>
        <p:spPr/>
        <p:txBody>
          <a:bodyPr/>
          <a:lstStyle/>
          <a:p>
            <a:pPr>
              <a:defRPr/>
            </a:pPr>
            <a:fld id="{C1F0BB69-D6C3-4444-9F0A-A396ED0D3354}" type="datetime1">
              <a:rPr lang="en-US"/>
              <a:pPr>
                <a:defRPr/>
              </a:pPr>
              <a:t>2/12/2012</a:t>
            </a:fld>
            <a:endParaRPr lang="en-US" dirty="0"/>
          </a:p>
        </p:txBody>
      </p:sp>
      <p:sp>
        <p:nvSpPr>
          <p:cNvPr id="11293" name="TextBox 27"/>
          <p:cNvSpPr txBox="1">
            <a:spLocks noChangeArrowheads="1"/>
          </p:cNvSpPr>
          <p:nvPr/>
        </p:nvSpPr>
        <p:spPr bwMode="auto">
          <a:xfrm>
            <a:off x="1054100" y="3735388"/>
            <a:ext cx="1706563" cy="215900"/>
          </a:xfrm>
          <a:prstGeom prst="rect">
            <a:avLst/>
          </a:prstGeom>
          <a:noFill/>
          <a:ln w="9525">
            <a:solidFill>
              <a:srgbClr val="00B050"/>
            </a:solidFill>
            <a:miter lim="800000"/>
            <a:headEnd/>
            <a:tailEnd/>
          </a:ln>
        </p:spPr>
        <p:txBody>
          <a:bodyPr>
            <a:spAutoFit/>
          </a:bodyPr>
          <a:lstStyle/>
          <a:p>
            <a:r>
              <a:rPr lang="en-US" sz="800"/>
              <a:t>Answers the question, What? </a:t>
            </a:r>
          </a:p>
        </p:txBody>
      </p:sp>
      <p:sp>
        <p:nvSpPr>
          <p:cNvPr id="11294" name="TextBox 28"/>
          <p:cNvSpPr txBox="1">
            <a:spLocks noChangeArrowheads="1"/>
          </p:cNvSpPr>
          <p:nvPr/>
        </p:nvSpPr>
        <p:spPr bwMode="auto">
          <a:xfrm>
            <a:off x="6627813" y="2351088"/>
            <a:ext cx="987425" cy="461962"/>
          </a:xfrm>
          <a:prstGeom prst="rect">
            <a:avLst/>
          </a:prstGeom>
          <a:noFill/>
          <a:ln w="9525">
            <a:solidFill>
              <a:srgbClr val="FF0000"/>
            </a:solidFill>
            <a:miter lim="800000"/>
            <a:headEnd/>
            <a:tailEnd/>
          </a:ln>
        </p:spPr>
        <p:txBody>
          <a:bodyPr>
            <a:spAutoFit/>
          </a:bodyPr>
          <a:lstStyle/>
          <a:p>
            <a:r>
              <a:rPr lang="en-US" sz="800"/>
              <a:t>Answers the questions, What? Why? and How?</a:t>
            </a:r>
          </a:p>
        </p:txBody>
      </p:sp>
      <p:sp>
        <p:nvSpPr>
          <p:cNvPr id="11295" name="TextBox 30"/>
          <p:cNvSpPr txBox="1">
            <a:spLocks noChangeArrowheads="1"/>
          </p:cNvSpPr>
          <p:nvPr/>
        </p:nvSpPr>
        <p:spPr bwMode="auto">
          <a:xfrm>
            <a:off x="3316288" y="5673725"/>
            <a:ext cx="736600" cy="338138"/>
          </a:xfrm>
          <a:prstGeom prst="rect">
            <a:avLst/>
          </a:prstGeom>
          <a:noFill/>
          <a:ln w="9525">
            <a:solidFill>
              <a:srgbClr val="00B050"/>
            </a:solidFill>
            <a:miter lim="800000"/>
            <a:headEnd/>
            <a:tailEnd/>
          </a:ln>
        </p:spPr>
        <p:txBody>
          <a:bodyPr>
            <a:spAutoFit/>
          </a:bodyPr>
          <a:lstStyle/>
          <a:p>
            <a:r>
              <a:rPr lang="en-US" sz="800"/>
              <a:t>Summary report </a:t>
            </a:r>
          </a:p>
        </p:txBody>
      </p:sp>
      <p:sp>
        <p:nvSpPr>
          <p:cNvPr id="11296" name="TextBox 31"/>
          <p:cNvSpPr txBox="1">
            <a:spLocks noChangeArrowheads="1"/>
          </p:cNvSpPr>
          <p:nvPr/>
        </p:nvSpPr>
        <p:spPr bwMode="auto">
          <a:xfrm>
            <a:off x="5976938" y="4889500"/>
            <a:ext cx="1816100" cy="461963"/>
          </a:xfrm>
          <a:prstGeom prst="rect">
            <a:avLst/>
          </a:prstGeom>
          <a:noFill/>
          <a:ln w="9525">
            <a:solidFill>
              <a:srgbClr val="FF0000"/>
            </a:solidFill>
            <a:miter lim="800000"/>
            <a:headEnd/>
            <a:tailEnd/>
          </a:ln>
        </p:spPr>
        <p:txBody>
          <a:bodyPr>
            <a:spAutoFit/>
          </a:bodyPr>
          <a:lstStyle/>
          <a:p>
            <a:r>
              <a:rPr lang="en-US" sz="800"/>
              <a:t>Computer-adaptive tool based on a vertical scale that spans content from grades 3 to high school/course</a:t>
            </a:r>
          </a:p>
        </p:txBody>
      </p:sp>
      <p:sp>
        <p:nvSpPr>
          <p:cNvPr id="11297" name="TextBox 33"/>
          <p:cNvSpPr txBox="1">
            <a:spLocks noChangeArrowheads="1"/>
          </p:cNvSpPr>
          <p:nvPr/>
        </p:nvSpPr>
        <p:spPr bwMode="auto">
          <a:xfrm>
            <a:off x="1560513" y="5005388"/>
            <a:ext cx="1854200" cy="338137"/>
          </a:xfrm>
          <a:prstGeom prst="rect">
            <a:avLst/>
          </a:prstGeom>
          <a:noFill/>
          <a:ln w="9525">
            <a:solidFill>
              <a:srgbClr val="00B050"/>
            </a:solidFill>
            <a:miter lim="800000"/>
            <a:headEnd/>
            <a:tailEnd/>
          </a:ln>
        </p:spPr>
        <p:txBody>
          <a:bodyPr>
            <a:spAutoFit/>
          </a:bodyPr>
          <a:lstStyle/>
          <a:p>
            <a:r>
              <a:rPr lang="en-US" sz="800"/>
              <a:t>Fixed form–everyone takes the same assessment at a given grade level </a:t>
            </a:r>
          </a:p>
        </p:txBody>
      </p:sp>
      <p:sp>
        <p:nvSpPr>
          <p:cNvPr id="11298" name="TextBox 34"/>
          <p:cNvSpPr txBox="1">
            <a:spLocks noChangeArrowheads="1"/>
          </p:cNvSpPr>
          <p:nvPr/>
        </p:nvSpPr>
        <p:spPr bwMode="auto">
          <a:xfrm>
            <a:off x="4251325" y="3182938"/>
            <a:ext cx="558800" cy="461962"/>
          </a:xfrm>
          <a:prstGeom prst="rect">
            <a:avLst/>
          </a:prstGeom>
          <a:noFill/>
          <a:ln w="9525">
            <a:solidFill>
              <a:srgbClr val="3399FF"/>
            </a:solidFill>
            <a:miter lim="800000"/>
            <a:headEnd/>
            <a:tailEnd/>
          </a:ln>
        </p:spPr>
        <p:txBody>
          <a:bodyPr>
            <a:spAutoFit/>
          </a:bodyPr>
          <a:lstStyle/>
          <a:p>
            <a:r>
              <a:rPr lang="en-US" sz="800"/>
              <a:t>Provide effective feedback</a:t>
            </a:r>
          </a:p>
        </p:txBody>
      </p:sp>
      <p:sp>
        <p:nvSpPr>
          <p:cNvPr id="11299" name="TextBox 36"/>
          <p:cNvSpPr txBox="1">
            <a:spLocks noChangeArrowheads="1"/>
          </p:cNvSpPr>
          <p:nvPr/>
        </p:nvSpPr>
        <p:spPr bwMode="auto">
          <a:xfrm>
            <a:off x="1204913" y="2754313"/>
            <a:ext cx="1555750" cy="338137"/>
          </a:xfrm>
          <a:prstGeom prst="rect">
            <a:avLst/>
          </a:prstGeom>
          <a:noFill/>
          <a:ln w="9525">
            <a:solidFill>
              <a:srgbClr val="00B050"/>
            </a:solidFill>
            <a:miter lim="800000"/>
            <a:headEnd/>
            <a:tailEnd/>
          </a:ln>
        </p:spPr>
        <p:txBody>
          <a:bodyPr>
            <a:spAutoFit/>
          </a:bodyPr>
          <a:lstStyle/>
          <a:p>
            <a:r>
              <a:rPr lang="en-US" sz="800"/>
              <a:t>Provides a standards-aligned benchmark</a:t>
            </a:r>
          </a:p>
        </p:txBody>
      </p:sp>
      <p:sp>
        <p:nvSpPr>
          <p:cNvPr id="11300" name="TextBox 37"/>
          <p:cNvSpPr txBox="1">
            <a:spLocks noChangeArrowheads="1"/>
          </p:cNvSpPr>
          <p:nvPr/>
        </p:nvSpPr>
        <p:spPr bwMode="auto">
          <a:xfrm>
            <a:off x="1096963" y="4405313"/>
            <a:ext cx="1733550" cy="461962"/>
          </a:xfrm>
          <a:prstGeom prst="rect">
            <a:avLst/>
          </a:prstGeom>
          <a:noFill/>
          <a:ln w="9525">
            <a:solidFill>
              <a:srgbClr val="00B050"/>
            </a:solidFill>
            <a:miter lim="800000"/>
            <a:headEnd/>
            <a:tailEnd/>
          </a:ln>
        </p:spPr>
        <p:txBody>
          <a:bodyPr>
            <a:spAutoFit/>
          </a:bodyPr>
          <a:lstStyle/>
          <a:p>
            <a:r>
              <a:rPr lang="en-US" sz="800"/>
              <a:t>Provides an estimate of student performance on a summative assessment</a:t>
            </a:r>
          </a:p>
        </p:txBody>
      </p:sp>
      <p:sp>
        <p:nvSpPr>
          <p:cNvPr id="11301" name="TextBox 38"/>
          <p:cNvSpPr txBox="1">
            <a:spLocks noChangeArrowheads="1"/>
          </p:cNvSpPr>
          <p:nvPr/>
        </p:nvSpPr>
        <p:spPr bwMode="auto">
          <a:xfrm>
            <a:off x="3668713" y="4275138"/>
            <a:ext cx="1828800" cy="338137"/>
          </a:xfrm>
          <a:prstGeom prst="rect">
            <a:avLst/>
          </a:prstGeom>
          <a:noFill/>
          <a:ln w="9525">
            <a:solidFill>
              <a:srgbClr val="3399FF"/>
            </a:solidFill>
            <a:miter lim="800000"/>
            <a:headEnd/>
            <a:tailEnd/>
          </a:ln>
        </p:spPr>
        <p:txBody>
          <a:bodyPr>
            <a:spAutoFit/>
          </a:bodyPr>
          <a:lstStyle/>
          <a:p>
            <a:r>
              <a:rPr lang="en-US" sz="800"/>
              <a:t>Students may be tested on material not formerly taught</a:t>
            </a:r>
          </a:p>
        </p:txBody>
      </p:sp>
      <p:sp>
        <p:nvSpPr>
          <p:cNvPr id="11302" name="TextBox 41"/>
          <p:cNvSpPr txBox="1">
            <a:spLocks noChangeArrowheads="1"/>
          </p:cNvSpPr>
          <p:nvPr/>
        </p:nvSpPr>
        <p:spPr bwMode="auto">
          <a:xfrm>
            <a:off x="2395538" y="5600700"/>
            <a:ext cx="895350" cy="338138"/>
          </a:xfrm>
          <a:prstGeom prst="rect">
            <a:avLst/>
          </a:prstGeom>
          <a:noFill/>
          <a:ln w="9525">
            <a:solidFill>
              <a:srgbClr val="00B050"/>
            </a:solidFill>
            <a:miter lim="800000"/>
            <a:headEnd/>
            <a:tailEnd/>
          </a:ln>
        </p:spPr>
        <p:txBody>
          <a:bodyPr>
            <a:spAutoFit/>
          </a:bodyPr>
          <a:lstStyle/>
          <a:p>
            <a:r>
              <a:rPr lang="en-US" sz="800"/>
              <a:t>Group measurement</a:t>
            </a:r>
          </a:p>
        </p:txBody>
      </p:sp>
      <p:sp>
        <p:nvSpPr>
          <p:cNvPr id="11303" name="TextBox 42"/>
          <p:cNvSpPr txBox="1">
            <a:spLocks noChangeArrowheads="1"/>
          </p:cNvSpPr>
          <p:nvPr/>
        </p:nvSpPr>
        <p:spPr bwMode="auto">
          <a:xfrm>
            <a:off x="3467100" y="2862263"/>
            <a:ext cx="736600" cy="338137"/>
          </a:xfrm>
          <a:prstGeom prst="rect">
            <a:avLst/>
          </a:prstGeom>
          <a:noFill/>
          <a:ln w="9525">
            <a:solidFill>
              <a:srgbClr val="3399FF"/>
            </a:solidFill>
            <a:miter lim="800000"/>
            <a:headEnd/>
            <a:tailEnd/>
          </a:ln>
        </p:spPr>
        <p:txBody>
          <a:bodyPr>
            <a:spAutoFit/>
          </a:bodyPr>
          <a:lstStyle/>
          <a:p>
            <a:r>
              <a:rPr lang="en-US" sz="800"/>
              <a:t>Share with parents</a:t>
            </a:r>
          </a:p>
        </p:txBody>
      </p:sp>
      <p:sp>
        <p:nvSpPr>
          <p:cNvPr id="11304" name="TextBox 45"/>
          <p:cNvSpPr txBox="1">
            <a:spLocks noChangeArrowheads="1"/>
          </p:cNvSpPr>
          <p:nvPr/>
        </p:nvSpPr>
        <p:spPr bwMode="auto">
          <a:xfrm>
            <a:off x="5410200" y="5438775"/>
            <a:ext cx="1495425" cy="461963"/>
          </a:xfrm>
          <a:prstGeom prst="rect">
            <a:avLst/>
          </a:prstGeom>
          <a:noFill/>
          <a:ln w="9525">
            <a:solidFill>
              <a:srgbClr val="FF0000"/>
            </a:solidFill>
            <a:miter lim="800000"/>
            <a:headEnd/>
            <a:tailEnd/>
          </a:ln>
        </p:spPr>
        <p:txBody>
          <a:bodyPr>
            <a:spAutoFit/>
          </a:bodyPr>
          <a:lstStyle/>
          <a:p>
            <a:r>
              <a:rPr lang="en-US" sz="800" b="1" dirty="0">
                <a:solidFill>
                  <a:srgbClr val="FF0000"/>
                </a:solidFill>
              </a:rPr>
              <a:t>Supports differentiated instruction within </a:t>
            </a:r>
            <a:r>
              <a:rPr lang="en-US" sz="800" b="1" dirty="0" err="1">
                <a:solidFill>
                  <a:srgbClr val="FF0000"/>
                </a:solidFill>
              </a:rPr>
              <a:t>RtII</a:t>
            </a:r>
            <a:r>
              <a:rPr lang="en-US" sz="800" b="1" dirty="0">
                <a:solidFill>
                  <a:srgbClr val="FF0000"/>
                </a:solidFill>
              </a:rPr>
              <a:t> Tiers </a:t>
            </a:r>
            <a:r>
              <a:rPr lang="en-US" sz="800" b="1" dirty="0" smtClean="0">
                <a:solidFill>
                  <a:srgbClr val="FF0000"/>
                </a:solidFill>
              </a:rPr>
              <a:t>1, 2, and 3.</a:t>
            </a:r>
            <a:endParaRPr lang="en-US" sz="800" b="1"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76250" y="523875"/>
            <a:ext cx="8229600" cy="884238"/>
          </a:xfrm>
        </p:spPr>
        <p:txBody>
          <a:bodyPr/>
          <a:lstStyle/>
          <a:p>
            <a:r>
              <a:rPr lang="en-US" sz="2400" b="1" smtClean="0">
                <a:solidFill>
                  <a:srgbClr val="FF0000"/>
                </a:solidFill>
              </a:rPr>
              <a:t/>
            </a:r>
            <a:br>
              <a:rPr lang="en-US" sz="2400" b="1" smtClean="0">
                <a:solidFill>
                  <a:srgbClr val="FF0000"/>
                </a:solidFill>
              </a:rPr>
            </a:br>
            <a:r>
              <a:rPr lang="en-US" sz="3200" b="1" smtClean="0">
                <a:solidFill>
                  <a:srgbClr val="FF0000"/>
                </a:solidFill>
              </a:rPr>
              <a:t/>
            </a:r>
            <a:br>
              <a:rPr lang="en-US" sz="3200" b="1" smtClean="0">
                <a:solidFill>
                  <a:srgbClr val="FF0000"/>
                </a:solidFill>
              </a:rPr>
            </a:br>
            <a:r>
              <a:rPr lang="en-US" sz="3200" b="1" smtClean="0">
                <a:solidFill>
                  <a:srgbClr val="FF0000"/>
                </a:solidFill>
              </a:rPr>
              <a:t>Supports differentiated instruction within Rt</a:t>
            </a:r>
            <a:r>
              <a:rPr lang="en-US" sz="3200" b="1" smtClean="0">
                <a:solidFill>
                  <a:srgbClr val="FF0000"/>
                </a:solidFill>
                <a:latin typeface="Microsoft Sans Serif" pitchFamily="34" charset="0"/>
                <a:cs typeface="Microsoft Sans Serif" pitchFamily="34" charset="0"/>
              </a:rPr>
              <a:t>II</a:t>
            </a:r>
            <a:r>
              <a:rPr lang="en-US" sz="3200" b="1" smtClean="0">
                <a:solidFill>
                  <a:srgbClr val="FF0000"/>
                </a:solidFill>
              </a:rPr>
              <a:t> Tiers 1, 2, and 3</a:t>
            </a:r>
            <a:r>
              <a:rPr lang="en-US" sz="3600" b="1" smtClean="0">
                <a:solidFill>
                  <a:srgbClr val="FF0000"/>
                </a:solidFill>
              </a:rPr>
              <a:t/>
            </a:r>
            <a:br>
              <a:rPr lang="en-US" sz="3600" b="1" smtClean="0">
                <a:solidFill>
                  <a:srgbClr val="FF0000"/>
                </a:solidFill>
              </a:rPr>
            </a:br>
            <a:endParaRPr lang="en-US" sz="3600" smtClean="0"/>
          </a:p>
        </p:txBody>
      </p:sp>
      <p:sp>
        <p:nvSpPr>
          <p:cNvPr id="12291" name="Content Placeholder 2"/>
          <p:cNvSpPr>
            <a:spLocks noGrp="1"/>
          </p:cNvSpPr>
          <p:nvPr>
            <p:ph idx="1"/>
          </p:nvPr>
        </p:nvSpPr>
        <p:spPr/>
        <p:txBody>
          <a:bodyPr/>
          <a:lstStyle/>
          <a:p>
            <a:pPr marL="457200" indent="-457200">
              <a:defRPr/>
            </a:pPr>
            <a:r>
              <a:rPr lang="en-US" sz="2400" dirty="0" smtClean="0"/>
              <a:t>The CDT represents a standards-aligned classroom diagnostic tool that may be used to support differentiated instruction within Tiers 1, 2, and 3. </a:t>
            </a:r>
          </a:p>
          <a:p>
            <a:pPr>
              <a:buFont typeface="Arial" pitchFamily="34" charset="0"/>
              <a:buNone/>
              <a:defRPr/>
            </a:pPr>
            <a:endParaRPr lang="en-US" sz="2400" dirty="0" smtClean="0"/>
          </a:p>
          <a:p>
            <a:pPr marL="457200" indent="-457200">
              <a:defRPr/>
            </a:pPr>
            <a:r>
              <a:rPr lang="en-US" sz="2400" dirty="0" smtClean="0"/>
              <a:t>The CDT is a powerful tool for monitoring student progress relative to standards and learning progressions.  </a:t>
            </a:r>
          </a:p>
          <a:p>
            <a:pPr>
              <a:defRPr/>
            </a:pPr>
            <a:endParaRPr lang="en-US" sz="2400" dirty="0" smtClean="0"/>
          </a:p>
          <a:p>
            <a:pPr marL="457200" indent="-457200">
              <a:defRPr/>
            </a:pPr>
            <a:r>
              <a:rPr lang="en-US" sz="2400" dirty="0" smtClean="0"/>
              <a:t>The CDT is not a form of curriculum-based measurement; it is a classroom diagnostic measure.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2/12/2012</a:t>
            </a:fld>
            <a:endParaRPr lang="en-US" dirty="0"/>
          </a:p>
        </p:txBody>
      </p:sp>
      <p:sp>
        <p:nvSpPr>
          <p:cNvPr id="5" name="Slide Number Placeholder 4"/>
          <p:cNvSpPr>
            <a:spLocks noGrp="1"/>
          </p:cNvSpPr>
          <p:nvPr>
            <p:ph type="sldNum" sz="quarter" idx="12"/>
          </p:nvPr>
        </p:nvSpPr>
        <p:spPr/>
        <p:txBody>
          <a:bodyPr/>
          <a:lstStyle/>
          <a:p>
            <a:pPr>
              <a:defRPr/>
            </a:pPr>
            <a:fld id="{4E92EAF0-6EAB-4F42-AF40-5855B465D0DD}"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a:off x="2743200" y="830263"/>
            <a:ext cx="6300788" cy="5113337"/>
          </a:xfrm>
          <a:prstGeom prst="triangle">
            <a:avLst>
              <a:gd name="adj" fmla="val 50000"/>
            </a:avLst>
          </a:prstGeom>
          <a:solidFill>
            <a:srgbClr val="FFFFFF"/>
          </a:solidFill>
          <a:ln w="9525">
            <a:solidFill>
              <a:srgbClr val="000000"/>
            </a:solidFill>
            <a:miter lim="800000"/>
            <a:headEnd/>
            <a:tailEnd/>
          </a:ln>
        </p:spPr>
        <p:txBody>
          <a:bodyPr/>
          <a:lstStyle/>
          <a:p>
            <a:endParaRPr lang="en-US"/>
          </a:p>
        </p:txBody>
      </p:sp>
      <p:sp>
        <p:nvSpPr>
          <p:cNvPr id="13315" name="AutoShape 9"/>
          <p:cNvSpPr>
            <a:spLocks noChangeArrowheads="1"/>
          </p:cNvSpPr>
          <p:nvPr/>
        </p:nvSpPr>
        <p:spPr bwMode="auto">
          <a:xfrm rot="-3510465">
            <a:off x="1805781" y="2948782"/>
            <a:ext cx="4670425" cy="417512"/>
          </a:xfrm>
          <a:prstGeom prst="leftRightArrow">
            <a:avLst>
              <a:gd name="adj1" fmla="val 50000"/>
              <a:gd name="adj2" fmla="val 223727"/>
            </a:avLst>
          </a:prstGeom>
          <a:solidFill>
            <a:srgbClr val="1F497D"/>
          </a:solidFill>
          <a:ln w="9525">
            <a:solidFill>
              <a:srgbClr val="000000"/>
            </a:solidFill>
            <a:miter lim="800000"/>
            <a:headEnd/>
            <a:tailEnd/>
          </a:ln>
        </p:spPr>
        <p:txBody>
          <a:bodyPr rot="10800000" anchor="ctr"/>
          <a:lstStyle/>
          <a:p>
            <a:pPr algn="ctr"/>
            <a:endParaRPr lang="en-US" sz="1800">
              <a:latin typeface="Arial" pitchFamily="34" charset="0"/>
            </a:endParaRPr>
          </a:p>
        </p:txBody>
      </p:sp>
      <p:sp>
        <p:nvSpPr>
          <p:cNvPr id="65541" name="Text Box 5"/>
          <p:cNvSpPr txBox="1">
            <a:spLocks noChangeArrowheads="1"/>
          </p:cNvSpPr>
          <p:nvPr/>
        </p:nvSpPr>
        <p:spPr bwMode="auto">
          <a:xfrm>
            <a:off x="4876800" y="1676400"/>
            <a:ext cx="1982788" cy="1754188"/>
          </a:xfrm>
          <a:prstGeom prst="rect">
            <a:avLst/>
          </a:prstGeom>
          <a:noFill/>
          <a:ln w="9525">
            <a:noFill/>
            <a:miter lim="800000"/>
            <a:headEnd/>
            <a:tailEnd/>
          </a:ln>
        </p:spPr>
        <p:txBody>
          <a:bodyPr/>
          <a:lstStyle/>
          <a:p>
            <a:pPr algn="ctr">
              <a:defRPr/>
            </a:pPr>
            <a:r>
              <a:rPr lang="en-US" b="1" dirty="0">
                <a:latin typeface="+mn-lt"/>
              </a:rPr>
              <a:t>Tier 3:</a:t>
            </a:r>
            <a:endParaRPr lang="en-US" sz="800" b="1" dirty="0">
              <a:latin typeface="+mn-lt"/>
            </a:endParaRPr>
          </a:p>
          <a:p>
            <a:pPr marL="406400" lvl="1" indent="-114300">
              <a:buFont typeface="Wingdings" pitchFamily="2" charset="2"/>
              <a:buChar char="§"/>
              <a:defRPr/>
            </a:pPr>
            <a:r>
              <a:rPr lang="en-US" dirty="0">
                <a:latin typeface="+mn-lt"/>
              </a:rPr>
              <a:t>Supplemental  Small Group Instruction/Intervention Period for </a:t>
            </a:r>
          </a:p>
          <a:p>
            <a:pPr marL="406400" lvl="1" indent="-114300">
              <a:buFont typeface="Wingdings" pitchFamily="2" charset="2"/>
              <a:buChar char="§"/>
              <a:defRPr/>
            </a:pPr>
            <a:r>
              <a:rPr lang="en-US" dirty="0">
                <a:latin typeface="+mn-lt"/>
              </a:rPr>
              <a:t>a </a:t>
            </a:r>
            <a:r>
              <a:rPr lang="en-US" b="1" dirty="0">
                <a:latin typeface="+mn-lt"/>
              </a:rPr>
              <a:t>FEW</a:t>
            </a:r>
            <a:r>
              <a:rPr lang="en-US" dirty="0">
                <a:latin typeface="+mn-lt"/>
              </a:rPr>
              <a:t> Students (</a:t>
            </a:r>
            <a:r>
              <a:rPr lang="en-US" b="1" dirty="0">
                <a:latin typeface="+mn-lt"/>
              </a:rPr>
              <a:t>5-10%) </a:t>
            </a:r>
            <a:endParaRPr lang="en-US" dirty="0">
              <a:latin typeface="+mn-lt"/>
            </a:endParaRPr>
          </a:p>
          <a:p>
            <a:pPr marL="406400" lvl="1" indent="-114300">
              <a:buFont typeface="Wingdings" pitchFamily="2" charset="2"/>
              <a:buChar char="§"/>
              <a:defRPr/>
            </a:pPr>
            <a:r>
              <a:rPr lang="en-US" dirty="0">
                <a:latin typeface="+mn-lt"/>
              </a:rPr>
              <a:t>Daily for an extended period of time</a:t>
            </a:r>
          </a:p>
          <a:p>
            <a:pPr marL="406400" lvl="1" indent="-114300">
              <a:buFont typeface="Wingdings" pitchFamily="2" charset="2"/>
              <a:buChar char="§"/>
              <a:defRPr/>
            </a:pPr>
            <a:r>
              <a:rPr lang="en-US" b="1" dirty="0">
                <a:latin typeface="+mn-lt"/>
              </a:rPr>
              <a:t>Instructional Focus: </a:t>
            </a:r>
          </a:p>
          <a:p>
            <a:pPr marL="406400" lvl="1" indent="-114300">
              <a:buFont typeface="Wingdings" pitchFamily="2" charset="2"/>
              <a:buNone/>
              <a:defRPr/>
            </a:pPr>
            <a:r>
              <a:rPr lang="en-US" dirty="0">
                <a:latin typeface="+mn-lt"/>
              </a:rPr>
              <a:t>	Basic Skill Deficiencies</a:t>
            </a:r>
            <a:endParaRPr lang="en-US" b="1" dirty="0">
              <a:latin typeface="+mn-lt"/>
            </a:endParaRPr>
          </a:p>
          <a:p>
            <a:pPr>
              <a:defRPr/>
            </a:pPr>
            <a:endParaRPr lang="en-US" dirty="0"/>
          </a:p>
          <a:p>
            <a:pPr algn="ctr">
              <a:defRPr/>
            </a:pPr>
            <a:endParaRPr lang="en-US" dirty="0"/>
          </a:p>
          <a:p>
            <a:pPr algn="ctr">
              <a:defRPr/>
            </a:pPr>
            <a:endParaRPr lang="en-US" sz="800" dirty="0"/>
          </a:p>
          <a:p>
            <a:pPr>
              <a:defRPr/>
            </a:pPr>
            <a:endParaRPr lang="en-US" sz="1800" dirty="0">
              <a:latin typeface="Arial" pitchFamily="34" charset="0"/>
            </a:endParaRPr>
          </a:p>
        </p:txBody>
      </p:sp>
      <p:grpSp>
        <p:nvGrpSpPr>
          <p:cNvPr id="13317" name="Group 6"/>
          <p:cNvGrpSpPr>
            <a:grpSpLocks/>
          </p:cNvGrpSpPr>
          <p:nvPr/>
        </p:nvGrpSpPr>
        <p:grpSpPr bwMode="auto">
          <a:xfrm>
            <a:off x="3733800" y="3306763"/>
            <a:ext cx="4343400" cy="1330325"/>
            <a:chOff x="7427" y="6375"/>
            <a:chExt cx="5514" cy="1590"/>
          </a:xfrm>
        </p:grpSpPr>
        <p:sp>
          <p:nvSpPr>
            <p:cNvPr id="13324" name="Line 7"/>
            <p:cNvSpPr>
              <a:spLocks noChangeShapeType="1"/>
            </p:cNvSpPr>
            <p:nvPr/>
          </p:nvSpPr>
          <p:spPr bwMode="auto">
            <a:xfrm>
              <a:off x="8394" y="6375"/>
              <a:ext cx="3580" cy="0"/>
            </a:xfrm>
            <a:prstGeom prst="line">
              <a:avLst/>
            </a:prstGeom>
            <a:noFill/>
            <a:ln w="9525">
              <a:solidFill>
                <a:srgbClr val="000000"/>
              </a:solidFill>
              <a:round/>
              <a:headEnd/>
              <a:tailEnd/>
            </a:ln>
          </p:spPr>
          <p:txBody>
            <a:bodyPr/>
            <a:lstStyle/>
            <a:p>
              <a:endParaRPr lang="en-US"/>
            </a:p>
          </p:txBody>
        </p:sp>
        <p:sp>
          <p:nvSpPr>
            <p:cNvPr id="13325" name="Line 8"/>
            <p:cNvSpPr>
              <a:spLocks noChangeShapeType="1"/>
            </p:cNvSpPr>
            <p:nvPr/>
          </p:nvSpPr>
          <p:spPr bwMode="auto">
            <a:xfrm>
              <a:off x="7427" y="7965"/>
              <a:ext cx="5514" cy="0"/>
            </a:xfrm>
            <a:prstGeom prst="line">
              <a:avLst/>
            </a:prstGeom>
            <a:noFill/>
            <a:ln w="9525">
              <a:solidFill>
                <a:srgbClr val="000000"/>
              </a:solidFill>
              <a:round/>
              <a:headEnd/>
              <a:tailEnd/>
            </a:ln>
          </p:spPr>
          <p:txBody>
            <a:bodyPr/>
            <a:lstStyle/>
            <a:p>
              <a:endParaRPr lang="en-US"/>
            </a:p>
          </p:txBody>
        </p:sp>
      </p:grpSp>
      <p:sp>
        <p:nvSpPr>
          <p:cNvPr id="65543" name="Text Box 9"/>
          <p:cNvSpPr txBox="1">
            <a:spLocks noChangeArrowheads="1"/>
          </p:cNvSpPr>
          <p:nvPr/>
        </p:nvSpPr>
        <p:spPr bwMode="auto">
          <a:xfrm>
            <a:off x="4267200" y="3352800"/>
            <a:ext cx="3127375" cy="1295400"/>
          </a:xfrm>
          <a:prstGeom prst="rect">
            <a:avLst/>
          </a:prstGeom>
          <a:noFill/>
          <a:ln w="9525">
            <a:noFill/>
            <a:miter lim="800000"/>
            <a:headEnd/>
            <a:tailEnd/>
          </a:ln>
        </p:spPr>
        <p:txBody>
          <a:bodyPr/>
          <a:lstStyle/>
          <a:p>
            <a:pPr algn="ctr" defTabSz="114300">
              <a:tabLst>
                <a:tab pos="457200" algn="l"/>
              </a:tabLst>
              <a:defRPr/>
            </a:pPr>
            <a:r>
              <a:rPr lang="en-US" b="1" dirty="0">
                <a:latin typeface="+mn-lt"/>
              </a:rPr>
              <a:t>Tier 2:</a:t>
            </a:r>
          </a:p>
          <a:p>
            <a:pPr defTabSz="114300">
              <a:buFont typeface="Wingdings" pitchFamily="2" charset="2"/>
              <a:buChar char="§"/>
              <a:tabLst>
                <a:tab pos="457200" algn="l"/>
              </a:tabLst>
              <a:defRPr/>
            </a:pPr>
            <a:r>
              <a:rPr lang="en-US" dirty="0">
                <a:latin typeface="+mn-lt"/>
              </a:rPr>
              <a:t>Supplemental Instruction/ Intervention Period for </a:t>
            </a:r>
            <a:r>
              <a:rPr lang="en-US" b="1" dirty="0">
                <a:latin typeface="+mn-lt"/>
              </a:rPr>
              <a:t>SOME </a:t>
            </a:r>
            <a:r>
              <a:rPr lang="en-US" dirty="0">
                <a:latin typeface="+mn-lt"/>
              </a:rPr>
              <a:t>Students (15-20%)</a:t>
            </a:r>
          </a:p>
          <a:p>
            <a:pPr defTabSz="114300">
              <a:buFont typeface="Symbol" pitchFamily="18" charset="2"/>
              <a:buChar char="·"/>
              <a:tabLst>
                <a:tab pos="457200" algn="l"/>
              </a:tabLst>
              <a:defRPr/>
            </a:pPr>
            <a:r>
              <a:rPr lang="en-US" dirty="0">
                <a:latin typeface="+mn-lt"/>
              </a:rPr>
              <a:t>3-5 times per week or cycle</a:t>
            </a:r>
          </a:p>
          <a:p>
            <a:pPr defTabSz="114300">
              <a:buFont typeface="Symbol" pitchFamily="18" charset="2"/>
              <a:buChar char="·"/>
              <a:tabLst>
                <a:tab pos="457200" algn="l"/>
              </a:tabLst>
              <a:defRPr/>
            </a:pPr>
            <a:r>
              <a:rPr lang="en-US" dirty="0">
                <a:latin typeface="+mn-lt"/>
              </a:rPr>
              <a:t>Lower class size</a:t>
            </a:r>
          </a:p>
          <a:p>
            <a:pPr defTabSz="114300">
              <a:buFont typeface="Symbol" pitchFamily="18" charset="2"/>
              <a:buChar char="·"/>
              <a:tabLst>
                <a:tab pos="457200" algn="l"/>
              </a:tabLst>
              <a:defRPr/>
            </a:pPr>
            <a:r>
              <a:rPr lang="en-US" b="1" dirty="0">
                <a:latin typeface="+mn-lt"/>
              </a:rPr>
              <a:t>Instructional Focus</a:t>
            </a:r>
            <a:r>
              <a:rPr lang="en-US" dirty="0">
                <a:latin typeface="+mn-lt"/>
              </a:rPr>
              <a:t>: Extended core instruction in subject area content and/or targeted instruction/intervention</a:t>
            </a:r>
          </a:p>
        </p:txBody>
      </p:sp>
      <p:sp>
        <p:nvSpPr>
          <p:cNvPr id="65544" name="Text Box 10"/>
          <p:cNvSpPr txBox="1">
            <a:spLocks noChangeArrowheads="1"/>
          </p:cNvSpPr>
          <p:nvPr/>
        </p:nvSpPr>
        <p:spPr bwMode="auto">
          <a:xfrm>
            <a:off x="3505200" y="4800600"/>
            <a:ext cx="4794250" cy="1204913"/>
          </a:xfrm>
          <a:prstGeom prst="rect">
            <a:avLst/>
          </a:prstGeom>
          <a:noFill/>
          <a:ln w="9525">
            <a:noFill/>
            <a:miter lim="800000"/>
            <a:headEnd/>
            <a:tailEnd/>
          </a:ln>
        </p:spPr>
        <p:txBody>
          <a:bodyPr/>
          <a:lstStyle/>
          <a:p>
            <a:pPr algn="ctr">
              <a:defRPr/>
            </a:pPr>
            <a:r>
              <a:rPr lang="en-US" b="1" dirty="0">
                <a:latin typeface="+mn-lt"/>
              </a:rPr>
              <a:t>Tier I:</a:t>
            </a:r>
          </a:p>
          <a:p>
            <a:pPr>
              <a:buFont typeface="Wingdings" pitchFamily="2" charset="2"/>
              <a:buChar char="§"/>
              <a:defRPr/>
            </a:pPr>
            <a:r>
              <a:rPr lang="en-US" dirty="0">
                <a:latin typeface="+mn-lt"/>
              </a:rPr>
              <a:t>High Quality Standards-Aligned Core Instruction for </a:t>
            </a:r>
            <a:r>
              <a:rPr lang="en-US" b="1" dirty="0">
                <a:latin typeface="+mn-lt"/>
              </a:rPr>
              <a:t>ALL</a:t>
            </a:r>
            <a:r>
              <a:rPr lang="en-US" dirty="0">
                <a:latin typeface="+mn-lt"/>
              </a:rPr>
              <a:t> students (100%)</a:t>
            </a:r>
          </a:p>
          <a:p>
            <a:pPr>
              <a:buFont typeface="Wingdings" pitchFamily="2" charset="2"/>
              <a:buChar char="§"/>
              <a:defRPr/>
            </a:pPr>
            <a:r>
              <a:rPr lang="en-US" dirty="0">
                <a:latin typeface="+mn-lt"/>
              </a:rPr>
              <a:t>English and Math Courses aligned to PA/Common Core standards and Keystones</a:t>
            </a:r>
          </a:p>
          <a:p>
            <a:pPr>
              <a:buFont typeface="Wingdings" pitchFamily="2" charset="2"/>
              <a:buChar char="§"/>
              <a:defRPr/>
            </a:pPr>
            <a:r>
              <a:rPr lang="en-US" dirty="0">
                <a:latin typeface="+mn-lt"/>
              </a:rPr>
              <a:t>ESL Core Instruction aligning ELP and Content Standards </a:t>
            </a:r>
          </a:p>
          <a:p>
            <a:pPr>
              <a:buFont typeface="Wingdings" pitchFamily="2" charset="2"/>
              <a:buChar char="§"/>
              <a:defRPr/>
            </a:pPr>
            <a:r>
              <a:rPr lang="en-US" dirty="0">
                <a:latin typeface="+mn-lt"/>
              </a:rPr>
              <a:t>Content literacy focus within all courses &amp; use of evidenced-based strategies  </a:t>
            </a:r>
          </a:p>
          <a:p>
            <a:pPr algn="ctr">
              <a:defRPr/>
            </a:pPr>
            <a:r>
              <a:rPr lang="en-US" dirty="0">
                <a:latin typeface="+mn-lt"/>
              </a:rPr>
              <a:t>Instructional Focus: </a:t>
            </a:r>
            <a:r>
              <a:rPr lang="en-US" dirty="0"/>
              <a:t>Subject Area Content (e.g., 9th grade Algebra I &amp;</a:t>
            </a:r>
          </a:p>
          <a:p>
            <a:pPr algn="ctr">
              <a:defRPr/>
            </a:pPr>
            <a:r>
              <a:rPr lang="en-US" dirty="0"/>
              <a:t>9th grade English Composition)</a:t>
            </a:r>
          </a:p>
          <a:p>
            <a:pPr>
              <a:buFont typeface="Wingdings" pitchFamily="2" charset="2"/>
              <a:buChar char="§"/>
              <a:defRPr/>
            </a:pPr>
            <a:endParaRPr lang="en-US" dirty="0">
              <a:latin typeface="+mn-lt"/>
            </a:endParaRPr>
          </a:p>
          <a:p>
            <a:pPr algn="ctr">
              <a:defRPr/>
            </a:pPr>
            <a:endParaRPr lang="en-US" dirty="0"/>
          </a:p>
        </p:txBody>
      </p:sp>
      <p:sp>
        <p:nvSpPr>
          <p:cNvPr id="13320" name="Rectangle 12"/>
          <p:cNvSpPr>
            <a:spLocks noChangeArrowheads="1"/>
          </p:cNvSpPr>
          <p:nvPr/>
        </p:nvSpPr>
        <p:spPr bwMode="auto">
          <a:xfrm>
            <a:off x="152400" y="76200"/>
            <a:ext cx="8839200" cy="609600"/>
          </a:xfrm>
          <a:prstGeom prst="rect">
            <a:avLst/>
          </a:prstGeom>
          <a:solidFill>
            <a:schemeClr val="accent1"/>
          </a:solidFill>
          <a:ln w="9525">
            <a:solidFill>
              <a:schemeClr val="tx1"/>
            </a:solidFill>
            <a:miter lim="800000"/>
            <a:headEnd/>
            <a:tailEnd/>
          </a:ln>
        </p:spPr>
        <p:txBody>
          <a:bodyPr wrap="none" anchor="ctr"/>
          <a:lstStyle/>
          <a:p>
            <a:pPr algn="ctr"/>
            <a:r>
              <a:rPr lang="en-US"/>
              <a:t>Pennsylvania’s Secondary RtII Framework</a:t>
            </a:r>
          </a:p>
        </p:txBody>
      </p:sp>
      <p:sp>
        <p:nvSpPr>
          <p:cNvPr id="13" name="Slide Number Placeholder 12"/>
          <p:cNvSpPr>
            <a:spLocks noGrp="1"/>
          </p:cNvSpPr>
          <p:nvPr>
            <p:ph type="sldNum" sz="quarter" idx="12"/>
          </p:nvPr>
        </p:nvSpPr>
        <p:spPr/>
        <p:txBody>
          <a:bodyPr/>
          <a:lstStyle/>
          <a:p>
            <a:pPr>
              <a:defRPr/>
            </a:pPr>
            <a:fld id="{95163674-21C8-4059-A339-C9DBFDDC1F86}" type="slidenum">
              <a:rPr lang="en-US" smtClean="0"/>
              <a:pPr>
                <a:defRPr/>
              </a:pPr>
              <a:t>12</a:t>
            </a:fld>
            <a:endParaRPr lang="en-US" dirty="0"/>
          </a:p>
        </p:txBody>
      </p:sp>
      <p:sp>
        <p:nvSpPr>
          <p:cNvPr id="65549" name="Rectangle 13"/>
          <p:cNvSpPr>
            <a:spLocks noChangeArrowheads="1"/>
          </p:cNvSpPr>
          <p:nvPr/>
        </p:nvSpPr>
        <p:spPr bwMode="auto">
          <a:xfrm>
            <a:off x="152400" y="757238"/>
            <a:ext cx="2590800" cy="5948362"/>
          </a:xfrm>
          <a:prstGeom prst="rect">
            <a:avLst/>
          </a:prstGeom>
          <a:solidFill>
            <a:schemeClr val="bg1"/>
          </a:solidFill>
          <a:ln w="9525">
            <a:noFill/>
            <a:miter lim="800000"/>
            <a:headEnd/>
            <a:tailEnd/>
          </a:ln>
          <a:effectLst/>
        </p:spPr>
        <p:txBody>
          <a:bodyPr anchor="ctr">
            <a:spAutoFit/>
          </a:bodyPr>
          <a:lstStyle/>
          <a:p>
            <a:pPr eaLnBrk="0" hangingPunct="0">
              <a:defRPr/>
            </a:pPr>
            <a:r>
              <a:rPr lang="en-US" sz="1050" b="1" i="1" dirty="0">
                <a:latin typeface="+mn-lt"/>
                <a:ea typeface="Times New Roman" pitchFamily="18" charset="0"/>
              </a:rPr>
              <a:t>Examples of Relevant Data</a:t>
            </a:r>
            <a:endParaRPr lang="en-US" sz="1050" dirty="0">
              <a:latin typeface="+mn-lt"/>
            </a:endParaRPr>
          </a:p>
          <a:p>
            <a:pPr eaLnBrk="0" hangingPunct="0">
              <a:defRPr/>
            </a:pPr>
            <a:r>
              <a:rPr lang="en-US" sz="1050" b="1" i="1" dirty="0">
                <a:latin typeface="+mn-lt"/>
                <a:ea typeface="Times New Roman" pitchFamily="18" charset="0"/>
              </a:rPr>
              <a:t>Current/Projected  Academic Performance Data:</a:t>
            </a:r>
            <a:endParaRPr lang="en-US" sz="1050" dirty="0">
              <a:latin typeface="+mn-lt"/>
            </a:endParaRPr>
          </a:p>
          <a:p>
            <a:pPr eaLnBrk="0" hangingPunct="0">
              <a:defRPr/>
            </a:pPr>
            <a:r>
              <a:rPr lang="en-US" i="1" dirty="0">
                <a:latin typeface="+mn-lt"/>
                <a:ea typeface="Times New Roman" pitchFamily="18" charset="0"/>
              </a:rPr>
              <a:t>*PVAAS Projections</a:t>
            </a:r>
            <a:endParaRPr lang="en-US" dirty="0">
              <a:latin typeface="+mn-lt"/>
            </a:endParaRPr>
          </a:p>
          <a:p>
            <a:pPr eaLnBrk="0" hangingPunct="0">
              <a:defRPr/>
            </a:pPr>
            <a:r>
              <a:rPr lang="en-US" i="1" dirty="0">
                <a:latin typeface="+mn-lt"/>
                <a:ea typeface="Times New Roman" pitchFamily="18" charset="0"/>
              </a:rPr>
              <a:t>*Performance: PA Keystone exams</a:t>
            </a:r>
          </a:p>
          <a:p>
            <a:pPr eaLnBrk="0" hangingPunct="0">
              <a:defRPr/>
            </a:pPr>
            <a:r>
              <a:rPr lang="en-US" i="1" dirty="0">
                <a:ea typeface="Times New Roman" pitchFamily="18" charset="0"/>
              </a:rPr>
              <a:t>*ACCESS for ELLs Data</a:t>
            </a:r>
            <a:endParaRPr lang="en-US" dirty="0">
              <a:latin typeface="+mn-lt"/>
            </a:endParaRPr>
          </a:p>
          <a:p>
            <a:pPr eaLnBrk="0" hangingPunct="0">
              <a:defRPr/>
            </a:pPr>
            <a:r>
              <a:rPr lang="en-US" i="1" dirty="0">
                <a:latin typeface="+mn-lt"/>
                <a:ea typeface="Times New Roman" pitchFamily="18" charset="0"/>
              </a:rPr>
              <a:t>*Performance: Classroom Diagnostic Tools</a:t>
            </a:r>
            <a:endParaRPr lang="en-US" dirty="0">
              <a:latin typeface="+mn-lt"/>
            </a:endParaRPr>
          </a:p>
          <a:p>
            <a:pPr eaLnBrk="0" hangingPunct="0">
              <a:defRPr/>
            </a:pPr>
            <a:r>
              <a:rPr lang="en-US" i="1" dirty="0">
                <a:latin typeface="+mn-lt"/>
                <a:ea typeface="Times New Roman" pitchFamily="18" charset="0"/>
              </a:rPr>
              <a:t>*4Sight</a:t>
            </a:r>
            <a:endParaRPr lang="en-US" dirty="0">
              <a:latin typeface="+mn-lt"/>
            </a:endParaRPr>
          </a:p>
          <a:p>
            <a:pPr eaLnBrk="0" hangingPunct="0">
              <a:defRPr/>
            </a:pPr>
            <a:r>
              <a:rPr lang="en-US" i="1" dirty="0">
                <a:latin typeface="+mn-lt"/>
                <a:ea typeface="Times New Roman" pitchFamily="18" charset="0"/>
              </a:rPr>
              <a:t>*Common Summative Assessments</a:t>
            </a:r>
            <a:endParaRPr lang="en-US" dirty="0">
              <a:latin typeface="+mn-lt"/>
            </a:endParaRPr>
          </a:p>
          <a:p>
            <a:pPr eaLnBrk="0" hangingPunct="0">
              <a:defRPr/>
            </a:pPr>
            <a:r>
              <a:rPr lang="en-US" i="1" dirty="0">
                <a:latin typeface="+mn-lt"/>
                <a:ea typeface="Times New Roman" pitchFamily="18" charset="0"/>
              </a:rPr>
              <a:t>*STAR</a:t>
            </a:r>
            <a:endParaRPr lang="en-US" dirty="0">
              <a:latin typeface="+mn-lt"/>
            </a:endParaRPr>
          </a:p>
          <a:p>
            <a:pPr eaLnBrk="0" hangingPunct="0">
              <a:defRPr/>
            </a:pPr>
            <a:r>
              <a:rPr lang="en-US" i="1" dirty="0">
                <a:latin typeface="+mn-lt"/>
                <a:ea typeface="Times New Roman" pitchFamily="18" charset="0"/>
              </a:rPr>
              <a:t>*Formal instruments or informal observations used to inform instruction and enhance student learning outcomes. </a:t>
            </a:r>
            <a:endParaRPr lang="en-US" dirty="0">
              <a:latin typeface="+mn-lt"/>
            </a:endParaRPr>
          </a:p>
          <a:p>
            <a:pPr eaLnBrk="0" hangingPunct="0">
              <a:defRPr/>
            </a:pPr>
            <a:r>
              <a:rPr lang="en-US" i="1" dirty="0">
                <a:latin typeface="+mn-lt"/>
                <a:ea typeface="Times New Roman" pitchFamily="18" charset="0"/>
              </a:rPr>
              <a:t>*Individually and/or group administered diagnostic measures</a:t>
            </a:r>
            <a:endParaRPr lang="en-US" dirty="0">
              <a:latin typeface="+mn-lt"/>
            </a:endParaRPr>
          </a:p>
          <a:p>
            <a:pPr eaLnBrk="0" hangingPunct="0">
              <a:defRPr/>
            </a:pPr>
            <a:r>
              <a:rPr lang="en-US" sz="1050" b="1" i="1" dirty="0">
                <a:latin typeface="+mn-lt"/>
                <a:ea typeface="Times New Roman" pitchFamily="18" charset="0"/>
              </a:rPr>
              <a:t>Existing Data (Use to establish career and college risk and readiness)</a:t>
            </a:r>
            <a:endParaRPr lang="en-US" sz="1050" dirty="0">
              <a:latin typeface="+mn-lt"/>
            </a:endParaRPr>
          </a:p>
          <a:p>
            <a:pPr eaLnBrk="0" hangingPunct="0">
              <a:defRPr/>
            </a:pPr>
            <a:r>
              <a:rPr lang="en-US" i="1" dirty="0">
                <a:latin typeface="+mn-lt"/>
                <a:ea typeface="Times New Roman" pitchFamily="18" charset="0"/>
              </a:rPr>
              <a:t>*PSSA</a:t>
            </a:r>
            <a:endParaRPr lang="en-US" dirty="0">
              <a:latin typeface="+mn-lt"/>
            </a:endParaRPr>
          </a:p>
          <a:p>
            <a:pPr eaLnBrk="0" hangingPunct="0">
              <a:defRPr/>
            </a:pPr>
            <a:r>
              <a:rPr lang="en-US" i="1" dirty="0">
                <a:latin typeface="+mn-lt"/>
                <a:ea typeface="Times New Roman" pitchFamily="18" charset="0"/>
              </a:rPr>
              <a:t>* End of Year (EOY) Failing Grades in core subjects as early as 4</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*Failing Grades in beginning and end of 9</a:t>
            </a:r>
            <a:r>
              <a:rPr lang="en-US" i="1" baseline="30000" dirty="0">
                <a:latin typeface="+mn-lt"/>
                <a:ea typeface="Times New Roman" pitchFamily="18" charset="0"/>
              </a:rPr>
              <a:t>th</a:t>
            </a:r>
            <a:r>
              <a:rPr lang="en-US" i="1" dirty="0">
                <a:latin typeface="+mn-lt"/>
                <a:ea typeface="Times New Roman" pitchFamily="18" charset="0"/>
              </a:rPr>
              <a:t> grade fall semester courses</a:t>
            </a:r>
            <a:endParaRPr lang="en-US" dirty="0">
              <a:latin typeface="+mn-lt"/>
            </a:endParaRPr>
          </a:p>
          <a:p>
            <a:pPr eaLnBrk="0" hangingPunct="0">
              <a:defRPr/>
            </a:pPr>
            <a:r>
              <a:rPr lang="en-US" i="1" dirty="0">
                <a:latin typeface="+mn-lt"/>
                <a:ea typeface="Times New Roman" pitchFamily="18" charset="0"/>
              </a:rPr>
              <a:t>*Earning Fewer than 2 credits; lack of promotion to 10</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 &lt;70-80% Attendance (5 weeks or more of missed school)(&gt;10 days in first month of 9</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*Mobility between 8</a:t>
            </a:r>
            <a:r>
              <a:rPr lang="en-US" i="1" baseline="30000" dirty="0">
                <a:latin typeface="+mn-lt"/>
                <a:ea typeface="Times New Roman" pitchFamily="18" charset="0"/>
              </a:rPr>
              <a:t>th</a:t>
            </a:r>
            <a:r>
              <a:rPr lang="en-US" i="1" dirty="0">
                <a:latin typeface="+mn-lt"/>
                <a:ea typeface="Times New Roman" pitchFamily="18" charset="0"/>
              </a:rPr>
              <a:t> and 10</a:t>
            </a:r>
            <a:r>
              <a:rPr lang="en-US" i="1" baseline="30000" dirty="0">
                <a:latin typeface="+mn-lt"/>
                <a:ea typeface="Times New Roman" pitchFamily="18" charset="0"/>
              </a:rPr>
              <a:t>th</a:t>
            </a:r>
            <a:r>
              <a:rPr lang="en-US" i="1" dirty="0">
                <a:latin typeface="+mn-lt"/>
                <a:ea typeface="Times New Roman" pitchFamily="18" charset="0"/>
              </a:rPr>
              <a:t> grade</a:t>
            </a:r>
            <a:endParaRPr lang="en-US" dirty="0">
              <a:latin typeface="+mn-lt"/>
            </a:endParaRPr>
          </a:p>
          <a:p>
            <a:pPr eaLnBrk="0" hangingPunct="0">
              <a:defRPr/>
            </a:pPr>
            <a:r>
              <a:rPr lang="en-US" i="1" dirty="0">
                <a:latin typeface="+mn-lt"/>
                <a:ea typeface="Times New Roman" pitchFamily="18" charset="0"/>
              </a:rPr>
              <a:t>*Retention in elementary or middle grades</a:t>
            </a:r>
            <a:endParaRPr lang="en-US" dirty="0">
              <a:latin typeface="+mn-lt"/>
            </a:endParaRPr>
          </a:p>
          <a:p>
            <a:pPr eaLnBrk="0" hangingPunct="0">
              <a:defRPr/>
            </a:pPr>
            <a:r>
              <a:rPr lang="en-US" i="1" dirty="0">
                <a:latin typeface="+mn-lt"/>
                <a:ea typeface="Times New Roman" pitchFamily="18" charset="0"/>
              </a:rPr>
              <a:t>*Intervention history</a:t>
            </a:r>
            <a:endParaRPr lang="en-US" dirty="0">
              <a:latin typeface="+mn-lt"/>
            </a:endParaRPr>
          </a:p>
          <a:p>
            <a:pPr eaLnBrk="0" hangingPunct="0">
              <a:defRPr/>
            </a:pPr>
            <a:r>
              <a:rPr lang="en-US" i="1" dirty="0">
                <a:latin typeface="+mn-lt"/>
                <a:ea typeface="Times New Roman" pitchFamily="18" charset="0"/>
              </a:rPr>
              <a:t>*Poor final grades in behavior/disengagement</a:t>
            </a:r>
            <a:endParaRPr lang="en-US" dirty="0">
              <a:latin typeface="+mn-lt"/>
            </a:endParaRPr>
          </a:p>
          <a:p>
            <a:pPr eaLnBrk="0" hangingPunct="0">
              <a:defRPr/>
            </a:pPr>
            <a:r>
              <a:rPr lang="en-US" i="1" dirty="0">
                <a:latin typeface="+mn-lt"/>
                <a:ea typeface="Times New Roman" pitchFamily="18" charset="0"/>
              </a:rPr>
              <a:t>*Abuse/neglect</a:t>
            </a:r>
            <a:endParaRPr lang="en-US" dirty="0">
              <a:latin typeface="+mn-lt"/>
            </a:endParaRPr>
          </a:p>
          <a:p>
            <a:pPr eaLnBrk="0" hangingPunct="0">
              <a:defRPr/>
            </a:pPr>
            <a:r>
              <a:rPr lang="en-US" sz="1050" b="1" i="1" dirty="0">
                <a:latin typeface="+mn-lt"/>
                <a:ea typeface="Times New Roman" pitchFamily="18" charset="0"/>
              </a:rPr>
              <a:t>Progress-Monitoring Tools</a:t>
            </a:r>
            <a:r>
              <a:rPr lang="en-US" sz="1050" i="1" dirty="0">
                <a:latin typeface="+mn-lt"/>
                <a:ea typeface="Times New Roman" pitchFamily="18" charset="0"/>
              </a:rPr>
              <a:t>:  </a:t>
            </a:r>
            <a:endParaRPr lang="en-US" sz="1050" dirty="0">
              <a:latin typeface="+mn-lt"/>
            </a:endParaRPr>
          </a:p>
          <a:p>
            <a:pPr eaLnBrk="0" hangingPunct="0">
              <a:defRPr/>
            </a:pPr>
            <a:r>
              <a:rPr lang="en-US" i="1" dirty="0">
                <a:latin typeface="+mn-lt"/>
                <a:ea typeface="Times New Roman" pitchFamily="18" charset="0"/>
              </a:rPr>
              <a:t>Maze passages, written expression prompts, vocabulary matching, ORF, Test of Contextual Silent Word Reading Fluency (TOCSWRF); Test of Word Reading Efficiency (TOWRE); CORE Phonics Survey. CORE Phoneme Segmentation Test</a:t>
            </a:r>
            <a:endParaRPr lang="en-US" dirty="0">
              <a:latin typeface="+mn-lt"/>
            </a:endParaRPr>
          </a:p>
        </p:txBody>
      </p:sp>
      <p:sp>
        <p:nvSpPr>
          <p:cNvPr id="13323" name="AutoShape 9"/>
          <p:cNvSpPr>
            <a:spLocks noChangeArrowheads="1"/>
          </p:cNvSpPr>
          <p:nvPr/>
        </p:nvSpPr>
        <p:spPr bwMode="auto">
          <a:xfrm rot="3515806">
            <a:off x="5308600" y="2946401"/>
            <a:ext cx="4670425" cy="419100"/>
          </a:xfrm>
          <a:prstGeom prst="leftRightArrow">
            <a:avLst>
              <a:gd name="adj1" fmla="val 50000"/>
              <a:gd name="adj2" fmla="val 222879"/>
            </a:avLst>
          </a:prstGeom>
          <a:solidFill>
            <a:srgbClr val="1F497D"/>
          </a:solidFill>
          <a:ln w="9525">
            <a:solidFill>
              <a:srgbClr val="000000"/>
            </a:solidFill>
            <a:miter lim="800000"/>
            <a:headEnd/>
            <a:tailEnd/>
          </a:ln>
        </p:spPr>
        <p:txBody>
          <a:bodyPr rot="10800000" anchor="ctr"/>
          <a:lstStyle/>
          <a:p>
            <a:pPr algn="ctr"/>
            <a:endParaRPr lang="en-US" sz="1800">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45"/>
          <p:cNvSpPr>
            <a:spLocks noChangeShapeType="1"/>
          </p:cNvSpPr>
          <p:nvPr/>
        </p:nvSpPr>
        <p:spPr bwMode="auto">
          <a:xfrm>
            <a:off x="5715000" y="1600200"/>
            <a:ext cx="2970213" cy="4552950"/>
          </a:xfrm>
          <a:prstGeom prst="line">
            <a:avLst/>
          </a:prstGeom>
          <a:noFill/>
          <a:ln w="57150">
            <a:solidFill>
              <a:srgbClr val="000000"/>
            </a:solidFill>
            <a:round/>
            <a:headEnd type="triangle" w="med" len="med"/>
            <a:tailEnd/>
          </a:ln>
        </p:spPr>
        <p:txBody>
          <a:bodyPr/>
          <a:lstStyle/>
          <a:p>
            <a:endParaRPr lang="en-US"/>
          </a:p>
        </p:txBody>
      </p:sp>
      <p:sp>
        <p:nvSpPr>
          <p:cNvPr id="14339" name="Rectangle 12"/>
          <p:cNvSpPr>
            <a:spLocks noChangeArrowheads="1"/>
          </p:cNvSpPr>
          <p:nvPr/>
        </p:nvSpPr>
        <p:spPr bwMode="auto">
          <a:xfrm>
            <a:off x="152400" y="76200"/>
            <a:ext cx="8839200" cy="609600"/>
          </a:xfrm>
          <a:prstGeom prst="rect">
            <a:avLst/>
          </a:prstGeom>
          <a:solidFill>
            <a:schemeClr val="accent1"/>
          </a:solidFill>
          <a:ln w="9525">
            <a:solidFill>
              <a:schemeClr val="tx1"/>
            </a:solidFill>
            <a:miter lim="800000"/>
            <a:headEnd/>
            <a:tailEnd/>
          </a:ln>
        </p:spPr>
        <p:txBody>
          <a:bodyPr wrap="none" anchor="ctr"/>
          <a:lstStyle/>
          <a:p>
            <a:pPr algn="ctr"/>
            <a:r>
              <a:rPr lang="en-US" sz="2800"/>
              <a:t>Secondary RtII Example (Traditional Schedule) 8 Period Day</a:t>
            </a:r>
          </a:p>
        </p:txBody>
      </p:sp>
      <p:sp>
        <p:nvSpPr>
          <p:cNvPr id="13" name="Slide Number Placeholder 12"/>
          <p:cNvSpPr>
            <a:spLocks noGrp="1"/>
          </p:cNvSpPr>
          <p:nvPr>
            <p:ph type="sldNum" sz="quarter" idx="12"/>
          </p:nvPr>
        </p:nvSpPr>
        <p:spPr/>
        <p:txBody>
          <a:bodyPr/>
          <a:lstStyle/>
          <a:p>
            <a:pPr>
              <a:defRPr/>
            </a:pPr>
            <a:fld id="{BAC9C216-8B33-4965-B076-AA6085E814A0}" type="slidenum">
              <a:rPr lang="en-US" smtClean="0"/>
              <a:pPr>
                <a:defRPr/>
              </a:pPr>
              <a:t>13</a:t>
            </a:fld>
            <a:endParaRPr lang="en-US" dirty="0"/>
          </a:p>
        </p:txBody>
      </p:sp>
      <p:sp>
        <p:nvSpPr>
          <p:cNvPr id="14341" name="AutoShape 27"/>
          <p:cNvSpPr>
            <a:spLocks noChangeArrowheads="1"/>
          </p:cNvSpPr>
          <p:nvPr/>
        </p:nvSpPr>
        <p:spPr bwMode="auto">
          <a:xfrm>
            <a:off x="1066800" y="762000"/>
            <a:ext cx="7315200" cy="5943600"/>
          </a:xfrm>
          <a:prstGeom prst="flowChartExtract">
            <a:avLst/>
          </a:prstGeom>
          <a:solidFill>
            <a:srgbClr val="FFFFFF"/>
          </a:solidFill>
          <a:ln w="19050">
            <a:solidFill>
              <a:srgbClr val="000000"/>
            </a:solidFill>
            <a:miter lim="800000"/>
            <a:headEnd/>
            <a:tailEnd/>
          </a:ln>
        </p:spPr>
        <p:txBody>
          <a:bodyPr/>
          <a:lstStyle/>
          <a:p>
            <a:endParaRPr lang="en-US"/>
          </a:p>
        </p:txBody>
      </p:sp>
      <p:sp>
        <p:nvSpPr>
          <p:cNvPr id="14342" name="Text Box 28"/>
          <p:cNvSpPr txBox="1">
            <a:spLocks noChangeArrowheads="1"/>
          </p:cNvSpPr>
          <p:nvPr/>
        </p:nvSpPr>
        <p:spPr bwMode="auto">
          <a:xfrm>
            <a:off x="4305300" y="1143000"/>
            <a:ext cx="1028700" cy="914400"/>
          </a:xfrm>
          <a:prstGeom prst="rect">
            <a:avLst/>
          </a:prstGeom>
          <a:solidFill>
            <a:srgbClr val="FFFFFF"/>
          </a:solidFill>
          <a:ln w="9525">
            <a:solidFill>
              <a:srgbClr val="000000"/>
            </a:solidFill>
            <a:miter lim="800000"/>
            <a:headEnd/>
            <a:tailEnd/>
          </a:ln>
        </p:spPr>
        <p:txBody>
          <a:bodyPr/>
          <a:lstStyle/>
          <a:p>
            <a:pPr algn="ctr"/>
            <a:r>
              <a:rPr lang="en-US" sz="800" b="1" u="sng">
                <a:latin typeface="Calibri" pitchFamily="34" charset="0"/>
              </a:rPr>
              <a:t>Curriculum:</a:t>
            </a:r>
          </a:p>
          <a:p>
            <a:pPr algn="ctr"/>
            <a:r>
              <a:rPr lang="en-US" sz="800">
                <a:latin typeface="Calibri" pitchFamily="34" charset="0"/>
              </a:rPr>
              <a:t>Aligned to PA Standards, </a:t>
            </a:r>
          </a:p>
          <a:p>
            <a:pPr algn="ctr"/>
            <a:r>
              <a:rPr lang="en-US" sz="800">
                <a:latin typeface="Calibri" pitchFamily="34" charset="0"/>
              </a:rPr>
              <a:t>Common Core, Keystone Exams</a:t>
            </a:r>
            <a:endParaRPr lang="en-US"/>
          </a:p>
        </p:txBody>
      </p:sp>
      <p:sp>
        <p:nvSpPr>
          <p:cNvPr id="14343" name="Oval 31"/>
          <p:cNvSpPr>
            <a:spLocks noChangeArrowheads="1"/>
          </p:cNvSpPr>
          <p:nvPr/>
        </p:nvSpPr>
        <p:spPr bwMode="auto">
          <a:xfrm>
            <a:off x="4495800" y="1905000"/>
            <a:ext cx="1524000" cy="838200"/>
          </a:xfrm>
          <a:prstGeom prst="ellipse">
            <a:avLst/>
          </a:prstGeom>
          <a:solidFill>
            <a:srgbClr val="FFFFFF"/>
          </a:solidFill>
          <a:ln w="9525">
            <a:solidFill>
              <a:srgbClr val="000000"/>
            </a:solidFill>
            <a:round/>
            <a:headEnd/>
            <a:tailEnd/>
          </a:ln>
        </p:spPr>
        <p:txBody>
          <a:bodyPr/>
          <a:lstStyle/>
          <a:p>
            <a:pPr algn="ctr"/>
            <a:r>
              <a:rPr lang="en-US" sz="800" b="1" u="sng">
                <a:latin typeface="Calibri" pitchFamily="34" charset="0"/>
              </a:rPr>
              <a:t>High Quality </a:t>
            </a:r>
          </a:p>
          <a:p>
            <a:pPr algn="ctr"/>
            <a:r>
              <a:rPr lang="en-US" sz="800" b="1" u="sng">
                <a:latin typeface="Calibri" pitchFamily="34" charset="0"/>
              </a:rPr>
              <a:t>Core Instruction</a:t>
            </a:r>
            <a:r>
              <a:rPr lang="en-US" sz="800" b="1">
                <a:latin typeface="Calibri" pitchFamily="34" charset="0"/>
              </a:rPr>
              <a:t>:</a:t>
            </a:r>
          </a:p>
          <a:p>
            <a:pPr algn="ctr"/>
            <a:r>
              <a:rPr lang="en-US" sz="800">
                <a:latin typeface="Calibri" pitchFamily="34" charset="0"/>
              </a:rPr>
              <a:t>Basic Skill Deficiencies, Standard Protocols</a:t>
            </a:r>
            <a:endParaRPr lang="en-US"/>
          </a:p>
        </p:txBody>
      </p:sp>
      <p:sp>
        <p:nvSpPr>
          <p:cNvPr id="14344" name="Text Box 32"/>
          <p:cNvSpPr txBox="1">
            <a:spLocks noChangeArrowheads="1"/>
          </p:cNvSpPr>
          <p:nvPr/>
        </p:nvSpPr>
        <p:spPr bwMode="auto">
          <a:xfrm>
            <a:off x="3309938" y="1828800"/>
            <a:ext cx="1185862" cy="1447800"/>
          </a:xfrm>
          <a:prstGeom prst="rect">
            <a:avLst/>
          </a:prstGeom>
          <a:solidFill>
            <a:srgbClr val="FFFFFF"/>
          </a:solidFill>
          <a:ln w="9525">
            <a:solidFill>
              <a:srgbClr val="000000"/>
            </a:solidFill>
            <a:miter lim="800000"/>
            <a:headEnd/>
            <a:tailEnd/>
          </a:ln>
        </p:spPr>
        <p:txBody>
          <a:bodyPr/>
          <a:lstStyle/>
          <a:p>
            <a:r>
              <a:rPr lang="en-US" sz="800" b="1" u="sng">
                <a:latin typeface="Calibri" pitchFamily="34" charset="0"/>
              </a:rPr>
              <a:t>Assessment Examples</a:t>
            </a:r>
            <a:r>
              <a:rPr lang="en-US" sz="800" b="1">
                <a:latin typeface="Calibri" pitchFamily="34" charset="0"/>
              </a:rPr>
              <a:t>: </a:t>
            </a:r>
            <a:endParaRPr lang="en-US" sz="800">
              <a:latin typeface="Calibri" pitchFamily="34" charset="0"/>
            </a:endParaRPr>
          </a:p>
          <a:p>
            <a:pPr>
              <a:buFont typeface="Symbol" pitchFamily="18" charset="2"/>
              <a:buChar char="·"/>
            </a:pPr>
            <a:r>
              <a:rPr lang="en-US" sz="800">
                <a:latin typeface="Calibri" pitchFamily="34" charset="0"/>
              </a:rPr>
              <a:t>Intervention Program assessments</a:t>
            </a:r>
          </a:p>
          <a:p>
            <a:pPr>
              <a:buFont typeface="Symbol" pitchFamily="18" charset="2"/>
              <a:buChar char="·"/>
            </a:pPr>
            <a:r>
              <a:rPr lang="en-US" sz="800">
                <a:latin typeface="Calibri" pitchFamily="34" charset="0"/>
              </a:rPr>
              <a:t>GRADE</a:t>
            </a:r>
          </a:p>
          <a:p>
            <a:pPr>
              <a:buFont typeface="Symbol" pitchFamily="18" charset="2"/>
              <a:buChar char="·"/>
            </a:pPr>
            <a:r>
              <a:rPr lang="en-US" sz="800">
                <a:latin typeface="Calibri" pitchFamily="34" charset="0"/>
              </a:rPr>
              <a:t>GMADE</a:t>
            </a:r>
          </a:p>
          <a:p>
            <a:pPr>
              <a:buFont typeface="Symbol" pitchFamily="18" charset="2"/>
              <a:buChar char="·"/>
            </a:pPr>
            <a:r>
              <a:rPr lang="en-US" sz="800">
                <a:latin typeface="Calibri" pitchFamily="34" charset="0"/>
              </a:rPr>
              <a:t>Classroom Diagnostic Tool (CDT)</a:t>
            </a:r>
          </a:p>
          <a:p>
            <a:pPr>
              <a:buFont typeface="Symbol" pitchFamily="18" charset="2"/>
              <a:buChar char="·"/>
            </a:pPr>
            <a:r>
              <a:rPr lang="en-US" sz="800">
                <a:latin typeface="Calibri" pitchFamily="34" charset="0"/>
              </a:rPr>
              <a:t>MAZE</a:t>
            </a:r>
          </a:p>
          <a:p>
            <a:pPr>
              <a:buFont typeface="Symbol" pitchFamily="18" charset="2"/>
              <a:buChar char="·"/>
            </a:pPr>
            <a:r>
              <a:rPr lang="en-US" sz="800">
                <a:latin typeface="Calibri" pitchFamily="34" charset="0"/>
              </a:rPr>
              <a:t>TOWRE</a:t>
            </a:r>
          </a:p>
          <a:p>
            <a:pPr>
              <a:buFont typeface="Symbol" pitchFamily="18" charset="2"/>
              <a:buChar char="·"/>
            </a:pPr>
            <a:r>
              <a:rPr lang="en-US" sz="800">
                <a:latin typeface="Calibri" pitchFamily="34" charset="0"/>
              </a:rPr>
              <a:t>CORE Phonics Survey</a:t>
            </a:r>
          </a:p>
          <a:p>
            <a:pPr>
              <a:buFont typeface="Symbol" pitchFamily="18" charset="2"/>
              <a:buChar char="·"/>
            </a:pPr>
            <a:r>
              <a:rPr lang="en-US" sz="800">
                <a:latin typeface="Calibri" pitchFamily="34" charset="0"/>
              </a:rPr>
              <a:t>CORE Vocabulary</a:t>
            </a:r>
            <a:endParaRPr lang="en-US"/>
          </a:p>
        </p:txBody>
      </p:sp>
      <p:sp>
        <p:nvSpPr>
          <p:cNvPr id="14345" name="Text Box 33"/>
          <p:cNvSpPr txBox="1">
            <a:spLocks noChangeArrowheads="1"/>
          </p:cNvSpPr>
          <p:nvPr/>
        </p:nvSpPr>
        <p:spPr bwMode="auto">
          <a:xfrm>
            <a:off x="3756025" y="3429000"/>
            <a:ext cx="1835150" cy="457200"/>
          </a:xfrm>
          <a:prstGeom prst="rect">
            <a:avLst/>
          </a:prstGeom>
          <a:solidFill>
            <a:srgbClr val="FFFFFF"/>
          </a:solidFill>
          <a:ln w="9525">
            <a:solidFill>
              <a:srgbClr val="000000"/>
            </a:solidFill>
            <a:miter lim="800000"/>
            <a:headEnd/>
            <a:tailEnd/>
          </a:ln>
        </p:spPr>
        <p:txBody>
          <a:bodyPr/>
          <a:lstStyle/>
          <a:p>
            <a:pPr algn="ctr">
              <a:spcAft>
                <a:spcPts val="1000"/>
              </a:spcAft>
            </a:pPr>
            <a:r>
              <a:rPr lang="en-US" sz="900" b="1" u="sng">
                <a:latin typeface="Calibri" pitchFamily="34" charset="0"/>
              </a:rPr>
              <a:t>Curriculum</a:t>
            </a:r>
            <a:r>
              <a:rPr lang="en-US" sz="900" b="1">
                <a:latin typeface="Calibri" pitchFamily="34" charset="0"/>
              </a:rPr>
              <a:t>: </a:t>
            </a:r>
            <a:r>
              <a:rPr lang="en-US" sz="900">
                <a:latin typeface="Calibri" pitchFamily="34" charset="0"/>
              </a:rPr>
              <a:t>Aligned to PA Standards, Common Core, Keystone Exams</a:t>
            </a:r>
            <a:endParaRPr lang="en-US"/>
          </a:p>
        </p:txBody>
      </p:sp>
      <p:sp>
        <p:nvSpPr>
          <p:cNvPr id="14346" name="Oval 35"/>
          <p:cNvSpPr>
            <a:spLocks noChangeArrowheads="1"/>
          </p:cNvSpPr>
          <p:nvPr/>
        </p:nvSpPr>
        <p:spPr bwMode="auto">
          <a:xfrm>
            <a:off x="3671888" y="3962400"/>
            <a:ext cx="2347912" cy="914400"/>
          </a:xfrm>
          <a:prstGeom prst="ellipse">
            <a:avLst/>
          </a:prstGeom>
          <a:solidFill>
            <a:srgbClr val="FFFFFF"/>
          </a:solidFill>
          <a:ln w="9525">
            <a:solidFill>
              <a:srgbClr val="000000"/>
            </a:solidFill>
            <a:round/>
            <a:headEnd/>
            <a:tailEnd/>
          </a:ln>
        </p:spPr>
        <p:txBody>
          <a:bodyPr/>
          <a:lstStyle/>
          <a:p>
            <a:pPr algn="ctr"/>
            <a:r>
              <a:rPr lang="en-US" sz="900" b="1" u="sng">
                <a:latin typeface="Calibri" pitchFamily="34" charset="0"/>
              </a:rPr>
              <a:t>High Quality Core Instruction</a:t>
            </a:r>
            <a:r>
              <a:rPr lang="en-US" sz="900" b="1">
                <a:latin typeface="Calibri" pitchFamily="34" charset="0"/>
              </a:rPr>
              <a:t>:</a:t>
            </a:r>
          </a:p>
          <a:p>
            <a:pPr algn="ctr">
              <a:spcAft>
                <a:spcPts val="1000"/>
              </a:spcAft>
            </a:pPr>
            <a:r>
              <a:rPr lang="en-US" sz="900">
                <a:latin typeface="Calibri" pitchFamily="34" charset="0"/>
              </a:rPr>
              <a:t>Extended core instruction (ex. English, Algebra I) and/or targeted intervention based on data</a:t>
            </a:r>
            <a:endParaRPr lang="en-US"/>
          </a:p>
        </p:txBody>
      </p:sp>
      <p:sp>
        <p:nvSpPr>
          <p:cNvPr id="67599" name="Oval 39"/>
          <p:cNvSpPr>
            <a:spLocks noChangeArrowheads="1"/>
          </p:cNvSpPr>
          <p:nvPr/>
        </p:nvSpPr>
        <p:spPr bwMode="auto">
          <a:xfrm>
            <a:off x="3810000" y="5334000"/>
            <a:ext cx="3200400" cy="1295400"/>
          </a:xfrm>
          <a:prstGeom prst="ellipse">
            <a:avLst/>
          </a:prstGeom>
          <a:solidFill>
            <a:schemeClr val="accent3">
              <a:alpha val="0"/>
            </a:schemeClr>
          </a:solidFill>
          <a:ln w="9525">
            <a:solidFill>
              <a:srgbClr val="000000"/>
            </a:solidFill>
            <a:round/>
            <a:headEnd/>
            <a:tailEnd/>
          </a:ln>
        </p:spPr>
        <p:txBody>
          <a:bodyPr/>
          <a:lstStyle/>
          <a:p>
            <a:pPr>
              <a:spcAft>
                <a:spcPts val="0"/>
              </a:spcAft>
              <a:defRPr/>
            </a:pPr>
            <a:r>
              <a:rPr lang="en-US" sz="900" b="1" u="sng" dirty="0">
                <a:latin typeface="Calibri" pitchFamily="34" charset="0"/>
              </a:rPr>
              <a:t>High Quality Core Instruction</a:t>
            </a:r>
            <a:r>
              <a:rPr lang="en-US" sz="900" b="1" dirty="0">
                <a:latin typeface="Calibri" pitchFamily="34" charset="0"/>
              </a:rPr>
              <a:t>:</a:t>
            </a:r>
          </a:p>
          <a:p>
            <a:pPr>
              <a:buFont typeface="Symbol" pitchFamily="18" charset="2"/>
              <a:buChar char="·"/>
              <a:defRPr/>
            </a:pPr>
            <a:r>
              <a:rPr lang="en-US" sz="900" dirty="0">
                <a:latin typeface="Calibri" pitchFamily="34" charset="0"/>
              </a:rPr>
              <a:t>Content literacy focus in all courses</a:t>
            </a:r>
          </a:p>
          <a:p>
            <a:pPr>
              <a:buFont typeface="Symbol" pitchFamily="18" charset="2"/>
              <a:buChar char="·"/>
              <a:defRPr/>
            </a:pPr>
            <a:r>
              <a:rPr lang="en-US" sz="900" dirty="0">
                <a:latin typeface="Calibri" pitchFamily="34" charset="0"/>
              </a:rPr>
              <a:t>Differentiated Instruction</a:t>
            </a:r>
          </a:p>
          <a:p>
            <a:pPr>
              <a:buFont typeface="Symbol" pitchFamily="18" charset="2"/>
              <a:buChar char="·"/>
              <a:defRPr/>
            </a:pPr>
            <a:r>
              <a:rPr lang="en-US" sz="900" dirty="0">
                <a:latin typeface="Calibri" pitchFamily="34" charset="0"/>
              </a:rPr>
              <a:t>ESL Instruction</a:t>
            </a:r>
          </a:p>
          <a:p>
            <a:pPr>
              <a:buFont typeface="Symbol" pitchFamily="18" charset="2"/>
              <a:buChar char="·"/>
              <a:defRPr/>
            </a:pPr>
            <a:r>
              <a:rPr lang="en-US" sz="900" dirty="0">
                <a:latin typeface="Calibri" pitchFamily="34" charset="0"/>
              </a:rPr>
              <a:t>High leverage practices (Reading Apprenticeship, SIM/CLC, Power Teaching,       Co-teaching, Learning Focused Schools)</a:t>
            </a:r>
            <a:endParaRPr lang="en-US" dirty="0"/>
          </a:p>
        </p:txBody>
      </p:sp>
      <p:sp>
        <p:nvSpPr>
          <p:cNvPr id="14348" name="Text Box 40"/>
          <p:cNvSpPr txBox="1">
            <a:spLocks noChangeArrowheads="1"/>
          </p:cNvSpPr>
          <p:nvPr/>
        </p:nvSpPr>
        <p:spPr bwMode="auto">
          <a:xfrm>
            <a:off x="1828800" y="5334000"/>
            <a:ext cx="1752600" cy="1295400"/>
          </a:xfrm>
          <a:prstGeom prst="rect">
            <a:avLst/>
          </a:prstGeom>
          <a:solidFill>
            <a:srgbClr val="FFFFFF"/>
          </a:solidFill>
          <a:ln w="9525">
            <a:solidFill>
              <a:srgbClr val="000000"/>
            </a:solidFill>
            <a:miter lim="800000"/>
            <a:headEnd/>
            <a:tailEnd/>
          </a:ln>
        </p:spPr>
        <p:txBody>
          <a:bodyPr/>
          <a:lstStyle/>
          <a:p>
            <a:pPr>
              <a:spcAft>
                <a:spcPts val="1000"/>
              </a:spcAft>
            </a:pPr>
            <a:r>
              <a:rPr lang="en-US" sz="900" b="1" u="sng">
                <a:latin typeface="Calibri" pitchFamily="34" charset="0"/>
              </a:rPr>
              <a:t>Assessment Examples</a:t>
            </a:r>
            <a:r>
              <a:rPr lang="en-US" sz="900" b="1">
                <a:latin typeface="Calibri" pitchFamily="34" charset="0"/>
              </a:rPr>
              <a:t>: </a:t>
            </a:r>
            <a:endParaRPr lang="en-US" sz="900">
              <a:latin typeface="Calibri" pitchFamily="34" charset="0"/>
            </a:endParaRPr>
          </a:p>
          <a:p>
            <a:pPr>
              <a:buFont typeface="Symbol" pitchFamily="18" charset="2"/>
              <a:buChar char="·"/>
            </a:pPr>
            <a:r>
              <a:rPr lang="en-US" sz="900">
                <a:latin typeface="Calibri" pitchFamily="34" charset="0"/>
              </a:rPr>
              <a:t>PSSA</a:t>
            </a:r>
          </a:p>
          <a:p>
            <a:pPr>
              <a:buFont typeface="Symbol" pitchFamily="18" charset="2"/>
              <a:buChar char="·"/>
            </a:pPr>
            <a:r>
              <a:rPr lang="en-US" sz="900">
                <a:latin typeface="Calibri" pitchFamily="34" charset="0"/>
              </a:rPr>
              <a:t>4Sight</a:t>
            </a:r>
          </a:p>
          <a:p>
            <a:pPr>
              <a:buFont typeface="Symbol" pitchFamily="18" charset="2"/>
              <a:buChar char="·"/>
            </a:pPr>
            <a:r>
              <a:rPr lang="en-US" sz="900">
                <a:latin typeface="Calibri" pitchFamily="34" charset="0"/>
              </a:rPr>
              <a:t>Classroom Diagnostic Tool (CDT)</a:t>
            </a:r>
          </a:p>
          <a:p>
            <a:pPr>
              <a:buFont typeface="Symbol" pitchFamily="18" charset="2"/>
              <a:buChar char="·"/>
            </a:pPr>
            <a:r>
              <a:rPr lang="en-US" sz="900">
                <a:latin typeface="Calibri" pitchFamily="34" charset="0"/>
              </a:rPr>
              <a:t>Common Unit Tests</a:t>
            </a:r>
          </a:p>
          <a:p>
            <a:pPr>
              <a:buFont typeface="Symbol" pitchFamily="18" charset="2"/>
              <a:buChar char="·"/>
            </a:pPr>
            <a:r>
              <a:rPr lang="en-US" sz="900">
                <a:latin typeface="Calibri" pitchFamily="34" charset="0"/>
              </a:rPr>
              <a:t>Common Formatives (formal) </a:t>
            </a:r>
          </a:p>
          <a:p>
            <a:pPr>
              <a:buFont typeface="Symbol" pitchFamily="18" charset="2"/>
              <a:buChar char="·"/>
            </a:pPr>
            <a:r>
              <a:rPr lang="en-US" sz="900">
                <a:latin typeface="Calibri" pitchFamily="34" charset="0"/>
              </a:rPr>
              <a:t>ACCESS for ELLs</a:t>
            </a:r>
          </a:p>
          <a:p>
            <a:pPr>
              <a:buFont typeface="Symbol" pitchFamily="18" charset="2"/>
              <a:buChar char="·"/>
            </a:pPr>
            <a:r>
              <a:rPr lang="en-US" sz="900">
                <a:latin typeface="Calibri" pitchFamily="34" charset="0"/>
              </a:rPr>
              <a:t>Keystone Exams</a:t>
            </a:r>
            <a:endParaRPr lang="en-US"/>
          </a:p>
        </p:txBody>
      </p:sp>
      <p:sp>
        <p:nvSpPr>
          <p:cNvPr id="14349" name="WordArt 41"/>
          <p:cNvSpPr>
            <a:spLocks noChangeArrowheads="1" noChangeShapeType="1" noTextEdit="1"/>
          </p:cNvSpPr>
          <p:nvPr/>
        </p:nvSpPr>
        <p:spPr bwMode="auto">
          <a:xfrm rot="-2747965">
            <a:off x="1577182" y="4109244"/>
            <a:ext cx="1104900" cy="636587"/>
          </a:xfrm>
          <a:prstGeom prst="rect">
            <a:avLst/>
          </a:prstGeom>
        </p:spPr>
        <p:txBody>
          <a:bodyPr wrap="none" fromWordArt="1">
            <a:prstTxWarp prst="textSlantUp">
              <a:avLst>
                <a:gd name="adj" fmla="val 49019"/>
              </a:avLst>
            </a:prstTxWarp>
          </a:bodyPr>
          <a:lstStyle/>
          <a:p>
            <a:pPr algn="ctr"/>
            <a:r>
              <a:rPr lang="en-US" sz="1200" kern="10">
                <a:ln w="9525">
                  <a:solidFill>
                    <a:srgbClr val="000000"/>
                  </a:solidFill>
                  <a:round/>
                  <a:headEnd/>
                  <a:tailEnd/>
                </a:ln>
                <a:solidFill>
                  <a:srgbClr val="000000"/>
                </a:solidFill>
                <a:latin typeface="Arial"/>
                <a:cs typeface="Arial"/>
              </a:rPr>
              <a:t>Tier 2</a:t>
            </a:r>
          </a:p>
          <a:p>
            <a:pPr algn="ctr"/>
            <a:r>
              <a:rPr lang="en-US" sz="1200" kern="10">
                <a:ln w="9525">
                  <a:solidFill>
                    <a:srgbClr val="000000"/>
                  </a:solidFill>
                  <a:round/>
                  <a:headEnd/>
                  <a:tailEnd/>
                </a:ln>
                <a:solidFill>
                  <a:srgbClr val="000000"/>
                </a:solidFill>
                <a:latin typeface="Arial"/>
                <a:cs typeface="Arial"/>
              </a:rPr>
              <a:t>(for some- 15-20%)</a:t>
            </a:r>
          </a:p>
        </p:txBody>
      </p:sp>
      <p:sp>
        <p:nvSpPr>
          <p:cNvPr id="14350" name="WordArt 42"/>
          <p:cNvSpPr>
            <a:spLocks noChangeArrowheads="1" noChangeShapeType="1" noTextEdit="1"/>
          </p:cNvSpPr>
          <p:nvPr/>
        </p:nvSpPr>
        <p:spPr bwMode="auto">
          <a:xfrm rot="-2544638">
            <a:off x="735013" y="5745163"/>
            <a:ext cx="795337" cy="541337"/>
          </a:xfrm>
          <a:prstGeom prst="rect">
            <a:avLst/>
          </a:prstGeom>
        </p:spPr>
        <p:txBody>
          <a:bodyPr wrap="none" fromWordArt="1">
            <a:prstTxWarp prst="textSlantUp">
              <a:avLst>
                <a:gd name="adj" fmla="val 49019"/>
              </a:avLst>
            </a:prstTxWarp>
          </a:bodyPr>
          <a:lstStyle/>
          <a:p>
            <a:pPr algn="ctr"/>
            <a:r>
              <a:rPr lang="nb-NO" sz="1200" kern="10">
                <a:ln w="9525">
                  <a:solidFill>
                    <a:srgbClr val="000000"/>
                  </a:solidFill>
                  <a:round/>
                  <a:headEnd/>
                  <a:tailEnd/>
                </a:ln>
                <a:solidFill>
                  <a:srgbClr val="000000"/>
                </a:solidFill>
                <a:latin typeface="Arial"/>
                <a:cs typeface="Arial"/>
              </a:rPr>
              <a:t>Tier 1</a:t>
            </a:r>
          </a:p>
          <a:p>
            <a:pPr algn="ctr"/>
            <a:r>
              <a:rPr lang="nb-NO" sz="1200" kern="10">
                <a:ln w="9525">
                  <a:solidFill>
                    <a:srgbClr val="000000"/>
                  </a:solidFill>
                  <a:round/>
                  <a:headEnd/>
                  <a:tailEnd/>
                </a:ln>
                <a:solidFill>
                  <a:srgbClr val="000000"/>
                </a:solidFill>
                <a:latin typeface="Arial"/>
                <a:cs typeface="Arial"/>
              </a:rPr>
              <a:t>(for all – 100%)</a:t>
            </a:r>
            <a:endParaRPr lang="en-US" sz="1200" kern="10">
              <a:ln w="9525">
                <a:solidFill>
                  <a:srgbClr val="000000"/>
                </a:solidFill>
                <a:round/>
                <a:headEnd/>
                <a:tailEnd/>
              </a:ln>
              <a:solidFill>
                <a:srgbClr val="000000"/>
              </a:solidFill>
              <a:latin typeface="Arial"/>
              <a:cs typeface="Arial"/>
            </a:endParaRPr>
          </a:p>
        </p:txBody>
      </p:sp>
      <p:sp>
        <p:nvSpPr>
          <p:cNvPr id="14351" name="WordArt 43"/>
          <p:cNvSpPr>
            <a:spLocks noChangeArrowheads="1" noChangeShapeType="1" noTextEdit="1"/>
          </p:cNvSpPr>
          <p:nvPr/>
        </p:nvSpPr>
        <p:spPr bwMode="auto">
          <a:xfrm rot="-2983132">
            <a:off x="2425700" y="2671763"/>
            <a:ext cx="1025525" cy="460375"/>
          </a:xfrm>
          <a:prstGeom prst="rect">
            <a:avLst/>
          </a:prstGeom>
        </p:spPr>
        <p:txBody>
          <a:bodyPr wrap="none" fromWordArt="1">
            <a:prstTxWarp prst="textSlantUp">
              <a:avLst>
                <a:gd name="adj" fmla="val 49019"/>
              </a:avLst>
            </a:prstTxWarp>
          </a:bodyPr>
          <a:lstStyle/>
          <a:p>
            <a:pPr algn="ctr"/>
            <a:r>
              <a:rPr lang="en-US" sz="1200" kern="10">
                <a:ln w="9525">
                  <a:solidFill>
                    <a:srgbClr val="000000"/>
                  </a:solidFill>
                  <a:round/>
                  <a:headEnd/>
                  <a:tailEnd/>
                </a:ln>
                <a:solidFill>
                  <a:srgbClr val="000000"/>
                </a:solidFill>
                <a:latin typeface="Arial"/>
                <a:cs typeface="Arial"/>
              </a:rPr>
              <a:t>Tier 3</a:t>
            </a:r>
          </a:p>
          <a:p>
            <a:pPr algn="ctr"/>
            <a:r>
              <a:rPr lang="en-US" sz="1200" kern="10">
                <a:ln w="9525">
                  <a:solidFill>
                    <a:srgbClr val="000000"/>
                  </a:solidFill>
                  <a:round/>
                  <a:headEnd/>
                  <a:tailEnd/>
                </a:ln>
                <a:solidFill>
                  <a:srgbClr val="000000"/>
                </a:solidFill>
                <a:latin typeface="Arial"/>
                <a:cs typeface="Arial"/>
              </a:rPr>
              <a:t>(for few-5%)</a:t>
            </a:r>
          </a:p>
        </p:txBody>
      </p:sp>
      <p:sp>
        <p:nvSpPr>
          <p:cNvPr id="14352" name="WordArt 44"/>
          <p:cNvSpPr>
            <a:spLocks noChangeArrowheads="1" noChangeShapeType="1" noTextEdit="1"/>
          </p:cNvSpPr>
          <p:nvPr/>
        </p:nvSpPr>
        <p:spPr bwMode="auto">
          <a:xfrm rot="3801756">
            <a:off x="6169025" y="3632200"/>
            <a:ext cx="3013075" cy="657225"/>
          </a:xfrm>
          <a:prstGeom prst="rect">
            <a:avLst/>
          </a:prstGeom>
        </p:spPr>
        <p:txBody>
          <a:bodyPr wrap="none" fromWordArt="1">
            <a:prstTxWarp prst="textSlantUp">
              <a:avLst>
                <a:gd name="adj" fmla="val 55556"/>
              </a:avLst>
            </a:prstTxWarp>
          </a:bodyPr>
          <a:lstStyle/>
          <a:p>
            <a:pPr algn="ctr"/>
            <a:r>
              <a:rPr lang="en-US" sz="1600" kern="10">
                <a:ln w="9525">
                  <a:solidFill>
                    <a:srgbClr val="000000"/>
                  </a:solidFill>
                  <a:round/>
                  <a:headEnd/>
                  <a:tailEnd/>
                </a:ln>
                <a:solidFill>
                  <a:srgbClr val="000000"/>
                </a:solidFill>
                <a:latin typeface="Arial Black"/>
              </a:rPr>
              <a:t>DATA-DRIVEN DECISION-MAKING</a:t>
            </a:r>
          </a:p>
        </p:txBody>
      </p:sp>
      <p:sp>
        <p:nvSpPr>
          <p:cNvPr id="14353" name="Text Box 25"/>
          <p:cNvSpPr txBox="1">
            <a:spLocks noChangeArrowheads="1"/>
          </p:cNvSpPr>
          <p:nvPr/>
        </p:nvSpPr>
        <p:spPr bwMode="auto">
          <a:xfrm>
            <a:off x="6553200" y="5943600"/>
            <a:ext cx="1371600" cy="64135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Daily</a:t>
            </a:r>
          </a:p>
          <a:p>
            <a:pPr>
              <a:buFont typeface="Symbol" pitchFamily="18" charset="2"/>
              <a:buChar char="·"/>
            </a:pPr>
            <a:r>
              <a:rPr lang="en-US" sz="900">
                <a:latin typeface="Calibri" pitchFamily="34" charset="0"/>
              </a:rPr>
              <a:t>Equitable course access for all (guaranteed access)</a:t>
            </a:r>
            <a:endParaRPr lang="en-US"/>
          </a:p>
        </p:txBody>
      </p:sp>
      <p:sp>
        <p:nvSpPr>
          <p:cNvPr id="14354" name="Text Box 26"/>
          <p:cNvSpPr txBox="1">
            <a:spLocks noChangeArrowheads="1"/>
          </p:cNvSpPr>
          <p:nvPr/>
        </p:nvSpPr>
        <p:spPr bwMode="auto">
          <a:xfrm>
            <a:off x="4800600" y="2819400"/>
            <a:ext cx="1295400" cy="45720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Daily for one period</a:t>
            </a:r>
          </a:p>
          <a:p>
            <a:pPr>
              <a:buFont typeface="Symbol" pitchFamily="18" charset="2"/>
              <a:buChar char="·"/>
            </a:pPr>
            <a:r>
              <a:rPr lang="en-US" sz="900">
                <a:latin typeface="Calibri" pitchFamily="34" charset="0"/>
              </a:rPr>
              <a:t>Very low pupil-teacher ratio</a:t>
            </a:r>
            <a:endParaRPr lang="en-US"/>
          </a:p>
        </p:txBody>
      </p:sp>
      <p:sp>
        <p:nvSpPr>
          <p:cNvPr id="14355" name="Line 29"/>
          <p:cNvSpPr>
            <a:spLocks noChangeShapeType="1"/>
          </p:cNvSpPr>
          <p:nvPr/>
        </p:nvSpPr>
        <p:spPr bwMode="auto">
          <a:xfrm>
            <a:off x="2133600" y="4953000"/>
            <a:ext cx="5181600" cy="0"/>
          </a:xfrm>
          <a:prstGeom prst="line">
            <a:avLst/>
          </a:prstGeom>
          <a:noFill/>
          <a:ln w="9525">
            <a:solidFill>
              <a:srgbClr val="000000"/>
            </a:solidFill>
            <a:round/>
            <a:headEnd/>
            <a:tailEnd/>
          </a:ln>
        </p:spPr>
        <p:txBody>
          <a:bodyPr/>
          <a:lstStyle/>
          <a:p>
            <a:endParaRPr lang="en-US"/>
          </a:p>
        </p:txBody>
      </p:sp>
      <p:sp>
        <p:nvSpPr>
          <p:cNvPr id="14356" name="Text Box 24"/>
          <p:cNvSpPr txBox="1">
            <a:spLocks noChangeArrowheads="1"/>
          </p:cNvSpPr>
          <p:nvPr/>
        </p:nvSpPr>
        <p:spPr bwMode="auto">
          <a:xfrm>
            <a:off x="5791200" y="4267200"/>
            <a:ext cx="1257300" cy="609600"/>
          </a:xfrm>
          <a:prstGeom prst="rect">
            <a:avLst/>
          </a:prstGeom>
          <a:solidFill>
            <a:srgbClr val="FFFFFF"/>
          </a:solidFill>
          <a:ln w="19050">
            <a:solidFill>
              <a:srgbClr val="000000"/>
            </a:solidFill>
            <a:miter lim="800000"/>
            <a:headEnd/>
            <a:tailEnd/>
          </a:ln>
        </p:spPr>
        <p:txBody>
          <a:bodyPr/>
          <a:lstStyle/>
          <a:p>
            <a:pPr>
              <a:buFont typeface="Symbol" pitchFamily="18" charset="2"/>
              <a:buChar char="·"/>
            </a:pPr>
            <a:r>
              <a:rPr lang="en-US" sz="900">
                <a:latin typeface="Calibri" pitchFamily="34" charset="0"/>
              </a:rPr>
              <a:t>3-5 periods per week in addition to daily CORE</a:t>
            </a:r>
          </a:p>
          <a:p>
            <a:pPr>
              <a:buFont typeface="Symbol" pitchFamily="18" charset="2"/>
              <a:buChar char="·"/>
            </a:pPr>
            <a:r>
              <a:rPr lang="en-US" sz="900">
                <a:latin typeface="Calibri" pitchFamily="34" charset="0"/>
              </a:rPr>
              <a:t>Lower class size</a:t>
            </a:r>
            <a:endParaRPr lang="en-US"/>
          </a:p>
        </p:txBody>
      </p:sp>
      <p:sp>
        <p:nvSpPr>
          <p:cNvPr id="14357" name="Text Box 37"/>
          <p:cNvSpPr txBox="1">
            <a:spLocks noChangeArrowheads="1"/>
          </p:cNvSpPr>
          <p:nvPr/>
        </p:nvSpPr>
        <p:spPr bwMode="auto">
          <a:xfrm>
            <a:off x="2514600" y="3505200"/>
            <a:ext cx="1143000" cy="1371600"/>
          </a:xfrm>
          <a:prstGeom prst="rect">
            <a:avLst/>
          </a:prstGeom>
          <a:solidFill>
            <a:srgbClr val="FFFFFF"/>
          </a:solidFill>
          <a:ln w="9525">
            <a:solidFill>
              <a:srgbClr val="000000"/>
            </a:solidFill>
            <a:miter lim="800000"/>
            <a:headEnd/>
            <a:tailEnd/>
          </a:ln>
        </p:spPr>
        <p:txBody>
          <a:bodyPr/>
          <a:lstStyle/>
          <a:p>
            <a:r>
              <a:rPr lang="en-US" sz="800" b="1" u="sng">
                <a:latin typeface="Calibri" pitchFamily="34" charset="0"/>
              </a:rPr>
              <a:t>Assessment Examples</a:t>
            </a:r>
            <a:r>
              <a:rPr lang="en-US" sz="800" b="1">
                <a:latin typeface="Calibri" pitchFamily="34" charset="0"/>
              </a:rPr>
              <a:t>: </a:t>
            </a:r>
            <a:endParaRPr lang="en-US" sz="800">
              <a:latin typeface="Calibri" pitchFamily="34" charset="0"/>
            </a:endParaRPr>
          </a:p>
          <a:p>
            <a:pPr>
              <a:buFont typeface="Symbol" pitchFamily="18" charset="2"/>
              <a:buChar char="·"/>
            </a:pPr>
            <a:r>
              <a:rPr lang="en-US" sz="800">
                <a:latin typeface="Calibri" pitchFamily="34" charset="0"/>
              </a:rPr>
              <a:t>Intervention Program assessments</a:t>
            </a:r>
          </a:p>
          <a:p>
            <a:pPr>
              <a:buFont typeface="Symbol" pitchFamily="18" charset="2"/>
              <a:buChar char="·"/>
            </a:pPr>
            <a:r>
              <a:rPr lang="en-US" sz="800">
                <a:latin typeface="Calibri" pitchFamily="34" charset="0"/>
              </a:rPr>
              <a:t>GRADE</a:t>
            </a:r>
          </a:p>
          <a:p>
            <a:pPr>
              <a:buFont typeface="Symbol" pitchFamily="18" charset="2"/>
              <a:buChar char="·"/>
            </a:pPr>
            <a:r>
              <a:rPr lang="en-US" sz="800">
                <a:latin typeface="Calibri" pitchFamily="34" charset="0"/>
              </a:rPr>
              <a:t>GMADE</a:t>
            </a:r>
          </a:p>
          <a:p>
            <a:pPr>
              <a:buFont typeface="Symbol" pitchFamily="18" charset="2"/>
              <a:buChar char="·"/>
            </a:pPr>
            <a:r>
              <a:rPr lang="en-US" sz="800">
                <a:latin typeface="Calibri" pitchFamily="34" charset="0"/>
              </a:rPr>
              <a:t>Classroom Diagnostic Tool (CDT)</a:t>
            </a:r>
          </a:p>
          <a:p>
            <a:pPr>
              <a:buFont typeface="Symbol" pitchFamily="18" charset="2"/>
              <a:buChar char="·"/>
            </a:pPr>
            <a:r>
              <a:rPr lang="en-US" sz="800">
                <a:latin typeface="Calibri" pitchFamily="34" charset="0"/>
              </a:rPr>
              <a:t>MAZE</a:t>
            </a:r>
          </a:p>
          <a:p>
            <a:pPr>
              <a:buFont typeface="Symbol" pitchFamily="18" charset="2"/>
              <a:buChar char="·"/>
            </a:pPr>
            <a:r>
              <a:rPr lang="en-US" sz="800">
                <a:latin typeface="Calibri" pitchFamily="34" charset="0"/>
              </a:rPr>
              <a:t>TOWRE</a:t>
            </a:r>
          </a:p>
          <a:p>
            <a:pPr>
              <a:buFont typeface="Symbol" pitchFamily="18" charset="2"/>
              <a:buChar char="·"/>
            </a:pPr>
            <a:r>
              <a:rPr lang="en-US" sz="800">
                <a:latin typeface="Calibri" pitchFamily="34" charset="0"/>
              </a:rPr>
              <a:t>CORE Phonics Survey</a:t>
            </a:r>
          </a:p>
          <a:p>
            <a:pPr>
              <a:buFont typeface="Symbol" pitchFamily="18" charset="2"/>
              <a:buChar char="·"/>
            </a:pPr>
            <a:r>
              <a:rPr lang="en-US" sz="800">
                <a:latin typeface="Calibri" pitchFamily="34" charset="0"/>
              </a:rPr>
              <a:t>CORE Vocabulary</a:t>
            </a:r>
            <a:endParaRPr lang="en-US"/>
          </a:p>
        </p:txBody>
      </p:sp>
      <p:sp>
        <p:nvSpPr>
          <p:cNvPr id="14358" name="Text Box 33"/>
          <p:cNvSpPr txBox="1">
            <a:spLocks noChangeArrowheads="1"/>
          </p:cNvSpPr>
          <p:nvPr/>
        </p:nvSpPr>
        <p:spPr bwMode="auto">
          <a:xfrm>
            <a:off x="3657600" y="5029200"/>
            <a:ext cx="1835150" cy="457200"/>
          </a:xfrm>
          <a:prstGeom prst="rect">
            <a:avLst/>
          </a:prstGeom>
          <a:solidFill>
            <a:srgbClr val="FFFFFF"/>
          </a:solidFill>
          <a:ln w="9525">
            <a:solidFill>
              <a:srgbClr val="000000"/>
            </a:solidFill>
            <a:miter lim="800000"/>
            <a:headEnd/>
            <a:tailEnd/>
          </a:ln>
        </p:spPr>
        <p:txBody>
          <a:bodyPr/>
          <a:lstStyle/>
          <a:p>
            <a:pPr algn="ctr">
              <a:spcAft>
                <a:spcPts val="1000"/>
              </a:spcAft>
            </a:pPr>
            <a:r>
              <a:rPr lang="en-US" sz="900" b="1" u="sng">
                <a:latin typeface="Calibri" pitchFamily="34" charset="0"/>
              </a:rPr>
              <a:t>Curriculum</a:t>
            </a:r>
            <a:r>
              <a:rPr lang="en-US" sz="900" b="1">
                <a:latin typeface="Calibri" pitchFamily="34" charset="0"/>
              </a:rPr>
              <a:t>: </a:t>
            </a:r>
            <a:r>
              <a:rPr lang="en-US" sz="900">
                <a:latin typeface="Calibri" pitchFamily="34" charset="0"/>
              </a:rPr>
              <a:t>Aligned to PA Standards, Common Core, Keystone Exams</a:t>
            </a:r>
            <a:endParaRPr lang="en-US" sz="900"/>
          </a:p>
        </p:txBody>
      </p:sp>
      <p:sp>
        <p:nvSpPr>
          <p:cNvPr id="14359" name="Line 29"/>
          <p:cNvSpPr>
            <a:spLocks noChangeShapeType="1"/>
          </p:cNvSpPr>
          <p:nvPr/>
        </p:nvSpPr>
        <p:spPr bwMode="auto">
          <a:xfrm>
            <a:off x="3124200" y="3352800"/>
            <a:ext cx="3200400" cy="0"/>
          </a:xfrm>
          <a:prstGeom prst="line">
            <a:avLst/>
          </a:prstGeom>
          <a:noFill/>
          <a:ln w="9525">
            <a:solidFill>
              <a:srgbClr val="0000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61950" y="1104900"/>
            <a:ext cx="8229600" cy="4525963"/>
          </a:xfrm>
        </p:spPr>
        <p:txBody>
          <a:bodyPr/>
          <a:lstStyle/>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r>
              <a:rPr lang="en-US" sz="2000" b="1" dirty="0" smtClean="0">
                <a:solidFill>
                  <a:srgbClr val="92D050"/>
                </a:solidFill>
              </a:rPr>
              <a:t>Students enter our classes with many skills, abilities, competencies, educational goals, and future plans.  We continually try to unearth and understand the complexity of students’ experiences and development.</a:t>
            </a:r>
          </a:p>
          <a:p>
            <a:pPr indent="0" algn="just">
              <a:buFont typeface="Arial" pitchFamily="34" charset="0"/>
              <a:buNone/>
              <a:defRPr/>
            </a:pPr>
            <a:endParaRPr lang="en-US" sz="2000" dirty="0" smtClean="0"/>
          </a:p>
          <a:p>
            <a:pPr indent="0" algn="just">
              <a:buFont typeface="Arial" pitchFamily="34" charset="0"/>
              <a:buNone/>
              <a:defRPr/>
            </a:pPr>
            <a:r>
              <a:rPr lang="en-US" sz="2000" b="1" i="1" dirty="0" smtClean="0">
                <a:solidFill>
                  <a:schemeClr val="accent6">
                    <a:lumMod val="75000"/>
                  </a:schemeClr>
                </a:solidFill>
              </a:rPr>
              <a:t>Having clarity about our students’ strengths allows us to make thoughtful decisions about what we need to teach in a given year and keeps us focused on specific goals. It also helps students to find value in what we are doing, as they are able to see how our teaching is aimed at developing their abilities in an explicit way.  </a:t>
            </a:r>
          </a:p>
          <a:p>
            <a:pPr indent="0" algn="just">
              <a:buFont typeface="Arial" pitchFamily="34" charset="0"/>
              <a:buNone/>
              <a:defRPr/>
            </a:pPr>
            <a:endParaRPr lang="en-US" sz="1400" dirty="0" smtClean="0"/>
          </a:p>
          <a:p>
            <a:pPr indent="0" algn="just">
              <a:buFont typeface="Arial" pitchFamily="34" charset="0"/>
              <a:buNone/>
              <a:defRPr/>
            </a:pPr>
            <a:r>
              <a:rPr lang="en-US" sz="1400" dirty="0" smtClean="0"/>
              <a:t>Schnellert, Datoo, Ediger, and Panas, </a:t>
            </a:r>
            <a:r>
              <a:rPr lang="en-US" sz="1400" i="1" dirty="0" smtClean="0"/>
              <a:t>Pulling Together, </a:t>
            </a:r>
            <a:r>
              <a:rPr lang="en-US" sz="1400" dirty="0" smtClean="0"/>
              <a:t>2009. </a:t>
            </a:r>
          </a:p>
          <a:p>
            <a:pPr>
              <a:buFont typeface="Arial" pitchFamily="34" charset="0"/>
              <a:buNone/>
              <a:defRPr/>
            </a:pPr>
            <a:endParaRPr lang="en-US" sz="2800" dirty="0"/>
          </a:p>
        </p:txBody>
      </p:sp>
      <p:sp>
        <p:nvSpPr>
          <p:cNvPr id="15363" name="Title 5"/>
          <p:cNvSpPr>
            <a:spLocks noGrp="1"/>
          </p:cNvSpPr>
          <p:nvPr>
            <p:ph type="title"/>
          </p:nvPr>
        </p:nvSpPr>
        <p:spPr>
          <a:xfrm>
            <a:off x="428625" y="322263"/>
            <a:ext cx="8229600" cy="1143000"/>
          </a:xfrm>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i="1" smtClean="0"/>
          </a:p>
        </p:txBody>
      </p:sp>
      <p:sp>
        <p:nvSpPr>
          <p:cNvPr id="5" name="Slide Number Placeholder 4"/>
          <p:cNvSpPr>
            <a:spLocks noGrp="1"/>
          </p:cNvSpPr>
          <p:nvPr>
            <p:ph type="sldNum" sz="quarter" idx="12"/>
          </p:nvPr>
        </p:nvSpPr>
        <p:spPr/>
        <p:txBody>
          <a:bodyPr/>
          <a:lstStyle/>
          <a:p>
            <a:pPr>
              <a:defRPr/>
            </a:pPr>
            <a:fld id="{E0DF5372-E0FC-4E93-A003-A182648F0BBA}" type="slidenum">
              <a:rPr lang="en-US" smtClean="0"/>
              <a:pPr>
                <a:defRPr/>
              </a:pPr>
              <a:t>14</a:t>
            </a:fld>
            <a:endParaRPr lang="en-US" dirty="0"/>
          </a:p>
        </p:txBody>
      </p:sp>
      <p:sp>
        <p:nvSpPr>
          <p:cNvPr id="9" name="Explosion 1 8"/>
          <p:cNvSpPr/>
          <p:nvPr/>
        </p:nvSpPr>
        <p:spPr>
          <a:xfrm>
            <a:off x="6267450" y="495300"/>
            <a:ext cx="2743200" cy="179070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366" name="TextBox 9"/>
          <p:cNvSpPr txBox="1">
            <a:spLocks noChangeArrowheads="1"/>
          </p:cNvSpPr>
          <p:nvPr/>
        </p:nvSpPr>
        <p:spPr bwMode="auto">
          <a:xfrm>
            <a:off x="6962775" y="1028700"/>
            <a:ext cx="1647825" cy="769938"/>
          </a:xfrm>
          <a:prstGeom prst="rect">
            <a:avLst/>
          </a:prstGeom>
          <a:noFill/>
          <a:ln w="9525">
            <a:noFill/>
            <a:miter lim="800000"/>
            <a:headEnd/>
            <a:tailEnd/>
          </a:ln>
        </p:spPr>
        <p:txBody>
          <a:bodyPr>
            <a:spAutoFit/>
          </a:bodyPr>
          <a:lstStyle/>
          <a:p>
            <a:r>
              <a:rPr lang="en-US" sz="1100">
                <a:latin typeface="Lucida Handwriting" pitchFamily="66" charset="0"/>
              </a:rPr>
              <a:t>Pick a “Golden” phrase or word that resonates with you.</a:t>
            </a:r>
          </a:p>
        </p:txBody>
      </p:sp>
      <p:sp>
        <p:nvSpPr>
          <p:cNvPr id="8" name="Date Placeholder 7"/>
          <p:cNvSpPr>
            <a:spLocks noGrp="1"/>
          </p:cNvSpPr>
          <p:nvPr>
            <p:ph type="dt" sz="quarter" idx="10"/>
          </p:nvPr>
        </p:nvSpPr>
        <p:spPr/>
        <p:txBody>
          <a:bodyPr/>
          <a:lstStyle/>
          <a:p>
            <a:pPr>
              <a:defRPr/>
            </a:pPr>
            <a:fld id="{795576BA-466D-41A8-B17B-CDCA2E005346}"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95300" y="598488"/>
            <a:ext cx="8229600" cy="1143000"/>
          </a:xfrm>
        </p:spPr>
        <p:txBody>
          <a:bodyPr/>
          <a:lstStyle/>
          <a:p>
            <a:r>
              <a:rPr lang="en-US" sz="2800" b="1" smtClean="0">
                <a:solidFill>
                  <a:srgbClr val="002060"/>
                </a:solidFill>
              </a:rPr>
              <a:t>AGREE or DISAGREE Activity: </a:t>
            </a:r>
            <a:br>
              <a:rPr lang="en-US" sz="2800" b="1" smtClean="0">
                <a:solidFill>
                  <a:srgbClr val="002060"/>
                </a:solidFill>
              </a:rPr>
            </a:br>
            <a:r>
              <a:rPr lang="en-US" sz="2800" smtClean="0">
                <a:solidFill>
                  <a:srgbClr val="002060"/>
                </a:solidFill>
              </a:rPr>
              <a:t>What are Classroom Diagnostic Tools? </a:t>
            </a:r>
          </a:p>
        </p:txBody>
      </p:sp>
      <p:graphicFrame>
        <p:nvGraphicFramePr>
          <p:cNvPr id="5" name="Content Placeholder 4"/>
          <p:cNvGraphicFramePr>
            <a:graphicFrameLocks noGrp="1"/>
          </p:cNvGraphicFramePr>
          <p:nvPr>
            <p:ph idx="1"/>
          </p:nvPr>
        </p:nvGraphicFramePr>
        <p:xfrm>
          <a:off x="457200" y="1581150"/>
          <a:ext cx="8229600" cy="4521200"/>
        </p:xfrm>
        <a:graphic>
          <a:graphicData uri="http://schemas.openxmlformats.org/drawingml/2006/table">
            <a:tbl>
              <a:tblPr firstRow="1" bandRow="1">
                <a:tableStyleId>{5C22544A-7EE6-4342-B048-85BDC9FD1C3A}</a:tableStyleId>
              </a:tblPr>
              <a:tblGrid>
                <a:gridCol w="1104900"/>
                <a:gridCol w="1304925"/>
                <a:gridCol w="5819775"/>
              </a:tblGrid>
              <a:tr h="370840">
                <a:tc>
                  <a:txBody>
                    <a:bodyPr/>
                    <a:lstStyle/>
                    <a:p>
                      <a:r>
                        <a:rPr lang="en-US" dirty="0" smtClean="0"/>
                        <a:t>Agree</a:t>
                      </a:r>
                      <a:endParaRPr lang="en-US" dirty="0"/>
                    </a:p>
                  </a:txBody>
                  <a:tcPr/>
                </a:tc>
                <a:tc>
                  <a:txBody>
                    <a:bodyPr/>
                    <a:lstStyle/>
                    <a:p>
                      <a:r>
                        <a:rPr lang="en-US" dirty="0" smtClean="0"/>
                        <a:t>Disagree</a:t>
                      </a:r>
                      <a:endParaRPr lang="en-US" dirty="0"/>
                    </a:p>
                  </a:txBody>
                  <a:tcPr/>
                </a:tc>
                <a:tc>
                  <a:txBody>
                    <a:bodyPr/>
                    <a:lstStyle/>
                    <a:p>
                      <a:r>
                        <a:rPr lang="en-US" dirty="0" smtClean="0"/>
                        <a:t>Statement </a:t>
                      </a:r>
                      <a:endParaRPr lang="en-US" dirty="0"/>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1. Classroom Diagnostic Tools</a:t>
                      </a:r>
                      <a:r>
                        <a:rPr lang="en-US" sz="1600" baseline="0" dirty="0" smtClean="0"/>
                        <a:t> are c</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lassroom-based activities integrated into instruction and learning with teachers and students receiving frequent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cap="none" normalizeH="0" baseline="0" dirty="0" smtClean="0">
                        <a:ln>
                          <a:noFill/>
                        </a:ln>
                        <a:solidFill>
                          <a:srgbClr val="000000"/>
                        </a:solidFill>
                        <a:effectLst/>
                        <a:latin typeface="Times New Roman" pitchFamily="18" charset="0"/>
                        <a:cs typeface="Times New Roman" pitchFamily="18" charset="0"/>
                      </a:endParaRPr>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2. Classroom Diagnostic</a:t>
                      </a:r>
                      <a:r>
                        <a:rPr lang="en-US" sz="1600" baseline="0" dirty="0" smtClean="0"/>
                        <a:t> Tools </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provide a more complete picture of a student or group of students strengths and weaknesses so that instruction can be targeted directly at meeting student needs.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cap="none" normalizeH="0" baseline="0" dirty="0" smtClean="0">
                        <a:ln>
                          <a:noFill/>
                        </a:ln>
                        <a:solidFill>
                          <a:srgbClr val="000000"/>
                        </a:solidFill>
                        <a:effectLst/>
                        <a:latin typeface="Times New Roman" pitchFamily="18" charset="0"/>
                        <a:cs typeface="Times New Roman" pitchFamily="18" charset="0"/>
                      </a:endParaRPr>
                    </a:p>
                  </a:txBody>
                  <a:tcPr/>
                </a:tc>
              </a:tr>
              <a:tr h="370840">
                <a:tc>
                  <a:txBody>
                    <a:bodyPr/>
                    <a:lstStyle/>
                    <a:p>
                      <a:endParaRPr lang="en-US" dirty="0"/>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3. Results from the CDT </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provide information on the degree to which students have mastered a given concept or how students are progressing toward demonstrating proficiency in grade-level content standards.</a:t>
                      </a:r>
                    </a:p>
                  </a:txBody>
                  <a:tcPr/>
                </a:tc>
              </a:tr>
              <a:tr h="370840">
                <a:tc>
                  <a:txBody>
                    <a:bodyPr/>
                    <a:lstStyle/>
                    <a:p>
                      <a:endParaRPr lang="en-US" dirty="0"/>
                    </a:p>
                  </a:txBody>
                  <a:tcPr/>
                </a:tc>
                <a:tc>
                  <a:txBody>
                    <a:bodyPr/>
                    <a:lstStyle/>
                    <a:p>
                      <a:endParaRPr lang="en-US" dirty="0"/>
                    </a:p>
                  </a:txBody>
                  <a:tcPr/>
                </a:tc>
                <a:tc>
                  <a:txBody>
                    <a:bodyPr/>
                    <a:lstStyle/>
                    <a:p>
                      <a:r>
                        <a:rPr lang="en-US" sz="1600" dirty="0" smtClean="0"/>
                        <a:t>4. Examples of a CDT include </a:t>
                      </a:r>
                      <a:r>
                        <a:rPr lang="en-US" sz="1600" baseline="0" dirty="0" smtClean="0"/>
                        <a:t>Keystone Exams, PSSA, and Access for ELLs.</a:t>
                      </a:r>
                      <a:endParaRPr lang="en-US" sz="1600" dirty="0"/>
                    </a:p>
                  </a:txBody>
                  <a:tcPr/>
                </a:tc>
              </a:tr>
              <a:tr h="370840">
                <a:tc>
                  <a:txBody>
                    <a:bodyPr/>
                    <a:lstStyle/>
                    <a:p>
                      <a:endParaRPr lang="en-US" dirty="0"/>
                    </a:p>
                  </a:txBody>
                  <a:tcPr/>
                </a:tc>
                <a:tc>
                  <a:txBody>
                    <a:bodyPr/>
                    <a:lstStyle/>
                    <a:p>
                      <a:endParaRPr lang="en-US" dirty="0"/>
                    </a:p>
                  </a:txBody>
                  <a:tcPr/>
                </a:tc>
                <a:tc>
                  <a:txBody>
                    <a:bodyPr/>
                    <a:lstStyle/>
                    <a:p>
                      <a:r>
                        <a:rPr lang="en-US" sz="1600" dirty="0" smtClean="0"/>
                        <a:t>5. Results from the CDT should be used for report cards. </a:t>
                      </a:r>
                      <a:endParaRPr lang="en-US" sz="1600" dirty="0"/>
                    </a:p>
                  </a:txBody>
                  <a:tcPr/>
                </a:tc>
              </a:tr>
            </a:tbl>
          </a:graphicData>
        </a:graphic>
      </p:graphicFrame>
      <p:sp>
        <p:nvSpPr>
          <p:cNvPr id="4" name="Slide Number Placeholder 3"/>
          <p:cNvSpPr>
            <a:spLocks noGrp="1"/>
          </p:cNvSpPr>
          <p:nvPr>
            <p:ph type="sldNum" sz="quarter" idx="12"/>
          </p:nvPr>
        </p:nvSpPr>
        <p:spPr/>
        <p:txBody>
          <a:bodyPr/>
          <a:lstStyle/>
          <a:p>
            <a:pPr>
              <a:defRPr/>
            </a:pPr>
            <a:fld id="{F6BA67BA-FD81-4C60-9D12-231AE0CB683C}" type="slidenum">
              <a:rPr lang="en-US" smtClean="0"/>
              <a:pPr>
                <a:defRPr/>
              </a:pPr>
              <a:t>15</a:t>
            </a:fld>
            <a:endParaRPr lang="en-US" dirty="0"/>
          </a:p>
        </p:txBody>
      </p:sp>
      <p:sp>
        <p:nvSpPr>
          <p:cNvPr id="6" name="Date Placeholder 5"/>
          <p:cNvSpPr>
            <a:spLocks noGrp="1"/>
          </p:cNvSpPr>
          <p:nvPr>
            <p:ph type="dt" sz="quarter" idx="10"/>
          </p:nvPr>
        </p:nvSpPr>
        <p:spPr/>
        <p:txBody>
          <a:bodyPr/>
          <a:lstStyle/>
          <a:p>
            <a:pPr>
              <a:defRPr/>
            </a:pPr>
            <a:fld id="{77590FCD-B31D-4CFD-8BBB-C6EA577833CE}"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295275" y="815975"/>
            <a:ext cx="8277225" cy="5527675"/>
          </a:xfrm>
        </p:spPr>
        <p:txBody>
          <a:bodyPr/>
          <a:lstStyle/>
          <a:p>
            <a:pPr algn="ctr">
              <a:buFont typeface="Arial" pitchFamily="34" charset="0"/>
              <a:buNone/>
              <a:defRPr/>
            </a:pPr>
            <a:r>
              <a:rPr lang="en-US" dirty="0" smtClean="0">
                <a:solidFill>
                  <a:srgbClr val="002060"/>
                </a:solidFill>
                <a:latin typeface="Lucida Handwriting" pitchFamily="66" charset="0"/>
              </a:rPr>
              <a:t>“The Process of Teaching and Learning Never Ends”</a:t>
            </a:r>
          </a:p>
          <a:p>
            <a:pPr>
              <a:buFont typeface="Arial" pitchFamily="34" charset="0"/>
              <a:buNone/>
              <a:defRPr/>
            </a:pPr>
            <a:r>
              <a:rPr lang="en-US" dirty="0" smtClean="0"/>
              <a:t>    Activity directions: </a:t>
            </a:r>
          </a:p>
          <a:p>
            <a:pPr marL="457200" indent="-457200">
              <a:defRPr/>
            </a:pPr>
            <a:r>
              <a:rPr lang="en-US" dirty="0" smtClean="0"/>
              <a:t>As a team, match the statement endings to the words on the CDT Cycle without talking. </a:t>
            </a:r>
            <a:r>
              <a:rPr lang="en-US" sz="2800" dirty="0" smtClean="0"/>
              <a:t>(“Silent Sort”).</a:t>
            </a:r>
          </a:p>
          <a:p>
            <a:pPr marL="457200" indent="-457200">
              <a:defRPr/>
            </a:pPr>
            <a:r>
              <a:rPr lang="en-US" dirty="0" smtClean="0"/>
              <a:t>At the signal you may talk and discuss your rationale for matching the statement endings to the words on the CDT cycle.</a:t>
            </a:r>
          </a:p>
        </p:txBody>
      </p:sp>
      <p:sp>
        <p:nvSpPr>
          <p:cNvPr id="4" name="Slide Number Placeholder 3"/>
          <p:cNvSpPr>
            <a:spLocks noGrp="1"/>
          </p:cNvSpPr>
          <p:nvPr>
            <p:ph type="sldNum" sz="quarter" idx="12"/>
          </p:nvPr>
        </p:nvSpPr>
        <p:spPr>
          <a:xfrm>
            <a:off x="6553200" y="6365875"/>
            <a:ext cx="2133600" cy="365125"/>
          </a:xfrm>
        </p:spPr>
        <p:txBody>
          <a:bodyPr/>
          <a:lstStyle/>
          <a:p>
            <a:pPr>
              <a:defRPr/>
            </a:pPr>
            <a:fld id="{657631AF-89DA-419D-BAF8-2D8A3B4F7275}" type="slidenum">
              <a:rPr lang="en-US" smtClean="0"/>
              <a:pPr>
                <a:defRPr/>
              </a:pPr>
              <a:t>16</a:t>
            </a:fld>
            <a:endParaRPr lang="en-US" dirty="0"/>
          </a:p>
        </p:txBody>
      </p:sp>
      <p:sp>
        <p:nvSpPr>
          <p:cNvPr id="5" name="Date Placeholder 4"/>
          <p:cNvSpPr>
            <a:spLocks noGrp="1"/>
          </p:cNvSpPr>
          <p:nvPr>
            <p:ph type="dt" sz="quarter" idx="10"/>
          </p:nvPr>
        </p:nvSpPr>
        <p:spPr/>
        <p:txBody>
          <a:bodyPr/>
          <a:lstStyle/>
          <a:p>
            <a:pPr>
              <a:defRPr/>
            </a:pPr>
            <a:fld id="{FC066324-239B-4545-888B-A3BC984548E0}"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84225" y="1501775"/>
            <a:ext cx="7670800" cy="4879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435" name="Title 5"/>
          <p:cNvSpPr>
            <a:spLocks noGrp="1"/>
          </p:cNvSpPr>
          <p:nvPr>
            <p:ph type="title"/>
          </p:nvPr>
        </p:nvSpPr>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smtClean="0"/>
          </a:p>
        </p:txBody>
      </p:sp>
      <p:sp>
        <p:nvSpPr>
          <p:cNvPr id="5" name="Slide Number Placeholder 4"/>
          <p:cNvSpPr>
            <a:spLocks noGrp="1"/>
          </p:cNvSpPr>
          <p:nvPr>
            <p:ph type="sldNum" sz="quarter" idx="12"/>
          </p:nvPr>
        </p:nvSpPr>
        <p:spPr/>
        <p:txBody>
          <a:bodyPr/>
          <a:lstStyle/>
          <a:p>
            <a:pPr>
              <a:defRPr/>
            </a:pPr>
            <a:fld id="{F6AE77B9-9B02-4319-8842-0F5217863377}" type="slidenum">
              <a:rPr lang="en-US" smtClean="0"/>
              <a:pPr>
                <a:defRPr/>
              </a:pPr>
              <a:t>17</a:t>
            </a:fld>
            <a:endParaRPr lang="en-US" dirty="0"/>
          </a:p>
        </p:txBody>
      </p:sp>
      <p:pic>
        <p:nvPicPr>
          <p:cNvPr id="18437" name="Content Placeholder 7" descr="CDT_diagramFINAL.jpg"/>
          <p:cNvPicPr>
            <a:picLocks noGrp="1" noChangeAspect="1"/>
          </p:cNvPicPr>
          <p:nvPr>
            <p:ph idx="1"/>
          </p:nvPr>
        </p:nvPicPr>
        <p:blipFill>
          <a:blip r:embed="rId3" cstate="print"/>
          <a:srcRect/>
          <a:stretch>
            <a:fillRect/>
          </a:stretch>
        </p:blipFill>
        <p:spPr>
          <a:xfrm>
            <a:off x="2330450" y="1600200"/>
            <a:ext cx="4710113" cy="4754563"/>
          </a:xfrm>
        </p:spPr>
      </p:pic>
      <p:sp>
        <p:nvSpPr>
          <p:cNvPr id="7" name="Date Placeholder 6"/>
          <p:cNvSpPr>
            <a:spLocks noGrp="1"/>
          </p:cNvSpPr>
          <p:nvPr>
            <p:ph type="dt" sz="quarter" idx="10"/>
          </p:nvPr>
        </p:nvSpPr>
        <p:spPr/>
        <p:txBody>
          <a:bodyPr/>
          <a:lstStyle/>
          <a:p>
            <a:pPr>
              <a:defRPr/>
            </a:pPr>
            <a:fld id="{12AD3490-187C-4E61-8082-21D8C826ED54}"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38325"/>
            <a:ext cx="8583613" cy="4510088"/>
          </a:xfrm>
          <a:ln>
            <a:solidFill>
              <a:schemeClr val="accent1">
                <a:lumMod val="50000"/>
              </a:schemeClr>
            </a:solidFill>
          </a:ln>
        </p:spPr>
        <p:txBody>
          <a:bodyPr rtlCol="0">
            <a:normAutofit fontScale="55000" lnSpcReduction="20000"/>
          </a:bodyPr>
          <a:lstStyle/>
          <a:p>
            <a:pPr eaLnBrk="1" fontAlgn="auto" hangingPunct="1">
              <a:spcAft>
                <a:spcPts val="0"/>
              </a:spcAft>
              <a:defRPr/>
            </a:pPr>
            <a:endParaRPr lang="en-US" sz="3800" dirty="0" smtClean="0">
              <a:solidFill>
                <a:srgbClr val="002060"/>
              </a:solidFill>
            </a:endParaRPr>
          </a:p>
          <a:p>
            <a:pPr marL="457200" indent="-457200" eaLnBrk="1" fontAlgn="auto" hangingPunct="1">
              <a:spcAft>
                <a:spcPts val="0"/>
              </a:spcAft>
              <a:defRPr/>
            </a:pPr>
            <a:r>
              <a:rPr lang="en-US" sz="3800" dirty="0" smtClean="0"/>
              <a:t>What are the Classroom Diagnostic Tools?</a:t>
            </a:r>
          </a:p>
          <a:p>
            <a:pPr eaLnBrk="1" fontAlgn="auto" hangingPunct="1">
              <a:spcAft>
                <a:spcPts val="0"/>
              </a:spcAft>
              <a:defRPr/>
            </a:pPr>
            <a:endParaRPr lang="en-US" sz="3400" dirty="0" smtClean="0"/>
          </a:p>
          <a:p>
            <a:pPr marL="457200" indent="-457200" eaLnBrk="1" fontAlgn="auto" hangingPunct="1">
              <a:spcBef>
                <a:spcPts val="600"/>
              </a:spcBef>
              <a:spcAft>
                <a:spcPts val="0"/>
              </a:spcAft>
              <a:defRPr/>
            </a:pPr>
            <a:r>
              <a:rPr lang="en-US" sz="3800" dirty="0" smtClean="0"/>
              <a:t>How were Pennsylvania educators involved in the development of the Classroom Diagnostic Tools? </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Why should the Classroom Diagnostic Tools be used?</a:t>
            </a:r>
            <a:endParaRPr lang="en-US" sz="3400" dirty="0" smtClean="0"/>
          </a:p>
          <a:p>
            <a:pPr eaLnBrk="1" fontAlgn="auto" hangingPunct="1">
              <a:spcAft>
                <a:spcPts val="0"/>
              </a:spcAft>
              <a:buFont typeface="Arial" pitchFamily="34" charset="0"/>
              <a:buNone/>
              <a:defRPr/>
            </a:pPr>
            <a:r>
              <a:rPr lang="en-US" sz="3400" dirty="0" smtClean="0"/>
              <a:t> </a:t>
            </a:r>
          </a:p>
          <a:p>
            <a:pPr marL="457200" indent="-457200" eaLnBrk="1" fontAlgn="auto" hangingPunct="1">
              <a:spcAft>
                <a:spcPts val="0"/>
              </a:spcAft>
              <a:defRPr/>
            </a:pPr>
            <a:r>
              <a:rPr lang="en-US" sz="3800" dirty="0" smtClean="0"/>
              <a:t>Who are the target students/groups?  </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How often should the Classroom Diagnostic Tools be administered?</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Who might use the Classroom Diagnostic Tools and for what purpose?</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1800" dirty="0"/>
          </a:p>
        </p:txBody>
      </p:sp>
      <p:sp>
        <p:nvSpPr>
          <p:cNvPr id="4" name="Slide Number Placeholder 3"/>
          <p:cNvSpPr>
            <a:spLocks noGrp="1"/>
          </p:cNvSpPr>
          <p:nvPr>
            <p:ph type="sldNum" sz="quarter" idx="12"/>
          </p:nvPr>
        </p:nvSpPr>
        <p:spPr/>
        <p:txBody>
          <a:bodyPr/>
          <a:lstStyle/>
          <a:p>
            <a:pPr>
              <a:defRPr/>
            </a:pPr>
            <a:fld id="{E6CD004C-355C-4F8D-BA44-50AD0BCA0714}" type="slidenum">
              <a:rPr lang="en-US" smtClean="0"/>
              <a:pPr>
                <a:defRPr/>
              </a:pPr>
              <a:t>18</a:t>
            </a:fld>
            <a:endParaRPr lang="en-US" dirty="0"/>
          </a:p>
        </p:txBody>
      </p:sp>
      <p:sp>
        <p:nvSpPr>
          <p:cNvPr id="5" name="Date Placeholder 4"/>
          <p:cNvSpPr>
            <a:spLocks noGrp="1"/>
          </p:cNvSpPr>
          <p:nvPr>
            <p:ph type="dt" sz="quarter" idx="10"/>
          </p:nvPr>
        </p:nvSpPr>
        <p:spPr/>
        <p:txBody>
          <a:bodyPr/>
          <a:lstStyle/>
          <a:p>
            <a:pPr>
              <a:defRPr/>
            </a:pPr>
            <a:fld id="{3C770503-9809-4B1A-B542-F3D5E2A4CAA9}"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28800"/>
            <a:ext cx="8583613" cy="4510088"/>
          </a:xfrm>
          <a:ln>
            <a:solidFill>
              <a:schemeClr val="accent1">
                <a:lumMod val="50000"/>
              </a:schemeClr>
            </a:solidFill>
          </a:ln>
        </p:spPr>
        <p:txBody>
          <a:bodyPr rtlCol="0">
            <a:normAutofit fontScale="92500"/>
          </a:bodyPr>
          <a:lstStyle/>
          <a:p>
            <a:pPr eaLnBrk="1" fontAlgn="auto" hangingPunct="1">
              <a:spcAft>
                <a:spcPts val="0"/>
              </a:spcAft>
              <a:buFont typeface="Arial" pitchFamily="34" charset="0"/>
              <a:buNone/>
              <a:defRPr/>
            </a:pPr>
            <a:r>
              <a:rPr lang="en-US" sz="2900" dirty="0" smtClean="0">
                <a:solidFill>
                  <a:srgbClr val="002060"/>
                </a:solidFill>
              </a:rPr>
              <a:t>What are the Classroom Diagnostic Tools?</a:t>
            </a:r>
          </a:p>
          <a:p>
            <a:pPr eaLnBrk="1" fontAlgn="auto" hangingPunct="1">
              <a:spcAft>
                <a:spcPts val="0"/>
              </a:spcAft>
              <a:buFont typeface="Arial" pitchFamily="34" charset="0"/>
              <a:buNone/>
              <a:defRPr/>
            </a:pPr>
            <a:endParaRPr lang="en-US" sz="2900" dirty="0" smtClean="0"/>
          </a:p>
          <a:p>
            <a:pPr marL="342900" lvl="1" indent="0" eaLnBrk="1" fontAlgn="auto" hangingPunct="1">
              <a:spcAft>
                <a:spcPts val="0"/>
              </a:spcAft>
              <a:buFont typeface="Arial" pitchFamily="34" charset="0"/>
              <a:buNone/>
              <a:defRPr/>
            </a:pPr>
            <a:r>
              <a:rPr lang="en-US" dirty="0" smtClean="0"/>
              <a:t>The Pennsylvania Classroom Diagnostic Tools (CDT) is a set of </a:t>
            </a:r>
            <a:r>
              <a:rPr lang="en-US" dirty="0" smtClean="0">
                <a:solidFill>
                  <a:srgbClr val="FF0000"/>
                </a:solidFill>
              </a:rPr>
              <a:t>online tools </a:t>
            </a:r>
            <a:r>
              <a:rPr lang="en-US" dirty="0" smtClean="0"/>
              <a:t>designed to </a:t>
            </a:r>
            <a:r>
              <a:rPr lang="en-US" dirty="0" smtClean="0">
                <a:solidFill>
                  <a:srgbClr val="FF0000"/>
                </a:solidFill>
              </a:rPr>
              <a:t>provide diagnostic information </a:t>
            </a:r>
            <a:r>
              <a:rPr lang="en-US" dirty="0" smtClean="0"/>
              <a:t>in order to </a:t>
            </a:r>
            <a:r>
              <a:rPr lang="en-US" dirty="0" smtClean="0">
                <a:solidFill>
                  <a:srgbClr val="FF0000"/>
                </a:solidFill>
              </a:rPr>
              <a:t>guide instruction </a:t>
            </a:r>
            <a:r>
              <a:rPr lang="en-US" dirty="0" smtClean="0"/>
              <a:t>and </a:t>
            </a:r>
            <a:r>
              <a:rPr lang="en-US" dirty="0" smtClean="0">
                <a:solidFill>
                  <a:srgbClr val="FF0000"/>
                </a:solidFill>
              </a:rPr>
              <a:t>provide support to students and teachers.</a:t>
            </a:r>
            <a:r>
              <a:rPr lang="en-US" dirty="0" smtClean="0"/>
              <a:t> These tools (available at no cost to districts) are fully </a:t>
            </a:r>
            <a:r>
              <a:rPr lang="en-US" dirty="0" smtClean="0">
                <a:solidFill>
                  <a:srgbClr val="FF0000"/>
                </a:solidFill>
              </a:rPr>
              <a:t>integrated and aligned with the  Standards Aligned System (SAS)</a:t>
            </a:r>
            <a:r>
              <a:rPr lang="en-US" dirty="0" smtClean="0"/>
              <a:t> and will assist educators in identifying students’ </a:t>
            </a:r>
            <a:r>
              <a:rPr lang="en-US" dirty="0" smtClean="0">
                <a:solidFill>
                  <a:srgbClr val="FF0000"/>
                </a:solidFill>
              </a:rPr>
              <a:t>academic strengths and areas of need</a:t>
            </a:r>
            <a:r>
              <a:rPr lang="en-US" dirty="0" smtClean="0"/>
              <a:t>, </a:t>
            </a:r>
            <a:r>
              <a:rPr lang="en-US" dirty="0" smtClean="0">
                <a:solidFill>
                  <a:srgbClr val="FF0000"/>
                </a:solidFill>
              </a:rPr>
              <a:t>providing links </a:t>
            </a:r>
            <a:r>
              <a:rPr lang="en-US" dirty="0" smtClean="0"/>
              <a:t>to classroom resources. </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398FAD5A-C80C-454C-8266-1FD6990C4534}" type="slidenum">
              <a:rPr lang="en-US" smtClean="0"/>
              <a:pPr>
                <a:defRPr/>
              </a:pPr>
              <a:t>19</a:t>
            </a:fld>
            <a:endParaRPr lang="en-US" dirty="0"/>
          </a:p>
        </p:txBody>
      </p:sp>
      <p:sp>
        <p:nvSpPr>
          <p:cNvPr id="5" name="Date Placeholder 4"/>
          <p:cNvSpPr>
            <a:spLocks noGrp="1"/>
          </p:cNvSpPr>
          <p:nvPr>
            <p:ph type="dt" sz="quarter" idx="10"/>
          </p:nvPr>
        </p:nvSpPr>
        <p:spPr/>
        <p:txBody>
          <a:bodyPr/>
          <a:lstStyle/>
          <a:p>
            <a:pPr>
              <a:defRPr/>
            </a:pPr>
            <a:fld id="{9AEAA79A-3B10-412E-8140-768D87F1D117}"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920750" y="1446213"/>
            <a:ext cx="7332663" cy="1825625"/>
          </a:xfrm>
          <a:prstGeom prst="rect">
            <a:avLst/>
          </a:prstGeom>
          <a:noFill/>
          <a:ln w="9525">
            <a:noFill/>
            <a:miter lim="800000"/>
            <a:headEnd/>
            <a:tailEnd/>
          </a:ln>
        </p:spPr>
        <p:txBody>
          <a:bodyPr/>
          <a:lstStyle/>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sz="2000" b="1" dirty="0" smtClean="0">
              <a:solidFill>
                <a:prstClr val="black"/>
              </a:solidFill>
            </a:endParaRPr>
          </a:p>
          <a:p>
            <a:pPr algn="ctr">
              <a:spcBef>
                <a:spcPct val="20000"/>
              </a:spcBef>
              <a:tabLst>
                <a:tab pos="2684463" algn="l"/>
              </a:tabLst>
              <a:defRPr/>
            </a:pPr>
            <a:r>
              <a:rPr lang="en-US" sz="2000" b="1" dirty="0" smtClean="0">
                <a:solidFill>
                  <a:prstClr val="black"/>
                </a:solidFill>
              </a:rPr>
              <a:t>Classroom </a:t>
            </a:r>
            <a:r>
              <a:rPr lang="en-US" sz="2000" b="1" dirty="0">
                <a:solidFill>
                  <a:prstClr val="black"/>
                </a:solidFill>
              </a:rPr>
              <a:t>Diagnostic </a:t>
            </a:r>
            <a:r>
              <a:rPr lang="en-US" sz="2000" b="1" dirty="0" smtClean="0">
                <a:solidFill>
                  <a:prstClr val="black"/>
                </a:solidFill>
              </a:rPr>
              <a:t>Tools</a:t>
            </a:r>
            <a:endParaRPr lang="en-US" sz="2000" b="1" dirty="0">
              <a:solidFill>
                <a:prstClr val="black"/>
              </a:solidFill>
            </a:endParaRPr>
          </a:p>
          <a:p>
            <a:pPr algn="ctr">
              <a:spcBef>
                <a:spcPct val="20000"/>
              </a:spcBef>
              <a:tabLst>
                <a:tab pos="2684463" algn="l"/>
              </a:tabLst>
              <a:defRPr/>
            </a:pPr>
            <a:r>
              <a:rPr lang="en-US" sz="2000" b="1" dirty="0" smtClean="0">
                <a:solidFill>
                  <a:srgbClr val="FF0000"/>
                </a:solidFill>
              </a:rPr>
              <a:t> </a:t>
            </a:r>
            <a:r>
              <a:rPr lang="en-US" sz="2000" b="1" i="1" dirty="0">
                <a:solidFill>
                  <a:srgbClr val="FF0000"/>
                </a:solidFill>
                <a:cs typeface="Arial" charset="0"/>
              </a:rPr>
              <a:t/>
            </a:r>
            <a:br>
              <a:rPr lang="en-US" sz="2000" b="1" i="1" dirty="0">
                <a:solidFill>
                  <a:srgbClr val="FF0000"/>
                </a:solidFill>
                <a:cs typeface="Arial" charset="0"/>
              </a:rPr>
            </a:br>
            <a:r>
              <a:rPr lang="en-US" altLang="en-US" sz="2000" b="1" i="1" dirty="0">
                <a:solidFill>
                  <a:srgbClr val="FF0000"/>
                </a:solidFill>
                <a:cs typeface="Arial" charset="0"/>
              </a:rPr>
              <a:t>Presented by </a:t>
            </a:r>
            <a:r>
              <a:rPr lang="en-US" sz="2000" b="1" i="1" dirty="0">
                <a:solidFill>
                  <a:srgbClr val="FF0000"/>
                </a:solidFill>
                <a:cs typeface="Arial" charset="0"/>
              </a:rPr>
              <a:t>Jeremy </a:t>
            </a:r>
            <a:r>
              <a:rPr lang="en-US" sz="2000" b="1" i="1" dirty="0" err="1">
                <a:solidFill>
                  <a:srgbClr val="FF0000"/>
                </a:solidFill>
                <a:cs typeface="Arial" charset="0"/>
              </a:rPr>
              <a:t>Gabborin</a:t>
            </a:r>
            <a:endParaRPr lang="en-US" sz="2000" b="1" i="1" dirty="0">
              <a:solidFill>
                <a:srgbClr val="FF0000"/>
              </a:solidFill>
              <a:cs typeface="Arial" charset="0"/>
            </a:endParaRPr>
          </a:p>
          <a:p>
            <a:pPr algn="ctr">
              <a:spcBef>
                <a:spcPct val="20000"/>
              </a:spcBef>
              <a:tabLst>
                <a:tab pos="2684463" algn="l"/>
              </a:tabLst>
              <a:defRPr/>
            </a:pPr>
            <a:r>
              <a:rPr lang="en-US" sz="2000" b="1" i="1" dirty="0">
                <a:solidFill>
                  <a:srgbClr val="FF0000"/>
                </a:solidFill>
                <a:cs typeface="Arial" charset="0"/>
              </a:rPr>
              <a:t>Curriculum Specialist</a:t>
            </a:r>
          </a:p>
          <a:p>
            <a:pPr algn="ctr">
              <a:spcBef>
                <a:spcPct val="20000"/>
              </a:spcBef>
              <a:tabLst>
                <a:tab pos="2684463" algn="l"/>
              </a:tabLst>
              <a:defRPr/>
            </a:pPr>
            <a:r>
              <a:rPr lang="en-US" sz="2000" b="1" i="1" dirty="0">
                <a:solidFill>
                  <a:srgbClr val="FF0000"/>
                </a:solidFill>
                <a:cs typeface="Arial" charset="0"/>
              </a:rPr>
              <a:t>ARIN Intermediate Unit 28</a:t>
            </a:r>
          </a:p>
          <a:p>
            <a:pPr algn="ctr">
              <a:spcBef>
                <a:spcPct val="20000"/>
              </a:spcBef>
              <a:tabLst>
                <a:tab pos="2684463" algn="l"/>
              </a:tabLst>
              <a:defRPr/>
            </a:pPr>
            <a:r>
              <a:rPr lang="en-US" sz="2000" b="1" i="1" dirty="0" smtClean="0">
                <a:solidFill>
                  <a:srgbClr val="FF0000"/>
                </a:solidFill>
                <a:cs typeface="Arial" charset="0"/>
              </a:rPr>
              <a:t>2/14/2012 </a:t>
            </a:r>
            <a:endParaRPr lang="en-US" sz="2000" b="1" dirty="0">
              <a:solidFill>
                <a:srgbClr val="FF0000"/>
              </a:solidFill>
              <a:cs typeface="Arial" charset="0"/>
            </a:endParaRPr>
          </a:p>
          <a:p>
            <a:pPr algn="ctr">
              <a:spcBef>
                <a:spcPct val="20000"/>
              </a:spcBef>
              <a:tabLst>
                <a:tab pos="2684463" algn="l"/>
              </a:tabLst>
              <a:defRPr/>
            </a:pPr>
            <a:r>
              <a:rPr lang="en-US" sz="2000" b="1" dirty="0" smtClean="0">
                <a:solidFill>
                  <a:srgbClr val="FF0000"/>
                </a:solidFill>
                <a:latin typeface="+mn-lt"/>
                <a:cs typeface="Arial" charset="0"/>
              </a:rPr>
              <a:t> </a:t>
            </a:r>
            <a:endParaRPr lang="en-US" sz="2000" b="1" dirty="0">
              <a:solidFill>
                <a:srgbClr val="FF0000"/>
              </a:solidFill>
              <a:latin typeface="+mn-lt"/>
              <a:cs typeface="Arial" charset="0"/>
            </a:endParaRPr>
          </a:p>
          <a:p>
            <a:pPr algn="ctr">
              <a:spcBef>
                <a:spcPct val="20000"/>
              </a:spcBef>
              <a:tabLst>
                <a:tab pos="2684463" algn="l"/>
              </a:tabLst>
              <a:defRPr/>
            </a:pPr>
            <a:endParaRPr lang="en-US" sz="2000" b="1" dirty="0">
              <a:solidFill>
                <a:srgbClr val="FF0000"/>
              </a:solidFill>
              <a:latin typeface="+mn-lt"/>
              <a:cs typeface="Arial" charset="0"/>
            </a:endParaRPr>
          </a:p>
        </p:txBody>
      </p:sp>
      <p:pic>
        <p:nvPicPr>
          <p:cNvPr id="26625" name="Picture 1"/>
          <p:cNvPicPr>
            <a:picLocks noChangeAspect="1" noChangeArrowheads="1"/>
          </p:cNvPicPr>
          <p:nvPr/>
        </p:nvPicPr>
        <p:blipFill>
          <a:blip r:embed="rId3" cstate="print"/>
          <a:srcRect/>
          <a:stretch>
            <a:fillRect/>
          </a:stretch>
        </p:blipFill>
        <p:spPr bwMode="auto">
          <a:xfrm>
            <a:off x="1089025" y="1436688"/>
            <a:ext cx="6965950" cy="1608137"/>
          </a:xfrm>
          <a:prstGeom prst="rect">
            <a:avLst/>
          </a:prstGeom>
          <a:noFill/>
          <a:ln w="9525">
            <a:solidFill>
              <a:schemeClr val="accent1">
                <a:lumMod val="50000"/>
              </a:schemeClr>
            </a:solidFill>
            <a:miter lim="800000"/>
            <a:headEnd/>
            <a:tailEnd/>
          </a:ln>
          <a:effectLst/>
        </p:spPr>
      </p:pic>
      <p:sp>
        <p:nvSpPr>
          <p:cNvPr id="6" name="Slide Number Placeholder 5"/>
          <p:cNvSpPr>
            <a:spLocks noGrp="1"/>
          </p:cNvSpPr>
          <p:nvPr>
            <p:ph type="sldNum" sz="quarter" idx="12"/>
          </p:nvPr>
        </p:nvSpPr>
        <p:spPr/>
        <p:txBody>
          <a:bodyPr/>
          <a:lstStyle/>
          <a:p>
            <a:pPr>
              <a:defRPr/>
            </a:pPr>
            <a:fld id="{AC1B5A30-954B-491F-9DA2-27A6DFFC7573}" type="slidenum">
              <a:rPr lang="en-US" smtClean="0"/>
              <a:pPr>
                <a:defRPr/>
              </a:pPr>
              <a:t>2</a:t>
            </a:fld>
            <a:endParaRPr lang="en-US" dirty="0"/>
          </a:p>
        </p:txBody>
      </p:sp>
    </p:spTree>
    <p:extLst>
      <p:ext uri="{BB962C8B-B14F-4D97-AF65-F5344CB8AC3E}">
        <p14:creationId xmlns:p14="http://schemas.microsoft.com/office/powerpoint/2010/main" val="35241099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28625" y="890588"/>
            <a:ext cx="8229600" cy="1143000"/>
          </a:xfrm>
        </p:spPr>
        <p:txBody>
          <a:bodyPr/>
          <a:lstStyle/>
          <a:p>
            <a:pPr marL="342900" indent="-342900" eaLnBrk="1" hangingPunct="1"/>
            <a:r>
              <a:rPr lang="en-US" sz="4000" b="1" smtClean="0">
                <a:solidFill>
                  <a:srgbClr val="002060"/>
                </a:solidFill>
              </a:rPr>
              <a:t>CDT Overview</a:t>
            </a:r>
            <a:br>
              <a:rPr lang="en-US" sz="4000" b="1" smtClean="0">
                <a:solidFill>
                  <a:srgbClr val="002060"/>
                </a:solidFill>
              </a:rPr>
            </a:br>
            <a:r>
              <a:rPr lang="en-US" sz="2800" smtClean="0">
                <a:solidFill>
                  <a:srgbClr val="002060"/>
                </a:solidFill>
              </a:rPr>
              <a:t>What are the Classroom Diagnostic Tools? </a:t>
            </a:r>
            <a:r>
              <a:rPr lang="en-US" sz="3600" smtClean="0">
                <a:solidFill>
                  <a:srgbClr val="002060"/>
                </a:solidFill>
              </a:rPr>
              <a:t/>
            </a:r>
            <a:br>
              <a:rPr lang="en-US" sz="3600" smtClean="0">
                <a:solidFill>
                  <a:srgbClr val="002060"/>
                </a:solidFill>
              </a:rPr>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76425"/>
            <a:ext cx="8583613" cy="4510088"/>
          </a:xfrm>
          <a:ln>
            <a:solidFill>
              <a:schemeClr val="accent1">
                <a:lumMod val="50000"/>
              </a:schemeClr>
            </a:solidFill>
          </a:ln>
        </p:spPr>
        <p:txBody>
          <a:bodyPr rtlCol="0">
            <a:normAutofit/>
          </a:bodyPr>
          <a:lstStyle/>
          <a:p>
            <a:pPr marL="0" lvl="1" indent="0" eaLnBrk="1" hangingPunct="1">
              <a:spcBef>
                <a:spcPts val="600"/>
              </a:spcBef>
              <a:buFont typeface="Arial" pitchFamily="34" charset="0"/>
              <a:buNone/>
              <a:defRPr/>
            </a:pPr>
            <a:r>
              <a:rPr lang="en-US" sz="2400" dirty="0" smtClean="0"/>
              <a:t>The CDT is:</a:t>
            </a:r>
          </a:p>
          <a:p>
            <a:pPr marL="457200" lvl="1" indent="-457200" eaLnBrk="1" hangingPunct="1">
              <a:spcBef>
                <a:spcPts val="600"/>
              </a:spcBef>
              <a:buFont typeface="Arial" pitchFamily="34" charset="0"/>
              <a:buChar char="•"/>
              <a:defRPr/>
            </a:pPr>
            <a:r>
              <a:rPr lang="en-US" sz="2000" dirty="0" smtClean="0"/>
              <a:t>Offered to students in grades 6 through high school.</a:t>
            </a:r>
          </a:p>
          <a:p>
            <a:pPr marL="457200" lvl="1" indent="-457200" eaLnBrk="1" hangingPunct="1">
              <a:spcBef>
                <a:spcPts val="600"/>
              </a:spcBef>
              <a:buFont typeface="Arial" pitchFamily="34" charset="0"/>
              <a:buChar char="•"/>
              <a:defRPr/>
            </a:pPr>
            <a:r>
              <a:rPr lang="en-US" sz="2000" dirty="0" smtClean="0"/>
              <a:t>Available for use in the classroom throughout the school year on a  voluntary basis.</a:t>
            </a:r>
          </a:p>
          <a:p>
            <a:pPr marL="457200" lvl="1" indent="-457200" eaLnBrk="1" hangingPunct="1">
              <a:spcBef>
                <a:spcPts val="600"/>
              </a:spcBef>
              <a:buFont typeface="Arial" pitchFamily="34" charset="0"/>
              <a:buChar char="•"/>
              <a:defRPr/>
            </a:pPr>
            <a:r>
              <a:rPr lang="en-US" sz="2000" dirty="0" smtClean="0"/>
              <a:t>Based on content assessed by the Keystone Exams and the Pennsylvania System of School Assessment (PSSA). </a:t>
            </a:r>
          </a:p>
          <a:p>
            <a:pPr marL="457200" lvl="1" indent="-457200" eaLnBrk="1" hangingPunct="1">
              <a:spcBef>
                <a:spcPts val="600"/>
              </a:spcBef>
              <a:buFont typeface="Arial" pitchFamily="34" charset="0"/>
              <a:buChar char="•"/>
              <a:defRPr/>
            </a:pPr>
            <a:r>
              <a:rPr lang="en-US" sz="2000" dirty="0" smtClean="0"/>
              <a:t>Composed of multiple-choice items.</a:t>
            </a:r>
          </a:p>
          <a:p>
            <a:pPr marL="457200" lvl="1" indent="-457200" eaLnBrk="1" hangingPunct="1">
              <a:spcBef>
                <a:spcPts val="600"/>
              </a:spcBef>
              <a:buFont typeface="Arial" pitchFamily="34" charset="0"/>
              <a:buChar char="•"/>
              <a:defRPr/>
            </a:pPr>
            <a:r>
              <a:rPr lang="en-US" sz="2000" dirty="0" smtClean="0"/>
              <a:t>Delivered as an online Computer Adaptive Test (CAT), ensuring valid and reliable measures of a student’s skills while minimizing testing time.</a:t>
            </a:r>
          </a:p>
          <a:p>
            <a:pPr marL="457200" lvl="1" indent="-457200" eaLnBrk="1" hangingPunct="1">
              <a:spcBef>
                <a:spcPts val="600"/>
              </a:spcBef>
              <a:buFont typeface="Arial" pitchFamily="34" charset="0"/>
              <a:buChar char="•"/>
              <a:defRPr/>
            </a:pPr>
            <a:r>
              <a:rPr lang="en-US" sz="2000" dirty="0" smtClean="0"/>
              <a:t>Designed to provide real-time results for students and teachers with links to Materials and Resources in SAS.</a:t>
            </a:r>
          </a:p>
          <a:p>
            <a:pPr eaLnBrk="1" fontAlgn="auto" hangingPunct="1">
              <a:spcAft>
                <a:spcPts val="0"/>
              </a:spcAft>
              <a:buFont typeface="Arial" pitchFamily="34" charset="0"/>
              <a:buNone/>
              <a:defRPr/>
            </a:pPr>
            <a:endParaRPr lang="en-US" sz="2900" dirty="0" smtClean="0"/>
          </a:p>
          <a:p>
            <a:pPr eaLnBrk="1" fontAlgn="auto" hangingPunct="1">
              <a:spcAft>
                <a:spcPts val="0"/>
              </a:spcAft>
              <a:defRPr/>
            </a:pPr>
            <a:endParaRPr lang="en-US" sz="2900" dirty="0" smtClean="0"/>
          </a:p>
          <a:p>
            <a:pPr eaLnBrk="1" fontAlgn="auto" hangingPunct="1">
              <a:spcAft>
                <a:spcPts val="0"/>
              </a:spcAft>
              <a:defRPr/>
            </a:pPr>
            <a:endParaRPr lang="en-US" sz="2900"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0EFA6314-221A-4409-9C3A-D3584B99A976}" type="slidenum">
              <a:rPr lang="en-US" smtClean="0"/>
              <a:pPr>
                <a:defRPr/>
              </a:pPr>
              <a:t>20</a:t>
            </a:fld>
            <a:endParaRPr lang="en-US" dirty="0"/>
          </a:p>
        </p:txBody>
      </p:sp>
      <p:sp>
        <p:nvSpPr>
          <p:cNvPr id="5" name="Date Placeholder 4"/>
          <p:cNvSpPr>
            <a:spLocks noGrp="1"/>
          </p:cNvSpPr>
          <p:nvPr>
            <p:ph type="dt" sz="quarter" idx="10"/>
          </p:nvPr>
        </p:nvSpPr>
        <p:spPr/>
        <p:txBody>
          <a:bodyPr/>
          <a:lstStyle/>
          <a:p>
            <a:pPr>
              <a:defRPr/>
            </a:pPr>
            <a:fld id="{463824B4-9B39-4039-BB5F-194FC2711037}"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28800"/>
            <a:ext cx="8583613" cy="4510088"/>
          </a:xfrm>
          <a:ln>
            <a:solidFill>
              <a:schemeClr val="accent1">
                <a:lumMod val="50000"/>
              </a:schemeClr>
            </a:solidFill>
          </a:ln>
        </p:spPr>
        <p:txBody>
          <a:bodyPr rtlCol="0">
            <a:normAutofit lnSpcReduction="10000"/>
          </a:bodyPr>
          <a:lstStyle/>
          <a:p>
            <a:pPr marL="0" indent="0" eaLnBrk="1" fontAlgn="auto" hangingPunct="1">
              <a:spcBef>
                <a:spcPts val="600"/>
              </a:spcBef>
              <a:spcAft>
                <a:spcPts val="0"/>
              </a:spcAft>
              <a:buFont typeface="Arial" pitchFamily="34" charset="0"/>
              <a:buNone/>
              <a:defRPr/>
            </a:pPr>
            <a:r>
              <a:rPr lang="en-US" sz="2800" dirty="0" smtClean="0"/>
              <a:t>How were Pennsylvania educators involved in the development of the Classroom Diagnostic Tools? </a:t>
            </a:r>
          </a:p>
          <a:p>
            <a:pPr lvl="1" algn="just" eaLnBrk="1" fontAlgn="auto" hangingPunct="1">
              <a:spcBef>
                <a:spcPts val="600"/>
              </a:spcBef>
              <a:spcAft>
                <a:spcPts val="0"/>
              </a:spcAft>
              <a:buFont typeface="Arial" pitchFamily="34" charset="0"/>
              <a:buNone/>
              <a:defRPr/>
            </a:pPr>
            <a:endParaRPr lang="en-US" sz="2400" dirty="0" smtClean="0"/>
          </a:p>
          <a:p>
            <a:pPr indent="0" eaLnBrk="1" fontAlgn="auto" hangingPunct="1">
              <a:spcBef>
                <a:spcPts val="600"/>
              </a:spcBef>
              <a:spcAft>
                <a:spcPts val="0"/>
              </a:spcAft>
              <a:buFont typeface="Arial" pitchFamily="34" charset="0"/>
              <a:buNone/>
              <a:defRPr/>
            </a:pPr>
            <a:r>
              <a:rPr lang="en-US" sz="2800" dirty="0" smtClean="0"/>
              <a:t>The development of the Classroom Diagnostic Tools involved committees of Pennsylvania educators who were convened to</a:t>
            </a:r>
          </a:p>
          <a:p>
            <a:pPr marL="854075" lvl="1" indent="-282575" eaLnBrk="1" fontAlgn="auto" hangingPunct="1">
              <a:spcBef>
                <a:spcPts val="600"/>
              </a:spcBef>
              <a:spcAft>
                <a:spcPts val="0"/>
              </a:spcAft>
              <a:buFontTx/>
              <a:buChar char="•"/>
              <a:defRPr/>
            </a:pPr>
            <a:r>
              <a:rPr lang="en-US" sz="2400" dirty="0" smtClean="0"/>
              <a:t>ensure alignment of the items to Assessment Anchors and Eligible Content.</a:t>
            </a:r>
          </a:p>
          <a:p>
            <a:pPr marL="854075" lvl="1" indent="-282575" eaLnBrk="1" fontAlgn="auto" hangingPunct="1">
              <a:spcBef>
                <a:spcPts val="600"/>
              </a:spcBef>
              <a:spcAft>
                <a:spcPts val="0"/>
              </a:spcAft>
              <a:buFontTx/>
              <a:buChar char="•"/>
              <a:defRPr/>
            </a:pPr>
            <a:r>
              <a:rPr lang="en-US" sz="2400" dirty="0" smtClean="0"/>
              <a:t>approve all questions included in the CDT .</a:t>
            </a:r>
          </a:p>
          <a:p>
            <a:pPr marL="854075" lvl="1" indent="-282575" eaLnBrk="1" fontAlgn="auto" hangingPunct="1">
              <a:spcBef>
                <a:spcPts val="600"/>
              </a:spcBef>
              <a:spcAft>
                <a:spcPts val="0"/>
              </a:spcAft>
              <a:buFontTx/>
              <a:buChar char="•"/>
              <a:defRPr/>
            </a:pPr>
            <a:r>
              <a:rPr lang="en-US" sz="2400" dirty="0" smtClean="0"/>
              <a:t>approve all units and lesson plans aligned to the Assessment Anchors and Eligible Content linked to the CDT reports.</a:t>
            </a:r>
          </a:p>
        </p:txBody>
      </p:sp>
      <p:sp>
        <p:nvSpPr>
          <p:cNvPr id="4" name="Slide Number Placeholder 3"/>
          <p:cNvSpPr>
            <a:spLocks noGrp="1"/>
          </p:cNvSpPr>
          <p:nvPr>
            <p:ph type="sldNum" sz="quarter" idx="12"/>
          </p:nvPr>
        </p:nvSpPr>
        <p:spPr/>
        <p:txBody>
          <a:bodyPr/>
          <a:lstStyle/>
          <a:p>
            <a:pPr>
              <a:defRPr/>
            </a:pPr>
            <a:fld id="{E168648F-4B35-499C-A186-96DFA9AB15B8}" type="slidenum">
              <a:rPr lang="en-US" smtClean="0"/>
              <a:pPr>
                <a:defRPr/>
              </a:pPr>
              <a:t>21</a:t>
            </a:fld>
            <a:endParaRPr lang="en-US" dirty="0"/>
          </a:p>
        </p:txBody>
      </p:sp>
      <p:sp>
        <p:nvSpPr>
          <p:cNvPr id="5" name="Date Placeholder 4"/>
          <p:cNvSpPr>
            <a:spLocks noGrp="1"/>
          </p:cNvSpPr>
          <p:nvPr>
            <p:ph type="dt" sz="quarter" idx="10"/>
          </p:nvPr>
        </p:nvSpPr>
        <p:spPr/>
        <p:txBody>
          <a:bodyPr/>
          <a:lstStyle/>
          <a:p>
            <a:pPr>
              <a:defRPr/>
            </a:pPr>
            <a:fld id="{4D124887-47CB-4285-8936-D394251077FD}"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7788" y="1149350"/>
            <a:ext cx="8888412" cy="811213"/>
          </a:xfrm>
        </p:spPr>
        <p:txBody>
          <a:bodyPr/>
          <a:lstStyle/>
          <a:p>
            <a:r>
              <a:rPr lang="en-US" sz="4000" b="1" smtClean="0">
                <a:solidFill>
                  <a:srgbClr val="002060"/>
                </a:solidFill>
              </a:rPr>
              <a:t>eDIRECT: </a:t>
            </a:r>
            <a:br>
              <a:rPr lang="en-US" sz="4000" b="1" smtClean="0">
                <a:solidFill>
                  <a:srgbClr val="002060"/>
                </a:solidFill>
              </a:rPr>
            </a:br>
            <a:r>
              <a:rPr lang="en-US" sz="3200" smtClean="0">
                <a:solidFill>
                  <a:srgbClr val="002060"/>
                </a:solidFill>
              </a:rPr>
              <a:t>CDT User Guides and Other Information </a:t>
            </a:r>
          </a:p>
        </p:txBody>
      </p:sp>
      <p:sp>
        <p:nvSpPr>
          <p:cNvPr id="23555" name="Content Placeholder 2"/>
          <p:cNvSpPr>
            <a:spLocks noGrp="1"/>
          </p:cNvSpPr>
          <p:nvPr>
            <p:ph idx="1"/>
          </p:nvPr>
        </p:nvSpPr>
        <p:spPr>
          <a:xfrm>
            <a:off x="319088" y="2139950"/>
            <a:ext cx="8599487" cy="4133850"/>
          </a:xfrm>
        </p:spPr>
        <p:txBody>
          <a:bodyPr/>
          <a:lstStyle/>
          <a:p>
            <a:r>
              <a:rPr lang="en-US" sz="3000" smtClean="0"/>
              <a:t>CDT User Guides and other important information is available online via PA eDIRECT </a:t>
            </a:r>
            <a:endParaRPr lang="en-US" sz="2400" smtClean="0"/>
          </a:p>
          <a:p>
            <a:pPr lvl="1"/>
            <a:r>
              <a:rPr lang="en-US" sz="2400" smtClean="0"/>
              <a:t>Go to </a:t>
            </a:r>
            <a:r>
              <a:rPr lang="en-US" sz="2400" i="1" smtClean="0"/>
              <a:t>General Information </a:t>
            </a:r>
            <a:r>
              <a:rPr lang="en-US" sz="2400" smtClean="0"/>
              <a:t>and choose </a:t>
            </a:r>
            <a:r>
              <a:rPr lang="en-US" sz="2400" i="1" smtClean="0"/>
              <a:t>Documents</a:t>
            </a:r>
            <a:r>
              <a:rPr lang="en-US" sz="2400" smtClean="0"/>
              <a:t>. </a:t>
            </a:r>
          </a:p>
          <a:p>
            <a:pPr lvl="1"/>
            <a:r>
              <a:rPr lang="en-US" sz="2400" smtClean="0"/>
              <a:t>Select Classroom Diagnostic Tools 2010–2011</a:t>
            </a:r>
          </a:p>
        </p:txBody>
      </p:sp>
      <p:sp>
        <p:nvSpPr>
          <p:cNvPr id="23556" name="Rectangle 4"/>
          <p:cNvSpPr>
            <a:spLocks noChangeArrowheads="1"/>
          </p:cNvSpPr>
          <p:nvPr/>
        </p:nvSpPr>
        <p:spPr bwMode="auto">
          <a:xfrm>
            <a:off x="5000625" y="4837113"/>
            <a:ext cx="4143375" cy="508000"/>
          </a:xfrm>
          <a:prstGeom prst="rect">
            <a:avLst/>
          </a:prstGeom>
          <a:noFill/>
          <a:ln w="9525">
            <a:noFill/>
            <a:miter lim="800000"/>
            <a:headEnd/>
            <a:tailEnd/>
          </a:ln>
        </p:spPr>
        <p:txBody>
          <a:bodyPr>
            <a:spAutoFit/>
          </a:bodyPr>
          <a:lstStyle/>
          <a:p>
            <a:pPr algn="ctr"/>
            <a:r>
              <a:rPr lang="en-US" sz="2700" b="1">
                <a:solidFill>
                  <a:srgbClr val="002060"/>
                </a:solidFill>
              </a:rPr>
              <a:t>https://pa.drcedirect.com</a:t>
            </a:r>
          </a:p>
        </p:txBody>
      </p:sp>
      <p:pic>
        <p:nvPicPr>
          <p:cNvPr id="25607" name="Picture 7"/>
          <p:cNvPicPr>
            <a:picLocks noChangeAspect="1" noChangeArrowheads="1"/>
          </p:cNvPicPr>
          <p:nvPr/>
        </p:nvPicPr>
        <p:blipFill>
          <a:blip r:embed="rId3" cstate="print"/>
          <a:srcRect l="644" r="1079" b="6995"/>
          <a:stretch>
            <a:fillRect/>
          </a:stretch>
        </p:blipFill>
        <p:spPr bwMode="auto">
          <a:xfrm>
            <a:off x="801688" y="4189413"/>
            <a:ext cx="4094162" cy="2330450"/>
          </a:xfrm>
          <a:prstGeom prst="rect">
            <a:avLst/>
          </a:prstGeom>
          <a:ln>
            <a:noFill/>
          </a:ln>
          <a:effectLst>
            <a:outerShdw blurRad="292100" dist="139700" dir="2700000" algn="tl" rotWithShape="0">
              <a:srgbClr val="333333">
                <a:alpha val="65000"/>
              </a:srgbClr>
            </a:outerShdw>
          </a:effectLst>
        </p:spPr>
      </p:pic>
      <p:sp>
        <p:nvSpPr>
          <p:cNvPr id="6" name="Slide Number Placeholder 5"/>
          <p:cNvSpPr>
            <a:spLocks noGrp="1"/>
          </p:cNvSpPr>
          <p:nvPr>
            <p:ph type="sldNum" sz="quarter" idx="12"/>
          </p:nvPr>
        </p:nvSpPr>
        <p:spPr/>
        <p:txBody>
          <a:bodyPr/>
          <a:lstStyle/>
          <a:p>
            <a:pPr>
              <a:defRPr/>
            </a:pPr>
            <a:fld id="{4914CCEB-2E5F-49FB-9E41-124587AD96F8}" type="slidenum">
              <a:rPr lang="en-US" smtClean="0"/>
              <a:pPr>
                <a:defRPr/>
              </a:pPr>
              <a:t>22</a:t>
            </a:fld>
            <a:endParaRPr lang="en-US" dirty="0"/>
          </a:p>
        </p:txBody>
      </p:sp>
      <p:sp>
        <p:nvSpPr>
          <p:cNvPr id="7" name="Date Placeholder 6"/>
          <p:cNvSpPr>
            <a:spLocks noGrp="1"/>
          </p:cNvSpPr>
          <p:nvPr>
            <p:ph type="dt" sz="quarter" idx="10"/>
          </p:nvPr>
        </p:nvSpPr>
        <p:spPr/>
        <p:txBody>
          <a:bodyPr/>
          <a:lstStyle/>
          <a:p>
            <a:pPr>
              <a:defRPr/>
            </a:pPr>
            <a:fld id="{D2D7A3EE-60A0-494D-A606-D0CD4B666A56}" type="datetime1">
              <a:rPr lang="en-US" smtClean="0"/>
              <a:pPr>
                <a:defRPr/>
              </a:pPr>
              <a:t>2/12/2012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457200" y="796925"/>
            <a:ext cx="8229600" cy="1143000"/>
          </a:xfrm>
        </p:spPr>
        <p:txBody>
          <a:bodyPr/>
          <a:lstStyle/>
          <a:p>
            <a:pPr eaLnBrk="1" hangingPunct="1"/>
            <a:r>
              <a:rPr lang="en-US" b="1" smtClean="0">
                <a:solidFill>
                  <a:srgbClr val="002060"/>
                </a:solidFill>
              </a:rPr>
              <a:t>Implementation Plan</a:t>
            </a:r>
            <a:endParaRPr lang="en-US" smtClean="0"/>
          </a:p>
        </p:txBody>
      </p:sp>
      <p:sp>
        <p:nvSpPr>
          <p:cNvPr id="3" name="Content Placeholder 2"/>
          <p:cNvSpPr>
            <a:spLocks noGrp="1"/>
          </p:cNvSpPr>
          <p:nvPr>
            <p:ph idx="1"/>
          </p:nvPr>
        </p:nvSpPr>
        <p:spPr>
          <a:xfrm>
            <a:off x="466725" y="1944688"/>
            <a:ext cx="8229600" cy="4397375"/>
          </a:xfrm>
          <a:ln w="12700">
            <a:solidFill>
              <a:schemeClr val="tx1"/>
            </a:solidFill>
          </a:ln>
        </p:spPr>
        <p:txBody>
          <a:bodyPr rtlCol="0">
            <a:normAutofit fontScale="92500" lnSpcReduction="20000"/>
          </a:bodyPr>
          <a:lstStyle/>
          <a:p>
            <a:pPr lvl="1" algn="just" eaLnBrk="1" fontAlgn="auto" hangingPunct="1">
              <a:spcBef>
                <a:spcPts val="600"/>
              </a:spcBef>
              <a:spcAft>
                <a:spcPts val="0"/>
              </a:spcAft>
              <a:buFont typeface="Arial" pitchFamily="34" charset="0"/>
              <a:buNone/>
              <a:defRPr/>
            </a:pPr>
            <a:endParaRPr lang="en-US" sz="2000" dirty="0" smtClean="0"/>
          </a:p>
          <a:p>
            <a:pPr algn="just" eaLnBrk="1" fontAlgn="auto" hangingPunct="1">
              <a:spcBef>
                <a:spcPts val="1200"/>
              </a:spcBef>
              <a:spcAft>
                <a:spcPts val="0"/>
              </a:spcAft>
              <a:buFont typeface="Arial" pitchFamily="34" charset="0"/>
              <a:buNone/>
              <a:defRPr/>
            </a:pPr>
            <a:r>
              <a:rPr lang="en-US" sz="2600" dirty="0" smtClean="0">
                <a:solidFill>
                  <a:srgbClr val="002060"/>
                </a:solidFill>
              </a:rPr>
              <a:t>STEP 1:</a:t>
            </a:r>
            <a:r>
              <a:rPr lang="en-US" sz="2600" dirty="0" smtClean="0"/>
              <a:t>  Contact PA Customer Service for initial system setup</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2:  </a:t>
            </a:r>
            <a:r>
              <a:rPr lang="en-US" sz="2600" dirty="0" smtClean="0"/>
              <a:t>Complete the eDIRECT user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3:</a:t>
            </a:r>
            <a:r>
              <a:rPr lang="en-US" sz="2600" dirty="0" smtClean="0"/>
              <a:t>  Complete PA Online Assessment software installation</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4:</a:t>
            </a:r>
            <a:r>
              <a:rPr lang="en-US" sz="2600" dirty="0" smtClean="0"/>
              <a:t>  Complete the Test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5:</a:t>
            </a:r>
            <a:r>
              <a:rPr lang="en-US" sz="2600" dirty="0" smtClean="0"/>
              <a:t>  Administer the Online Tutorials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6:</a:t>
            </a:r>
            <a:r>
              <a:rPr lang="en-US" sz="2600" dirty="0" smtClean="0"/>
              <a:t>  Administer the Online Tools Training</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7:</a:t>
            </a:r>
            <a:r>
              <a:rPr lang="en-US" sz="2600" dirty="0" smtClean="0"/>
              <a:t>  Administer the CDT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8:</a:t>
            </a:r>
            <a:r>
              <a:rPr lang="en-US" sz="2600" dirty="0" smtClean="0"/>
              <a:t>  Access real-time reports via eDIRECT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9:</a:t>
            </a:r>
            <a:r>
              <a:rPr lang="en-US" sz="2600" dirty="0" smtClean="0"/>
              <a:t>  Determine instructional plan for student(s)</a:t>
            </a:r>
          </a:p>
        </p:txBody>
      </p:sp>
      <p:sp>
        <p:nvSpPr>
          <p:cNvPr id="4" name="Slide Number Placeholder 3"/>
          <p:cNvSpPr>
            <a:spLocks noGrp="1"/>
          </p:cNvSpPr>
          <p:nvPr>
            <p:ph type="sldNum" sz="quarter" idx="12"/>
          </p:nvPr>
        </p:nvSpPr>
        <p:spPr/>
        <p:txBody>
          <a:bodyPr/>
          <a:lstStyle/>
          <a:p>
            <a:pPr>
              <a:defRPr/>
            </a:pPr>
            <a:fld id="{AAF5D5F8-9B9D-48DD-A12B-07B3AB5A9E6B}" type="slidenum">
              <a:rPr lang="en-US" smtClean="0"/>
              <a:pPr>
                <a:defRPr/>
              </a:pPr>
              <a:t>23</a:t>
            </a:fld>
            <a:endParaRPr lang="en-US" dirty="0"/>
          </a:p>
        </p:txBody>
      </p:sp>
      <p:sp>
        <p:nvSpPr>
          <p:cNvPr id="5" name="Date Placeholder 4"/>
          <p:cNvSpPr>
            <a:spLocks noGrp="1"/>
          </p:cNvSpPr>
          <p:nvPr>
            <p:ph type="dt" sz="quarter" idx="10"/>
          </p:nvPr>
        </p:nvSpPr>
        <p:spPr/>
        <p:txBody>
          <a:bodyPr/>
          <a:lstStyle/>
          <a:p>
            <a:pPr>
              <a:defRPr/>
            </a:pPr>
            <a:fld id="{86BC459E-D5E8-415C-BA59-199EF19BFD9A}"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016000"/>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1</a:t>
            </a:r>
            <a:r>
              <a:rPr lang="en-US" dirty="0" smtClean="0"/>
              <a:t>  </a:t>
            </a:r>
            <a:br>
              <a:rPr lang="en-US" dirty="0" smtClean="0"/>
            </a:br>
            <a:r>
              <a:rPr lang="en-US" sz="3100" dirty="0" smtClean="0"/>
              <a:t>Contact PA Customer Service for initial system setup</a:t>
            </a:r>
          </a:p>
        </p:txBody>
      </p:sp>
      <p:sp>
        <p:nvSpPr>
          <p:cNvPr id="9" name="Title 5"/>
          <p:cNvSpPr txBox="1">
            <a:spLocks/>
          </p:cNvSpPr>
          <p:nvPr/>
        </p:nvSpPr>
        <p:spPr>
          <a:xfrm>
            <a:off x="392113" y="2351088"/>
            <a:ext cx="6345237" cy="1627187"/>
          </a:xfrm>
          <a:prstGeom prst="rect">
            <a:avLst/>
          </a:prstGeom>
          <a:ln>
            <a:solidFill>
              <a:schemeClr val="accent1">
                <a:lumMod val="50000"/>
              </a:schemeClr>
            </a:solidFill>
          </a:ln>
        </p:spPr>
        <p:txBody>
          <a:bodyPr anchor="ctr">
            <a:normAutofit fontScale="60000" lnSpcReduction="20000"/>
          </a:bodyPr>
          <a:lstStyle/>
          <a:p>
            <a:pPr marL="514350" indent="-514350" fontAlgn="auto">
              <a:spcBef>
                <a:spcPts val="600"/>
              </a:spcBef>
              <a:spcAft>
                <a:spcPts val="0"/>
              </a:spcAft>
              <a:defRPr/>
            </a:pPr>
            <a:r>
              <a:rPr lang="en-US" sz="3100" dirty="0">
                <a:latin typeface="+mn-lt"/>
                <a:ea typeface="+mj-ea"/>
                <a:cs typeface="+mj-cs"/>
              </a:rPr>
              <a:t>1. Go to </a:t>
            </a:r>
            <a:r>
              <a:rPr lang="en-US" sz="3100" dirty="0">
                <a:latin typeface="+mn-lt"/>
                <a:ea typeface="+mj-ea"/>
                <a:cs typeface="+mj-cs"/>
                <a:hlinkClick r:id="rId3"/>
              </a:rPr>
              <a:t>https://pa.drcedirect.com</a:t>
            </a:r>
            <a:endParaRPr lang="en-US" sz="3100" dirty="0">
              <a:latin typeface="+mn-lt"/>
              <a:ea typeface="+mj-ea"/>
              <a:cs typeface="+mj-cs"/>
            </a:endParaRPr>
          </a:p>
          <a:p>
            <a:pPr marL="514350" indent="-514350" fontAlgn="auto">
              <a:spcBef>
                <a:spcPts val="600"/>
              </a:spcBef>
              <a:spcAft>
                <a:spcPts val="0"/>
              </a:spcAft>
              <a:defRPr/>
            </a:pPr>
            <a:r>
              <a:rPr lang="en-US" sz="3100" dirty="0">
                <a:latin typeface="+mn-lt"/>
                <a:ea typeface="+mj-ea"/>
                <a:cs typeface="+mj-cs"/>
              </a:rPr>
              <a:t>2. Open the CDT Registration Form</a:t>
            </a:r>
          </a:p>
          <a:p>
            <a:pPr marL="514350" indent="-514350" fontAlgn="auto">
              <a:spcBef>
                <a:spcPts val="600"/>
              </a:spcBef>
              <a:spcAft>
                <a:spcPts val="0"/>
              </a:spcAft>
              <a:defRPr/>
            </a:pPr>
            <a:r>
              <a:rPr lang="en-US" sz="3100" dirty="0">
                <a:latin typeface="+mn-lt"/>
                <a:ea typeface="+mj-ea"/>
                <a:cs typeface="+mj-cs"/>
              </a:rPr>
              <a:t>3. Fax or email the Registration Form to PA Customer Service</a:t>
            </a:r>
          </a:p>
          <a:p>
            <a:pPr fontAlgn="auto">
              <a:spcBef>
                <a:spcPts val="600"/>
              </a:spcBef>
              <a:spcAft>
                <a:spcPts val="0"/>
              </a:spcAft>
              <a:defRPr/>
            </a:pPr>
            <a:r>
              <a:rPr lang="en-US" sz="3100" dirty="0">
                <a:latin typeface="+mn-lt"/>
                <a:ea typeface="+mj-ea"/>
                <a:cs typeface="+mj-cs"/>
              </a:rPr>
              <a:t>Or</a:t>
            </a:r>
          </a:p>
          <a:p>
            <a:pPr fontAlgn="auto">
              <a:spcBef>
                <a:spcPts val="600"/>
              </a:spcBef>
              <a:spcAft>
                <a:spcPts val="0"/>
              </a:spcAft>
              <a:defRPr/>
            </a:pPr>
            <a:r>
              <a:rPr lang="en-US" sz="3100" dirty="0">
                <a:latin typeface="+mn-lt"/>
                <a:ea typeface="+mj-ea"/>
                <a:cs typeface="+mj-cs"/>
              </a:rPr>
              <a:t>Call PA Customer Service  </a:t>
            </a:r>
          </a:p>
        </p:txBody>
      </p:sp>
      <p:pic>
        <p:nvPicPr>
          <p:cNvPr id="15" name="Picture 2"/>
          <p:cNvPicPr>
            <a:picLocks noGrp="1" noChangeAspect="1" noChangeArrowheads="1"/>
          </p:cNvPicPr>
          <p:nvPr>
            <p:ph idx="1"/>
          </p:nvPr>
        </p:nvPicPr>
        <p:blipFill>
          <a:blip r:embed="rId4" cstate="print"/>
          <a:srcRect l="1258" b="2416"/>
          <a:stretch>
            <a:fillRect/>
          </a:stretch>
        </p:blipFill>
        <p:spPr>
          <a:xfrm>
            <a:off x="3060700" y="3384550"/>
            <a:ext cx="5367338" cy="3082925"/>
          </a:xfrm>
          <a:effectLst>
            <a:outerShdw blurRad="190500" algn="tl" rotWithShape="0">
              <a:srgbClr val="000000">
                <a:alpha val="70000"/>
              </a:srgbClr>
            </a:outerShdw>
          </a:effectLst>
        </p:spPr>
      </p:pic>
      <p:sp>
        <p:nvSpPr>
          <p:cNvPr id="16" name="Title 5"/>
          <p:cNvSpPr txBox="1">
            <a:spLocks/>
          </p:cNvSpPr>
          <p:nvPr/>
        </p:nvSpPr>
        <p:spPr>
          <a:xfrm>
            <a:off x="833438" y="5233988"/>
            <a:ext cx="3916362" cy="952500"/>
          </a:xfrm>
          <a:prstGeom prst="rect">
            <a:avLst/>
          </a:prstGeom>
          <a:solidFill>
            <a:schemeClr val="accent1">
              <a:lumMod val="20000"/>
              <a:lumOff val="80000"/>
            </a:schemeClr>
          </a:solidFill>
          <a:ln>
            <a:solidFill>
              <a:schemeClr val="accent1">
                <a:lumMod val="50000"/>
              </a:schemeClr>
            </a:solidFill>
            <a:round/>
          </a:ln>
        </p:spPr>
        <p:txBody>
          <a:bodyPr anchor="ctr">
            <a:normAutofit fontScale="90000"/>
          </a:bodyPr>
          <a:lstStyle/>
          <a:p>
            <a:pPr algn="ctr" fontAlgn="auto">
              <a:spcBef>
                <a:spcPts val="600"/>
              </a:spcBef>
              <a:spcAft>
                <a:spcPts val="0"/>
              </a:spcAft>
              <a:defRPr/>
            </a:pPr>
            <a:r>
              <a:rPr lang="en-US" sz="1600" dirty="0">
                <a:latin typeface="+mn-lt"/>
                <a:ea typeface="+mj-ea"/>
                <a:cs typeface="+mj-cs"/>
              </a:rPr>
              <a:t>PA Customer Service</a:t>
            </a:r>
          </a:p>
          <a:p>
            <a:pPr algn="ctr" fontAlgn="auto">
              <a:spcBef>
                <a:spcPts val="600"/>
              </a:spcBef>
              <a:spcAft>
                <a:spcPts val="0"/>
              </a:spcAft>
              <a:defRPr/>
            </a:pPr>
            <a:r>
              <a:rPr lang="en-US" sz="1600" dirty="0">
                <a:latin typeface="+mn-lt"/>
                <a:ea typeface="+mj-ea"/>
                <a:cs typeface="+mj-cs"/>
              </a:rPr>
              <a:t>1-888-551-6935</a:t>
            </a:r>
          </a:p>
          <a:p>
            <a:pPr algn="ctr" fontAlgn="auto">
              <a:spcBef>
                <a:spcPts val="600"/>
              </a:spcBef>
              <a:spcAft>
                <a:spcPts val="0"/>
              </a:spcAft>
              <a:defRPr/>
            </a:pPr>
            <a:r>
              <a:rPr lang="en-US" sz="1600" dirty="0">
                <a:latin typeface="+mn-lt"/>
                <a:ea typeface="+mj-ea"/>
                <a:cs typeface="+mj-cs"/>
                <a:hlinkClick r:id="rId5"/>
              </a:rPr>
              <a:t>Pacustomerservice@datarecognitioncorp.com</a:t>
            </a:r>
            <a:endParaRPr lang="en-US" sz="1600" dirty="0">
              <a:latin typeface="+mn-lt"/>
              <a:ea typeface="+mj-ea"/>
              <a:cs typeface="+mj-cs"/>
            </a:endParaRPr>
          </a:p>
        </p:txBody>
      </p:sp>
      <p:sp>
        <p:nvSpPr>
          <p:cNvPr id="7" name="Slide Number Placeholder 6"/>
          <p:cNvSpPr>
            <a:spLocks noGrp="1"/>
          </p:cNvSpPr>
          <p:nvPr>
            <p:ph type="sldNum" sz="quarter" idx="12"/>
          </p:nvPr>
        </p:nvSpPr>
        <p:spPr/>
        <p:txBody>
          <a:bodyPr/>
          <a:lstStyle/>
          <a:p>
            <a:pPr>
              <a:defRPr/>
            </a:pPr>
            <a:fld id="{FE8409A7-F40F-4F60-86C1-DC77BD54BEC9}" type="slidenum">
              <a:rPr lang="en-US" smtClean="0"/>
              <a:pPr>
                <a:defRPr/>
              </a:pPr>
              <a:t>24</a:t>
            </a:fld>
            <a:endParaRPr lang="en-US" dirty="0"/>
          </a:p>
        </p:txBody>
      </p:sp>
      <p:sp>
        <p:nvSpPr>
          <p:cNvPr id="8" name="Date Placeholder 7"/>
          <p:cNvSpPr>
            <a:spLocks noGrp="1"/>
          </p:cNvSpPr>
          <p:nvPr>
            <p:ph type="dt" sz="quarter" idx="10"/>
          </p:nvPr>
        </p:nvSpPr>
        <p:spPr/>
        <p:txBody>
          <a:bodyPr/>
          <a:lstStyle/>
          <a:p>
            <a:pPr>
              <a:defRPr/>
            </a:pPr>
            <a:fld id="{CB004FDB-1C4F-44DF-B700-F8C0E12D196F}"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2</a:t>
            </a:r>
            <a:r>
              <a:rPr lang="en-US" smtClean="0"/>
              <a:t> </a:t>
            </a:r>
            <a:br>
              <a:rPr lang="en-US" smtClean="0"/>
            </a:br>
            <a:r>
              <a:rPr lang="en-US" sz="2800" smtClean="0"/>
              <a:t>Complete the eDIRECT user setup process</a:t>
            </a:r>
          </a:p>
        </p:txBody>
      </p:sp>
      <p:sp>
        <p:nvSpPr>
          <p:cNvPr id="7" name="Content Placeholder 6"/>
          <p:cNvSpPr>
            <a:spLocks noGrp="1"/>
          </p:cNvSpPr>
          <p:nvPr>
            <p:ph idx="1"/>
          </p:nvPr>
        </p:nvSpPr>
        <p:spPr>
          <a:xfrm>
            <a:off x="457200" y="2517775"/>
            <a:ext cx="8229600" cy="3608388"/>
          </a:xfrm>
          <a:ln>
            <a:solidFill>
              <a:schemeClr val="accent1">
                <a:lumMod val="50000"/>
              </a:schemeClr>
            </a:solidFill>
          </a:ln>
        </p:spPr>
        <p:txBody>
          <a:bodyPr rtlCol="0">
            <a:normAutofit/>
          </a:bodyPr>
          <a:lstStyle/>
          <a:p>
            <a:pPr marL="457200" indent="-457200" eaLnBrk="1" fontAlgn="auto" hangingPunct="1">
              <a:spcAft>
                <a:spcPts val="0"/>
              </a:spcAft>
              <a:defRPr/>
            </a:pPr>
            <a:r>
              <a:rPr lang="en-US" sz="2400" dirty="0" smtClean="0"/>
              <a:t>PA Customer Service will set up user accounts for </a:t>
            </a:r>
            <a:r>
              <a:rPr lang="en-US" sz="2400" dirty="0"/>
              <a:t>d</a:t>
            </a:r>
            <a:r>
              <a:rPr lang="en-US" sz="2400" dirty="0" smtClean="0"/>
              <a:t>istrict level users.</a:t>
            </a:r>
          </a:p>
          <a:p>
            <a:pPr marL="457200" indent="-457200" eaLnBrk="1" fontAlgn="auto" hangingPunct="1">
              <a:spcAft>
                <a:spcPts val="0"/>
              </a:spcAft>
              <a:defRPr/>
            </a:pPr>
            <a:r>
              <a:rPr lang="en-US" sz="2400" dirty="0" smtClean="0"/>
              <a:t>All new district level users will receive a system-generated email.</a:t>
            </a:r>
          </a:p>
          <a:p>
            <a:pPr marL="457200" indent="-457200" eaLnBrk="1" fontAlgn="auto" hangingPunct="1">
              <a:spcAft>
                <a:spcPts val="0"/>
              </a:spcAft>
              <a:defRPr/>
            </a:pPr>
            <a:r>
              <a:rPr lang="en-US" sz="2400" dirty="0" smtClean="0"/>
              <a:t>District users will be granted rights to add all other required users to eDIRECT (i.e., Technology Coordinators, School Test Coordinators, and Teachers).</a:t>
            </a:r>
          </a:p>
          <a:p>
            <a:pPr marL="457200" indent="-457200" eaLnBrk="1" fontAlgn="auto" hangingPunct="1">
              <a:spcAft>
                <a:spcPts val="0"/>
              </a:spcAft>
              <a:defRPr/>
            </a:pPr>
            <a:r>
              <a:rPr lang="en-US" sz="2400" dirty="0" smtClean="0"/>
              <a:t>New users will then be able to access </a:t>
            </a:r>
            <a:r>
              <a:rPr lang="en-US" sz="2400" dirty="0" err="1" smtClean="0"/>
              <a:t>eDIRECT</a:t>
            </a:r>
            <a:r>
              <a:rPr lang="en-US" sz="2400" dirty="0" smtClean="0"/>
              <a:t>, log on, and set up accounts.</a:t>
            </a:r>
          </a:p>
        </p:txBody>
      </p:sp>
      <p:sp>
        <p:nvSpPr>
          <p:cNvPr id="4" name="Slide Number Placeholder 3"/>
          <p:cNvSpPr>
            <a:spLocks noGrp="1"/>
          </p:cNvSpPr>
          <p:nvPr>
            <p:ph type="sldNum" sz="quarter" idx="12"/>
          </p:nvPr>
        </p:nvSpPr>
        <p:spPr/>
        <p:txBody>
          <a:bodyPr/>
          <a:lstStyle/>
          <a:p>
            <a:pPr>
              <a:defRPr/>
            </a:pPr>
            <a:fld id="{1BCEEA32-2279-4CB4-A334-909FD673C81C}" type="slidenum">
              <a:rPr lang="en-US" smtClean="0"/>
              <a:pPr>
                <a:defRPr/>
              </a:pPr>
              <a:t>25</a:t>
            </a:fld>
            <a:endParaRPr lang="en-US" dirty="0"/>
          </a:p>
        </p:txBody>
      </p:sp>
      <p:sp>
        <p:nvSpPr>
          <p:cNvPr id="5" name="Date Placeholder 4"/>
          <p:cNvSpPr>
            <a:spLocks noGrp="1"/>
          </p:cNvSpPr>
          <p:nvPr>
            <p:ph type="dt" sz="quarter" idx="10"/>
          </p:nvPr>
        </p:nvSpPr>
        <p:spPr/>
        <p:txBody>
          <a:bodyPr/>
          <a:lstStyle/>
          <a:p>
            <a:pPr>
              <a:defRPr/>
            </a:pPr>
            <a:fld id="{47A485C1-D9DE-4386-96CF-6A566151C8C2}"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325563"/>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3</a:t>
            </a:r>
            <a:r>
              <a:rPr lang="en-US" dirty="0" smtClean="0"/>
              <a:t> </a:t>
            </a:r>
            <a:br>
              <a:rPr lang="en-US" dirty="0" smtClean="0"/>
            </a:br>
            <a:r>
              <a:rPr lang="en-US" sz="3200" dirty="0" smtClean="0"/>
              <a:t> </a:t>
            </a:r>
            <a:r>
              <a:rPr lang="en-US" sz="3100" dirty="0" smtClean="0"/>
              <a:t>Complete PA Online Assessment software installation</a:t>
            </a:r>
          </a:p>
        </p:txBody>
      </p:sp>
      <p:sp>
        <p:nvSpPr>
          <p:cNvPr id="7" name="Content Placeholder 6"/>
          <p:cNvSpPr>
            <a:spLocks noGrp="1"/>
          </p:cNvSpPr>
          <p:nvPr>
            <p:ph idx="1"/>
          </p:nvPr>
        </p:nvSpPr>
        <p:spPr>
          <a:xfrm>
            <a:off x="457200" y="2517775"/>
            <a:ext cx="8229600" cy="3944938"/>
          </a:xfrm>
          <a:ln>
            <a:solidFill>
              <a:schemeClr val="accent1">
                <a:lumMod val="50000"/>
              </a:schemeClr>
            </a:solidFill>
          </a:ln>
        </p:spPr>
        <p:txBody>
          <a:bodyPr rtlCol="0">
            <a:normAutofit/>
          </a:bodyPr>
          <a:lstStyle/>
          <a:p>
            <a:pPr marL="457200" indent="-457200" eaLnBrk="1" fontAlgn="auto" hangingPunct="1">
              <a:spcAft>
                <a:spcPts val="0"/>
              </a:spcAft>
              <a:defRPr/>
            </a:pPr>
            <a:r>
              <a:rPr lang="en-US" sz="2000" dirty="0" smtClean="0"/>
              <a:t>Technology Coordinators log on to </a:t>
            </a:r>
            <a:r>
              <a:rPr lang="en-US" sz="2000" dirty="0" err="1" smtClean="0"/>
              <a:t>eDIRECT</a:t>
            </a:r>
            <a:r>
              <a:rPr lang="en-US" sz="2000" dirty="0" smtClean="0"/>
              <a:t> to access the software downloads.</a:t>
            </a:r>
          </a:p>
          <a:p>
            <a:pPr marL="457200" indent="-457200" eaLnBrk="1" fontAlgn="auto" hangingPunct="1">
              <a:spcAft>
                <a:spcPts val="0"/>
              </a:spcAft>
              <a:defRPr/>
            </a:pPr>
            <a:r>
              <a:rPr lang="en-US" sz="2000" dirty="0" smtClean="0"/>
              <a:t>Technology Coordinators should download software to all school computers that will be used to administer the CDT.</a:t>
            </a:r>
          </a:p>
        </p:txBody>
      </p:sp>
      <p:pic>
        <p:nvPicPr>
          <p:cNvPr id="27652" name="Picture 1"/>
          <p:cNvPicPr>
            <a:picLocks noChangeAspect="1" noChangeArrowheads="1"/>
          </p:cNvPicPr>
          <p:nvPr/>
        </p:nvPicPr>
        <p:blipFill>
          <a:blip r:embed="rId2" cstate="print"/>
          <a:srcRect/>
          <a:stretch>
            <a:fillRect/>
          </a:stretch>
        </p:blipFill>
        <p:spPr bwMode="auto">
          <a:xfrm>
            <a:off x="703263" y="4159250"/>
            <a:ext cx="3770312" cy="2101850"/>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3" cstate="print"/>
          <a:srcRect b="151"/>
          <a:stretch>
            <a:fillRect/>
          </a:stretch>
        </p:blipFill>
        <p:spPr bwMode="auto">
          <a:xfrm>
            <a:off x="4754563" y="3849688"/>
            <a:ext cx="3452812" cy="2560637"/>
          </a:xfrm>
          <a:prstGeom prst="rect">
            <a:avLst/>
          </a:prstGeom>
          <a:ln>
            <a:noFill/>
          </a:ln>
          <a:effectLst>
            <a:outerShdw blurRad="190500" algn="tl" rotWithShape="0">
              <a:srgbClr val="000000">
                <a:alpha val="70000"/>
              </a:srgbClr>
            </a:outerShdw>
          </a:effectLst>
        </p:spPr>
      </p:pic>
      <p:sp>
        <p:nvSpPr>
          <p:cNvPr id="8" name="Slide Number Placeholder 7"/>
          <p:cNvSpPr>
            <a:spLocks noGrp="1"/>
          </p:cNvSpPr>
          <p:nvPr>
            <p:ph type="sldNum" sz="quarter" idx="12"/>
          </p:nvPr>
        </p:nvSpPr>
        <p:spPr/>
        <p:txBody>
          <a:bodyPr/>
          <a:lstStyle/>
          <a:p>
            <a:pPr>
              <a:defRPr/>
            </a:pPr>
            <a:fld id="{A1C18420-6B12-40FB-A70C-1253C3E631CF}" type="slidenum">
              <a:rPr lang="en-US" smtClean="0"/>
              <a:pPr>
                <a:defRPr/>
              </a:pPr>
              <a:t>26</a:t>
            </a:fld>
            <a:endParaRPr lang="en-US" dirty="0"/>
          </a:p>
        </p:txBody>
      </p:sp>
      <p:sp>
        <p:nvSpPr>
          <p:cNvPr id="10" name="Date Placeholder 9"/>
          <p:cNvSpPr>
            <a:spLocks noGrp="1"/>
          </p:cNvSpPr>
          <p:nvPr>
            <p:ph type="dt" sz="quarter" idx="10"/>
          </p:nvPr>
        </p:nvSpPr>
        <p:spPr/>
        <p:txBody>
          <a:bodyPr/>
          <a:lstStyle/>
          <a:p>
            <a:pPr>
              <a:defRPr/>
            </a:pPr>
            <a:fld id="{F712373B-63CC-42A6-9FF0-609AFECB4321}"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4</a:t>
            </a:r>
            <a:r>
              <a:rPr lang="en-US" smtClean="0"/>
              <a:t/>
            </a:r>
            <a:br>
              <a:rPr lang="en-US" smtClean="0"/>
            </a:br>
            <a:r>
              <a:rPr lang="en-US" sz="3200" smtClean="0"/>
              <a:t> </a:t>
            </a:r>
            <a:r>
              <a:rPr lang="en-US" sz="2800" smtClean="0"/>
              <a:t>Complete the Test Setup process</a:t>
            </a:r>
          </a:p>
        </p:txBody>
      </p:sp>
      <p:sp>
        <p:nvSpPr>
          <p:cNvPr id="7" name="Content Placeholder 6"/>
          <p:cNvSpPr>
            <a:spLocks noGrp="1"/>
          </p:cNvSpPr>
          <p:nvPr>
            <p:ph idx="1"/>
          </p:nvPr>
        </p:nvSpPr>
        <p:spPr>
          <a:xfrm>
            <a:off x="457200" y="2457450"/>
            <a:ext cx="8104188" cy="2220913"/>
          </a:xfrm>
          <a:ln>
            <a:solidFill>
              <a:schemeClr val="accent1">
                <a:lumMod val="50000"/>
              </a:schemeClr>
            </a:solidFill>
          </a:ln>
        </p:spPr>
        <p:txBody>
          <a:bodyPr rtlCol="0">
            <a:normAutofit fontScale="92500" lnSpcReduction="20000"/>
          </a:bodyPr>
          <a:lstStyle/>
          <a:p>
            <a:pPr marL="457200" indent="-457200" eaLnBrk="1" fontAlgn="auto" hangingPunct="1">
              <a:spcAft>
                <a:spcPts val="0"/>
              </a:spcAft>
              <a:defRPr/>
            </a:pPr>
            <a:r>
              <a:rPr lang="en-US" sz="2400" dirty="0" smtClean="0"/>
              <a:t>Test Coordinators access eDIRECT Test Setup to verify/manage student and teacher data and set up Student Groups (classes) for all teachers using the CDT.</a:t>
            </a:r>
          </a:p>
          <a:p>
            <a:pPr marL="457200" indent="-457200" eaLnBrk="1" fontAlgn="auto" hangingPunct="1">
              <a:spcAft>
                <a:spcPts val="0"/>
              </a:spcAft>
              <a:defRPr/>
            </a:pPr>
            <a:r>
              <a:rPr lang="en-US" sz="2400" dirty="0" smtClean="0"/>
              <a:t>Teachers access eDIRECT Test Setup and set up Test Sessions for all students who will be taking the CDT.</a:t>
            </a:r>
          </a:p>
          <a:p>
            <a:pPr marL="457200" indent="-457200" eaLnBrk="1" fontAlgn="auto" hangingPunct="1">
              <a:spcAft>
                <a:spcPts val="0"/>
              </a:spcAft>
              <a:defRPr/>
            </a:pPr>
            <a:r>
              <a:rPr lang="en-US" sz="2400" dirty="0" smtClean="0"/>
              <a:t>Teachers or Test Administrators print Student Test Login Tickets before students enter the computer lab.</a:t>
            </a:r>
          </a:p>
          <a:p>
            <a:pPr eaLnBrk="1" fontAlgn="auto" hangingPunct="1">
              <a:spcAft>
                <a:spcPts val="0"/>
              </a:spcAft>
              <a:buFont typeface="Arial" pitchFamily="34" charset="0"/>
              <a:buNone/>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5DCE4FF2-A352-40B5-992E-B27664D3F95B}" type="slidenum">
              <a:rPr lang="en-US" smtClean="0"/>
              <a:pPr>
                <a:defRPr/>
              </a:pPr>
              <a:t>27</a:t>
            </a:fld>
            <a:endParaRPr lang="en-US" dirty="0"/>
          </a:p>
        </p:txBody>
      </p:sp>
      <p:pic>
        <p:nvPicPr>
          <p:cNvPr id="5" name="Picture 4"/>
          <p:cNvPicPr>
            <a:picLocks noChangeAspect="1"/>
          </p:cNvPicPr>
          <p:nvPr/>
        </p:nvPicPr>
        <p:blipFill>
          <a:blip r:embed="rId3" cstate="print"/>
          <a:srcRect l="2758" t="7547" r="2159" b="1773"/>
          <a:stretch>
            <a:fillRect/>
          </a:stretch>
        </p:blipFill>
        <p:spPr bwMode="auto">
          <a:xfrm>
            <a:off x="3186113" y="4892675"/>
            <a:ext cx="2743200" cy="1492250"/>
          </a:xfrm>
          <a:prstGeom prst="rect">
            <a:avLst/>
          </a:prstGeom>
          <a:ln>
            <a:noFill/>
          </a:ln>
          <a:effectLst>
            <a:outerShdw blurRad="292100" dist="139700" dir="2700000" algn="tl" rotWithShape="0">
              <a:srgbClr val="333333">
                <a:alpha val="65000"/>
              </a:srgbClr>
            </a:outerShdw>
          </a:effectLst>
        </p:spPr>
      </p:pic>
      <p:sp>
        <p:nvSpPr>
          <p:cNvPr id="6" name="Date Placeholder 5"/>
          <p:cNvSpPr>
            <a:spLocks noGrp="1"/>
          </p:cNvSpPr>
          <p:nvPr>
            <p:ph type="dt" sz="quarter" idx="10"/>
          </p:nvPr>
        </p:nvSpPr>
        <p:spPr/>
        <p:txBody>
          <a:bodyPr/>
          <a:lstStyle/>
          <a:p>
            <a:pPr>
              <a:defRPr/>
            </a:pPr>
            <a:fld id="{97BA9D40-44A9-486D-859C-53EB283F2AA4}"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20000"/>
          </a:bodyPr>
          <a:lstStyle/>
          <a:p>
            <a:pPr marL="457200" indent="-457200" eaLnBrk="1" fontAlgn="auto" hangingPunct="1">
              <a:spcAft>
                <a:spcPts val="0"/>
              </a:spcAft>
              <a:defRPr/>
            </a:pPr>
            <a:r>
              <a:rPr lang="en-US" sz="2800" dirty="0" smtClean="0"/>
              <a:t>Teachers or Test Administrators schedule time for students to use the PA Online Tutorials.  </a:t>
            </a:r>
          </a:p>
          <a:p>
            <a:pPr marL="457200" indent="-457200">
              <a:defRPr/>
            </a:pPr>
            <a:r>
              <a:rPr lang="en-US" sz="2800" dirty="0" smtClean="0"/>
              <a:t>Students view the tutorials to become familiar with the PA Online Assessment software prior to testing.</a:t>
            </a:r>
            <a:endParaRPr lang="en-US" sz="2400" dirty="0" smtClean="0"/>
          </a:p>
          <a:p>
            <a:pPr lvl="1">
              <a:defRPr/>
            </a:pPr>
            <a:r>
              <a:rPr lang="en-US" sz="2400" dirty="0" smtClean="0"/>
              <a:t>Ensure students view the tutorials specific to the subject in which they are participating prior to testing.</a:t>
            </a:r>
          </a:p>
          <a:p>
            <a:pPr lvl="1">
              <a:defRPr/>
            </a:pPr>
            <a:r>
              <a:rPr lang="en-US" sz="2400" dirty="0" smtClean="0"/>
              <a:t>Allow a minimum of 20 minutes to view.</a:t>
            </a:r>
          </a:p>
          <a:p>
            <a:pPr lvl="1">
              <a:defRPr/>
            </a:pPr>
            <a:r>
              <a:rPr lang="en-US" sz="2400" dirty="0" smtClean="0"/>
              <a:t>Tutorials can be reviewed as often as needed.</a:t>
            </a:r>
            <a:endParaRPr lang="en-US" dirty="0" smtClean="0"/>
          </a:p>
          <a:p>
            <a:pPr marL="457200" indent="-457200">
              <a:defRPr/>
            </a:pPr>
            <a:r>
              <a:rPr lang="en-US" sz="2800" dirty="0" smtClean="0"/>
              <a:t>District and School Test Coordinators, Teachers, and Test Administrators should view Tutorials prior to administering assessments.</a:t>
            </a:r>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D0EB98F9-D3BC-4377-8250-2ADE3337C2D7}" type="slidenum">
              <a:rPr lang="en-US" smtClean="0"/>
              <a:pPr>
                <a:defRPr/>
              </a:pPr>
              <a:t>28</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23"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3E225115-18DE-49F7-B679-CCCE01C0E0C0}" type="slidenum">
              <a:rPr lang="en-US" smtClean="0"/>
              <a:pPr>
                <a:defRPr/>
              </a:pPr>
              <a:t>29</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2/12/2012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r>
              <a:rPr lang="en-US" sz="2800" dirty="0" smtClean="0"/>
              <a:t>Access the tutorials by double-clicking the PA Online Tutorials icon on the computer desktop.</a:t>
            </a:r>
          </a:p>
        </p:txBody>
      </p:sp>
      <p:pic>
        <p:nvPicPr>
          <p:cNvPr id="30727" name="Picture 2"/>
          <p:cNvPicPr>
            <a:picLocks noChangeAspect="1" noChangeArrowheads="1"/>
          </p:cNvPicPr>
          <p:nvPr/>
        </p:nvPicPr>
        <p:blipFill>
          <a:blip r:embed="rId3" cstate="print"/>
          <a:srcRect/>
          <a:stretch>
            <a:fillRect/>
          </a:stretch>
        </p:blipFill>
        <p:spPr bwMode="auto">
          <a:xfrm>
            <a:off x="1008063" y="4365625"/>
            <a:ext cx="1476375" cy="1447800"/>
          </a:xfrm>
          <a:prstGeom prst="rect">
            <a:avLst/>
          </a:prstGeom>
          <a:noFill/>
          <a:ln w="9525">
            <a:noFill/>
            <a:miter lim="800000"/>
            <a:headEnd/>
            <a:tailEnd/>
          </a:ln>
        </p:spPr>
      </p:pic>
      <p:pic>
        <p:nvPicPr>
          <p:cNvPr id="11" name="Picture 8"/>
          <p:cNvPicPr>
            <a:picLocks noChangeAspect="1" noChangeArrowheads="1"/>
          </p:cNvPicPr>
          <p:nvPr/>
        </p:nvPicPr>
        <p:blipFill>
          <a:blip r:embed="rId4" cstate="print"/>
          <a:srcRect/>
          <a:stretch>
            <a:fillRect/>
          </a:stretch>
        </p:blipFill>
        <p:spPr bwMode="auto">
          <a:xfrm>
            <a:off x="3159125" y="3189288"/>
            <a:ext cx="4273550" cy="3200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Resources: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sz="3600" dirty="0" smtClean="0">
                <a:hlinkClick r:id="rId3"/>
              </a:rPr>
              <a:t>http://arincoaches.wikispaces.com/CDT</a:t>
            </a:r>
            <a:endParaRPr lang="en-US" sz="3600" dirty="0" smtClean="0">
              <a:solidFill>
                <a:srgbClr val="002060"/>
              </a:solidFill>
            </a:endParaRPr>
          </a:p>
        </p:txBody>
      </p:sp>
      <p:sp>
        <p:nvSpPr>
          <p:cNvPr id="3" name="Slide Number Placeholder 2"/>
          <p:cNvSpPr>
            <a:spLocks noGrp="1"/>
          </p:cNvSpPr>
          <p:nvPr>
            <p:ph type="sldNum" sz="quarter" idx="12"/>
          </p:nvPr>
        </p:nvSpPr>
        <p:spPr/>
        <p:txBody>
          <a:bodyPr/>
          <a:lstStyle/>
          <a:p>
            <a:pPr>
              <a:defRPr/>
            </a:pPr>
            <a:fld id="{AB924709-D71B-4AC7-8F0E-4EC60ED679BA}" type="slidenum">
              <a:rPr lang="en-US">
                <a:solidFill>
                  <a:prstClr val="black">
                    <a:tint val="75000"/>
                  </a:prstClr>
                </a:solidFill>
              </a:rPr>
              <a:pPr>
                <a:defRPr/>
              </a:pPr>
              <a:t>3</a:t>
            </a:fld>
            <a:endParaRPr lang="en-US" dirty="0">
              <a:solidFill>
                <a:prstClr val="black">
                  <a:tint val="75000"/>
                </a:prstClr>
              </a:solidFill>
            </a:endParaRPr>
          </a:p>
        </p:txBody>
      </p:sp>
      <p:sp>
        <p:nvSpPr>
          <p:cNvPr id="4" name="Date Placeholder 3"/>
          <p:cNvSpPr>
            <a:spLocks noGrp="1"/>
          </p:cNvSpPr>
          <p:nvPr>
            <p:ph type="dt" sz="quarter" idx="10"/>
          </p:nvPr>
        </p:nvSpPr>
        <p:spPr/>
        <p:txBody>
          <a:bodyPr/>
          <a:lstStyle/>
          <a:p>
            <a:pPr>
              <a:defRPr/>
            </a:pPr>
            <a:fld id="{DC1FAC64-714F-46FF-AB3A-9B864F756216}" type="datetime1">
              <a:rPr lang="en-US">
                <a:solidFill>
                  <a:prstClr val="black">
                    <a:tint val="75000"/>
                  </a:prstClr>
                </a:solidFill>
              </a:rPr>
              <a:pPr>
                <a:defRPr/>
              </a:pPr>
              <a:t>2/12/2012</a:t>
            </a:fld>
            <a:endParaRPr lang="en-US" dirty="0">
              <a:solidFill>
                <a:prstClr val="black">
                  <a:tint val="75000"/>
                </a:prstClr>
              </a:solidFill>
            </a:endParaRPr>
          </a:p>
        </p:txBody>
      </p:sp>
    </p:spTree>
    <p:extLst>
      <p:ext uri="{BB962C8B-B14F-4D97-AF65-F5344CB8AC3E}">
        <p14:creationId xmlns:p14="http://schemas.microsoft.com/office/powerpoint/2010/main" val="441523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747"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542EC3B5-BFCA-45D2-B21A-980CAF68114B}" type="slidenum">
              <a:rPr lang="en-US" smtClean="0"/>
              <a:pPr>
                <a:defRPr/>
              </a:pPr>
              <a:t>30</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2/12/2012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endParaRPr lang="en-US" sz="2800" dirty="0" smtClean="0"/>
          </a:p>
          <a:p>
            <a:pPr indent="0">
              <a:buFontTx/>
              <a:buNone/>
              <a:defRPr/>
            </a:pPr>
            <a:r>
              <a:rPr lang="en-US" sz="2800" dirty="0" smtClean="0"/>
              <a:t>Online tutorials can also be accessed via </a:t>
            </a:r>
            <a:r>
              <a:rPr lang="en-US" sz="2800" dirty="0" err="1" smtClean="0"/>
              <a:t>eDIRECT</a:t>
            </a:r>
            <a:r>
              <a:rPr lang="en-US" sz="2800" dirty="0" smtClean="0"/>
              <a:t>:</a:t>
            </a:r>
          </a:p>
          <a:p>
            <a:pPr marL="628650" indent="-400050">
              <a:buFont typeface="+mj-lt"/>
              <a:buAutoNum type="arabicPeriod"/>
              <a:defRPr/>
            </a:pPr>
            <a:r>
              <a:rPr lang="en-US" sz="2800" dirty="0" smtClean="0"/>
              <a:t>Log on to </a:t>
            </a:r>
            <a:r>
              <a:rPr lang="en-US" sz="2800" dirty="0" err="1" smtClean="0"/>
              <a:t>eDIRECT</a:t>
            </a:r>
            <a:r>
              <a:rPr lang="en-US" sz="2800" dirty="0" smtClean="0"/>
              <a:t> – </a:t>
            </a:r>
            <a:r>
              <a:rPr lang="en-US" sz="2800" dirty="0" smtClean="0">
                <a:hlinkClick r:id="rId3"/>
              </a:rPr>
              <a:t>https://pa.drcedirect.com</a:t>
            </a:r>
            <a:r>
              <a:rPr lang="en-US" sz="2800" dirty="0" smtClean="0"/>
              <a:t>.</a:t>
            </a:r>
          </a:p>
          <a:p>
            <a:pPr marL="628650" indent="-400050">
              <a:buFont typeface="+mj-lt"/>
              <a:buAutoNum type="arabicPeriod"/>
              <a:defRPr/>
            </a:pPr>
            <a:r>
              <a:rPr lang="en-US" sz="2800" dirty="0" smtClean="0"/>
              <a:t>Click on </a:t>
            </a:r>
            <a:r>
              <a:rPr lang="en-US" sz="2800" i="1" dirty="0" smtClean="0"/>
              <a:t>Test Setup </a:t>
            </a:r>
            <a:r>
              <a:rPr lang="en-US" sz="2800" dirty="0" smtClean="0"/>
              <a:t>and select </a:t>
            </a:r>
            <a:r>
              <a:rPr lang="en-US" sz="2800" i="1" dirty="0" smtClean="0"/>
              <a:t>General Information.</a:t>
            </a:r>
          </a:p>
          <a:p>
            <a:pPr marL="628650" indent="-400050">
              <a:buFont typeface="+mj-lt"/>
              <a:buAutoNum type="arabicPeriod"/>
              <a:defRPr/>
            </a:pPr>
            <a:r>
              <a:rPr lang="en-US" sz="2800" dirty="0" smtClean="0"/>
              <a:t>Select the </a:t>
            </a:r>
            <a:r>
              <a:rPr lang="en-US" sz="2800" i="1" dirty="0" smtClean="0"/>
              <a:t>Test Tutorials </a:t>
            </a:r>
            <a:r>
              <a:rPr lang="en-US" sz="2800" dirty="0" smtClean="0"/>
              <a:t>tab and click on the </a:t>
            </a:r>
            <a:r>
              <a:rPr lang="en-US" sz="2800" i="1" dirty="0" smtClean="0"/>
              <a:t>Play Tutorial</a:t>
            </a:r>
            <a:r>
              <a:rPr lang="en-US" sz="2800" dirty="0" smtClean="0"/>
              <a:t> icon in the </a:t>
            </a:r>
            <a:r>
              <a:rPr lang="en-US" sz="2800" i="1" dirty="0" smtClean="0"/>
              <a:t>Action</a:t>
            </a:r>
            <a:r>
              <a:rPr lang="en-US" sz="2800" dirty="0" smtClean="0"/>
              <a:t> column to access the tutorials.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10000"/>
          </a:bodyPr>
          <a:lstStyle/>
          <a:p>
            <a:pPr eaLnBrk="1" fontAlgn="auto" hangingPunct="1">
              <a:spcAft>
                <a:spcPts val="0"/>
              </a:spcAft>
              <a:defRPr/>
            </a:pPr>
            <a:r>
              <a:rPr lang="en-US" sz="2800" dirty="0" smtClean="0"/>
              <a:t>Teachers or Test Administrators schedule time for students to take the Online Tools Training (OTT).</a:t>
            </a:r>
          </a:p>
          <a:p>
            <a:pPr>
              <a:defRPr/>
            </a:pPr>
            <a:r>
              <a:rPr lang="en-US" sz="2800" dirty="0" smtClean="0"/>
              <a:t>Students can practice using the online tools and become familiar with functionality of the software prior to testing. </a:t>
            </a:r>
            <a:endParaRPr lang="en-US" sz="2400" dirty="0" smtClean="0"/>
          </a:p>
          <a:p>
            <a:pPr lvl="1">
              <a:defRPr/>
            </a:pPr>
            <a:r>
              <a:rPr lang="en-US" sz="2400" dirty="0" smtClean="0"/>
              <a:t>Ensure students take the OTT specific to the subject in which they are participating prior to testing.</a:t>
            </a:r>
          </a:p>
          <a:p>
            <a:pPr lvl="1">
              <a:defRPr/>
            </a:pPr>
            <a:r>
              <a:rPr lang="en-US" sz="2400" dirty="0" smtClean="0"/>
              <a:t>Allow 15 minutes to work through a single OTT.</a:t>
            </a:r>
            <a:endParaRPr lang="en-US" dirty="0" smtClean="0"/>
          </a:p>
          <a:p>
            <a:pPr>
              <a:defRPr/>
            </a:pPr>
            <a:r>
              <a:rPr lang="en-US" sz="2800" dirty="0" smtClean="0"/>
              <a:t>District and School Test Coordinators, Teachers, and Test Administrators should take the OTT prior to administering assessments.</a:t>
            </a:r>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FA10DD59-272E-475C-B456-AAF57D913EE0}" type="slidenum">
              <a:rPr lang="en-US" smtClean="0"/>
              <a:pPr>
                <a:defRPr/>
              </a:pPr>
              <a:t>31</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a:bodyPr>
          <a:lstStyle/>
          <a:p>
            <a:pPr marL="55563" indent="0" eaLnBrk="1" fontAlgn="auto" hangingPunct="1">
              <a:spcAft>
                <a:spcPts val="0"/>
              </a:spcAft>
              <a:buFont typeface="Arial" pitchFamily="34" charset="0"/>
              <a:buNone/>
              <a:defRPr/>
            </a:pPr>
            <a:r>
              <a:rPr lang="en-US" sz="2200" dirty="0" smtClean="0"/>
              <a:t>Access the tutorials by double-clicking the PA Online Assessments icon on the computer desktop.</a:t>
            </a:r>
          </a:p>
          <a:p>
            <a:pPr marL="60325" indent="0" eaLnBrk="1" fontAlgn="auto" hangingPunct="1">
              <a:spcAft>
                <a:spcPts val="0"/>
              </a:spcAft>
              <a:buFont typeface="Arial" pitchFamily="34" charset="0"/>
              <a:buNone/>
              <a:defRPr/>
            </a:pPr>
            <a:endParaRPr lang="en-US" sz="2800" dirty="0" smtClean="0"/>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7326C79D-54A0-45E1-AD79-346BC3FDC172}" type="slidenum">
              <a:rPr lang="en-US" smtClean="0"/>
              <a:pPr>
                <a:defRPr/>
              </a:pPr>
              <a:t>32</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2/12/2012</a:t>
            </a:fld>
            <a:endParaRPr lang="en-US" dirty="0"/>
          </a:p>
        </p:txBody>
      </p:sp>
      <p:pic>
        <p:nvPicPr>
          <p:cNvPr id="33798" name="Picture 2"/>
          <p:cNvPicPr>
            <a:picLocks noChangeAspect="1" noChangeArrowheads="1"/>
          </p:cNvPicPr>
          <p:nvPr/>
        </p:nvPicPr>
        <p:blipFill>
          <a:blip r:embed="rId3" cstate="print"/>
          <a:srcRect/>
          <a:stretch>
            <a:fillRect/>
          </a:stretch>
        </p:blipFill>
        <p:spPr bwMode="auto">
          <a:xfrm>
            <a:off x="787400" y="4419600"/>
            <a:ext cx="971550" cy="876300"/>
          </a:xfrm>
          <a:prstGeom prst="rect">
            <a:avLst/>
          </a:prstGeom>
          <a:noFill/>
          <a:ln w="9525">
            <a:noFill/>
            <a:miter lim="800000"/>
            <a:headEnd/>
            <a:tailEnd/>
          </a:ln>
        </p:spPr>
      </p:pic>
      <p:pic>
        <p:nvPicPr>
          <p:cNvPr id="10" name="Picture 9"/>
          <p:cNvPicPr>
            <a:picLocks noChangeAspect="1"/>
          </p:cNvPicPr>
          <p:nvPr/>
        </p:nvPicPr>
        <p:blipFill>
          <a:blip r:embed="rId4" cstate="print"/>
          <a:srcRect l="10256" t="12224" r="10150" b="13026"/>
          <a:stretch>
            <a:fillRect/>
          </a:stretch>
        </p:blipFill>
        <p:spPr bwMode="auto">
          <a:xfrm>
            <a:off x="4497388" y="3036888"/>
            <a:ext cx="3898900" cy="2925762"/>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5" cstate="print"/>
          <a:srcRect/>
          <a:stretch>
            <a:fillRect/>
          </a:stretch>
        </p:blipFill>
        <p:spPr bwMode="auto">
          <a:xfrm>
            <a:off x="2227263" y="4127500"/>
            <a:ext cx="2779712" cy="15541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5"/>
          <p:cNvSpPr>
            <a:spLocks noGrp="1"/>
          </p:cNvSpPr>
          <p:nvPr>
            <p:ph type="title"/>
          </p:nvPr>
        </p:nvSpPr>
        <p:spPr>
          <a:xfrm>
            <a:off x="447675" y="895350"/>
            <a:ext cx="8229600" cy="13255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7</a:t>
            </a:r>
            <a:r>
              <a:rPr lang="en-US" sz="2800" smtClean="0"/>
              <a:t/>
            </a:r>
            <a:br>
              <a:rPr lang="en-US" sz="2800" smtClean="0"/>
            </a:br>
            <a:r>
              <a:rPr lang="en-US" sz="3200" smtClean="0"/>
              <a:t> </a:t>
            </a:r>
            <a:r>
              <a:rPr lang="en-US" sz="2800" smtClean="0"/>
              <a:t>Administer the CDT</a:t>
            </a:r>
          </a:p>
        </p:txBody>
      </p:sp>
      <p:sp>
        <p:nvSpPr>
          <p:cNvPr id="7" name="Content Placeholder 6"/>
          <p:cNvSpPr>
            <a:spLocks noGrp="1"/>
          </p:cNvSpPr>
          <p:nvPr>
            <p:ph idx="1"/>
          </p:nvPr>
        </p:nvSpPr>
        <p:spPr>
          <a:xfrm>
            <a:off x="457200" y="2484438"/>
            <a:ext cx="8229600" cy="4002087"/>
          </a:xfrm>
          <a:ln>
            <a:solidFill>
              <a:schemeClr val="accent1">
                <a:lumMod val="50000"/>
              </a:schemeClr>
            </a:solidFill>
          </a:ln>
        </p:spPr>
        <p:txBody>
          <a:bodyPr rtlCol="0">
            <a:normAutofit/>
          </a:bodyPr>
          <a:lstStyle/>
          <a:p>
            <a:pPr eaLnBrk="1" fontAlgn="auto" hangingPunct="1">
              <a:spcAft>
                <a:spcPts val="0"/>
              </a:spcAft>
              <a:defRPr/>
            </a:pPr>
            <a:r>
              <a:rPr lang="en-US" sz="2000" dirty="0" smtClean="0"/>
              <a:t>Students enter the computer lab.</a:t>
            </a:r>
          </a:p>
          <a:p>
            <a:pPr eaLnBrk="1" fontAlgn="auto" hangingPunct="1">
              <a:spcAft>
                <a:spcPts val="0"/>
              </a:spcAft>
              <a:defRPr/>
            </a:pPr>
            <a:r>
              <a:rPr lang="en-US" sz="2000" dirty="0" smtClean="0"/>
              <a:t>Students receive a Test Login Ticket.</a:t>
            </a:r>
          </a:p>
          <a:p>
            <a:pPr eaLnBrk="1" fontAlgn="auto" hangingPunct="1">
              <a:spcAft>
                <a:spcPts val="0"/>
              </a:spcAft>
              <a:defRPr/>
            </a:pPr>
            <a:r>
              <a:rPr lang="en-US" sz="2000" dirty="0" smtClean="0"/>
              <a:t>Students view tutorials and take Online Tools Training if needed.</a:t>
            </a:r>
          </a:p>
          <a:p>
            <a:pPr eaLnBrk="1" fontAlgn="auto" hangingPunct="1">
              <a:spcAft>
                <a:spcPts val="0"/>
              </a:spcAft>
              <a:defRPr/>
            </a:pPr>
            <a:r>
              <a:rPr lang="en-US" sz="2000" dirty="0" smtClean="0"/>
              <a:t>Students sign in to their assessment and begin testing.</a:t>
            </a:r>
          </a:p>
        </p:txBody>
      </p:sp>
      <p:pic>
        <p:nvPicPr>
          <p:cNvPr id="34820" name="Picture 1"/>
          <p:cNvPicPr>
            <a:picLocks noChangeAspect="1" noChangeArrowheads="1"/>
          </p:cNvPicPr>
          <p:nvPr/>
        </p:nvPicPr>
        <p:blipFill>
          <a:blip r:embed="rId3" cstate="print"/>
          <a:srcRect/>
          <a:stretch>
            <a:fillRect/>
          </a:stretch>
        </p:blipFill>
        <p:spPr bwMode="auto">
          <a:xfrm>
            <a:off x="703263" y="4113213"/>
            <a:ext cx="3770312" cy="2103437"/>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30750" y="3921125"/>
            <a:ext cx="3328988" cy="2468563"/>
          </a:xfrm>
          <a:prstGeom prst="rect">
            <a:avLst/>
          </a:prstGeom>
          <a:ln>
            <a:noFill/>
          </a:ln>
          <a:effectLst>
            <a:outerShdw blurRad="190500" algn="tl" rotWithShape="0">
              <a:srgbClr val="000000">
                <a:alpha val="70000"/>
              </a:srgbClr>
            </a:outerShdw>
          </a:effectLst>
        </p:spPr>
      </p:pic>
      <p:sp>
        <p:nvSpPr>
          <p:cNvPr id="6" name="Slide Number Placeholder 5"/>
          <p:cNvSpPr>
            <a:spLocks noGrp="1"/>
          </p:cNvSpPr>
          <p:nvPr>
            <p:ph type="sldNum" sz="quarter" idx="12"/>
          </p:nvPr>
        </p:nvSpPr>
        <p:spPr/>
        <p:txBody>
          <a:bodyPr/>
          <a:lstStyle/>
          <a:p>
            <a:pPr>
              <a:defRPr/>
            </a:pPr>
            <a:fld id="{24C48656-4787-4A6F-A8CB-DDC1C221F1C5}" type="slidenum">
              <a:rPr lang="en-US" smtClean="0"/>
              <a:pPr>
                <a:defRPr/>
              </a:pPr>
              <a:t>33</a:t>
            </a:fld>
            <a:endParaRPr lang="en-US" dirty="0"/>
          </a:p>
        </p:txBody>
      </p:sp>
      <p:sp>
        <p:nvSpPr>
          <p:cNvPr id="8" name="Date Placeholder 7"/>
          <p:cNvSpPr>
            <a:spLocks noGrp="1"/>
          </p:cNvSpPr>
          <p:nvPr>
            <p:ph type="dt" sz="quarter" idx="10"/>
          </p:nvPr>
        </p:nvSpPr>
        <p:spPr/>
        <p:txBody>
          <a:bodyPr/>
          <a:lstStyle/>
          <a:p>
            <a:pPr>
              <a:defRPr/>
            </a:pPr>
            <a:fld id="{FB047207-785C-41AD-B5CE-A58C9B3BE482}"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8</a:t>
            </a:r>
            <a:r>
              <a:rPr lang="en-US" smtClean="0"/>
              <a:t/>
            </a:r>
            <a:br>
              <a:rPr lang="en-US" smtClean="0"/>
            </a:br>
            <a:r>
              <a:rPr lang="en-US" sz="3200" smtClean="0"/>
              <a:t> </a:t>
            </a:r>
            <a:r>
              <a:rPr lang="en-US" sz="2800" smtClean="0"/>
              <a:t>Access real-time reports via eDIRECT</a:t>
            </a:r>
          </a:p>
        </p:txBody>
      </p:sp>
      <p:sp>
        <p:nvSpPr>
          <p:cNvPr id="7" name="Content Placeholder 6"/>
          <p:cNvSpPr>
            <a:spLocks noGrp="1"/>
          </p:cNvSpPr>
          <p:nvPr>
            <p:ph idx="1"/>
          </p:nvPr>
        </p:nvSpPr>
        <p:spPr>
          <a:xfrm>
            <a:off x="457200" y="2498725"/>
            <a:ext cx="8229600" cy="3636963"/>
          </a:xfrm>
          <a:ln>
            <a:solidFill>
              <a:schemeClr val="accent1">
                <a:lumMod val="50000"/>
              </a:schemeClr>
            </a:solidFill>
          </a:ln>
        </p:spPr>
        <p:txBody>
          <a:bodyPr rtlCol="0">
            <a:normAutofit/>
          </a:bodyPr>
          <a:lstStyle/>
          <a:p>
            <a:pPr eaLnBrk="1" fontAlgn="auto" hangingPunct="1">
              <a:spcAft>
                <a:spcPts val="0"/>
              </a:spcAft>
              <a:defRPr/>
            </a:pPr>
            <a:r>
              <a:rPr lang="en-US" sz="2400" dirty="0" smtClean="0"/>
              <a:t>Teacher logs on to eDIRECT after students have finished testing.</a:t>
            </a:r>
          </a:p>
          <a:p>
            <a:pPr eaLnBrk="1" fontAlgn="auto" hangingPunct="1">
              <a:spcAft>
                <a:spcPts val="0"/>
              </a:spcAft>
              <a:defRPr/>
            </a:pPr>
            <a:r>
              <a:rPr lang="en-US" sz="2400" dirty="0" smtClean="0"/>
              <a:t>Teacher selects desired </a:t>
            </a:r>
          </a:p>
          <a:p>
            <a:pPr indent="0" eaLnBrk="1" fontAlgn="auto" hangingPunct="1">
              <a:spcAft>
                <a:spcPts val="0"/>
              </a:spcAft>
              <a:buFont typeface="Arial" pitchFamily="34" charset="0"/>
              <a:buNone/>
              <a:defRPr/>
            </a:pPr>
            <a:r>
              <a:rPr lang="en-US" sz="2400" dirty="0" smtClean="0"/>
              <a:t>report configuration. </a:t>
            </a:r>
          </a:p>
          <a:p>
            <a:pPr eaLnBrk="1" fontAlgn="auto" hangingPunct="1">
              <a:spcAft>
                <a:spcPts val="0"/>
              </a:spcAft>
              <a:defRPr/>
            </a:pPr>
            <a:r>
              <a:rPr lang="en-US" sz="2400" dirty="0" smtClean="0"/>
              <a:t>Report is generated.</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C2BC492C-2E36-491A-960C-587A21F29EE1}" type="slidenum">
              <a:rPr lang="en-US" smtClean="0"/>
              <a:pPr>
                <a:defRPr/>
              </a:pPr>
              <a:t>34</a:t>
            </a:fld>
            <a:endParaRPr lang="en-US" dirty="0"/>
          </a:p>
        </p:txBody>
      </p:sp>
      <p:pic>
        <p:nvPicPr>
          <p:cNvPr id="2" name="Picture 7"/>
          <p:cNvPicPr>
            <a:picLocks noChangeAspect="1" noChangeArrowheads="1"/>
          </p:cNvPicPr>
          <p:nvPr/>
        </p:nvPicPr>
        <p:blipFill>
          <a:blip r:embed="rId3" cstate="print"/>
          <a:srcRect/>
          <a:stretch>
            <a:fillRect/>
          </a:stretch>
        </p:blipFill>
        <p:spPr bwMode="auto">
          <a:xfrm>
            <a:off x="3787775" y="2949575"/>
            <a:ext cx="4708525" cy="3109913"/>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noChangeArrowheads="1"/>
          </p:cNvPicPr>
          <p:nvPr/>
        </p:nvPicPr>
        <p:blipFill>
          <a:blip r:embed="rId4" cstate="print"/>
          <a:srcRect/>
          <a:stretch>
            <a:fillRect/>
          </a:stretch>
        </p:blipFill>
        <p:spPr bwMode="auto">
          <a:xfrm>
            <a:off x="6246813" y="4533900"/>
            <a:ext cx="2382837" cy="1371600"/>
          </a:xfrm>
          <a:prstGeom prst="rect">
            <a:avLst/>
          </a:prstGeom>
          <a:ln>
            <a:noFill/>
          </a:ln>
          <a:effectLst>
            <a:outerShdw blurRad="292100" dist="139700" dir="2700000" algn="tl" rotWithShape="0">
              <a:srgbClr val="333333">
                <a:alpha val="65000"/>
              </a:srgbClr>
            </a:outerShdw>
          </a:effectLst>
        </p:spPr>
      </p:pic>
      <p:sp>
        <p:nvSpPr>
          <p:cNvPr id="9" name="Date Placeholder 8"/>
          <p:cNvSpPr>
            <a:spLocks noGrp="1"/>
          </p:cNvSpPr>
          <p:nvPr>
            <p:ph type="dt" sz="quarter" idx="10"/>
          </p:nvPr>
        </p:nvSpPr>
        <p:spPr/>
        <p:txBody>
          <a:bodyPr/>
          <a:lstStyle/>
          <a:p>
            <a:pPr>
              <a:defRPr/>
            </a:pPr>
            <a:fld id="{C3F5E13D-E1E0-4D02-8E4A-06D6228927B1}"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9</a:t>
            </a:r>
            <a:r>
              <a:rPr lang="en-US" smtClean="0"/>
              <a:t/>
            </a:r>
            <a:br>
              <a:rPr lang="en-US" smtClean="0"/>
            </a:br>
            <a:r>
              <a:rPr lang="en-US" sz="3200" smtClean="0"/>
              <a:t> </a:t>
            </a:r>
            <a:r>
              <a:rPr lang="en-US" sz="2800" smtClean="0"/>
              <a:t>Determine instructional plan for student(s)</a:t>
            </a:r>
          </a:p>
        </p:txBody>
      </p:sp>
      <p:sp>
        <p:nvSpPr>
          <p:cNvPr id="7" name="Content Placeholder 6"/>
          <p:cNvSpPr>
            <a:spLocks noGrp="1"/>
          </p:cNvSpPr>
          <p:nvPr>
            <p:ph idx="1"/>
          </p:nvPr>
        </p:nvSpPr>
        <p:spPr>
          <a:xfrm>
            <a:off x="457200" y="2436813"/>
            <a:ext cx="8229600" cy="3719512"/>
          </a:xfrm>
          <a:ln>
            <a:solidFill>
              <a:schemeClr val="accent1">
                <a:lumMod val="50000"/>
              </a:schemeClr>
            </a:solidFill>
          </a:ln>
        </p:spPr>
        <p:txBody>
          <a:bodyPr rtlCol="0">
            <a:normAutofit fontScale="92500" lnSpcReduction="10000"/>
          </a:bodyPr>
          <a:lstStyle/>
          <a:p>
            <a:pPr marL="457200" indent="-457200" eaLnBrk="1" fontAlgn="auto" hangingPunct="1">
              <a:spcAft>
                <a:spcPts val="0"/>
              </a:spcAft>
              <a:defRPr/>
            </a:pPr>
            <a:r>
              <a:rPr lang="en-US" sz="2400" dirty="0" smtClean="0"/>
              <a:t>Review reports to determine the Student Strengths to Build On and Student Areas of Need for each Diagnostic Category defined by the assessment that the student was administered.</a:t>
            </a:r>
          </a:p>
          <a:p>
            <a:pPr eaLnBrk="1" fontAlgn="auto" hangingPunct="1">
              <a:spcAft>
                <a:spcPts val="0"/>
              </a:spcAft>
              <a:buFont typeface="Arial" pitchFamily="34" charset="0"/>
              <a:buNone/>
              <a:defRPr/>
            </a:pPr>
            <a:endParaRPr lang="en-US" sz="2400" dirty="0" smtClean="0"/>
          </a:p>
          <a:p>
            <a:pPr marL="457200" indent="-457200" eaLnBrk="1" fontAlgn="auto" hangingPunct="1">
              <a:spcAft>
                <a:spcPts val="0"/>
              </a:spcAft>
              <a:defRPr/>
            </a:pPr>
            <a:r>
              <a:rPr lang="en-US" sz="2400" dirty="0" smtClean="0"/>
              <a:t>Based on each student’s results, link to Materials and Resources located in SAS.</a:t>
            </a:r>
          </a:p>
          <a:p>
            <a:pPr eaLnBrk="1" fontAlgn="auto" hangingPunct="1">
              <a:spcAft>
                <a:spcPts val="0"/>
              </a:spcAft>
              <a:defRPr/>
            </a:pPr>
            <a:endParaRPr lang="en-US" sz="2400" dirty="0" smtClean="0"/>
          </a:p>
          <a:p>
            <a:pPr marL="457200" indent="-457200" eaLnBrk="1" fontAlgn="auto" hangingPunct="1">
              <a:spcAft>
                <a:spcPts val="0"/>
              </a:spcAft>
              <a:defRPr/>
            </a:pPr>
            <a:r>
              <a:rPr lang="en-US" sz="2400" dirty="0" smtClean="0"/>
              <a:t>Save the materials and resources to profile in SAS.</a:t>
            </a:r>
          </a:p>
          <a:p>
            <a:pPr eaLnBrk="1" fontAlgn="auto" hangingPunct="1">
              <a:spcAft>
                <a:spcPts val="0"/>
              </a:spcAft>
              <a:buFont typeface="Arial" pitchFamily="34" charset="0"/>
              <a:buNone/>
              <a:defRPr/>
            </a:pPr>
            <a:r>
              <a:rPr lang="en-US" sz="2400" dirty="0" smtClean="0"/>
              <a:t> </a:t>
            </a:r>
          </a:p>
          <a:p>
            <a:pPr marL="457200" indent="-457200" eaLnBrk="1" fontAlgn="auto" hangingPunct="1">
              <a:spcAft>
                <a:spcPts val="0"/>
              </a:spcAft>
              <a:defRPr/>
            </a:pPr>
            <a:r>
              <a:rPr lang="en-US" sz="2400" dirty="0" smtClean="0"/>
              <a:t>Utilize materials and resources to guide instruction.</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C51A9925-D77E-4E12-ACBF-7CC27F519EE2}" type="slidenum">
              <a:rPr lang="en-US" smtClean="0"/>
              <a:pPr>
                <a:defRPr/>
              </a:pPr>
              <a:t>35</a:t>
            </a:fld>
            <a:endParaRPr lang="en-US" dirty="0"/>
          </a:p>
        </p:txBody>
      </p:sp>
      <p:sp>
        <p:nvSpPr>
          <p:cNvPr id="5" name="Date Placeholder 4"/>
          <p:cNvSpPr>
            <a:spLocks noGrp="1"/>
          </p:cNvSpPr>
          <p:nvPr>
            <p:ph type="dt" sz="quarter" idx="10"/>
          </p:nvPr>
        </p:nvSpPr>
        <p:spPr/>
        <p:txBody>
          <a:bodyPr/>
          <a:lstStyle/>
          <a:p>
            <a:pPr>
              <a:defRPr/>
            </a:pPr>
            <a:fld id="{78B68797-818D-44AB-8CCB-4D6D9D8749F6}"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smtClean="0">
                <a:solidFill>
                  <a:srgbClr val="002060"/>
                </a:solidFill>
              </a:rPr>
              <a:t>Live Demonstration:</a:t>
            </a:r>
            <a:br>
              <a:rPr lang="en-US" b="1" smtClean="0">
                <a:solidFill>
                  <a:srgbClr val="002060"/>
                </a:solidFill>
              </a:rPr>
            </a:br>
            <a:r>
              <a:rPr lang="en-US" b="1" smtClean="0">
                <a:solidFill>
                  <a:srgbClr val="002060"/>
                </a:solidFill>
              </a:rPr>
              <a:t/>
            </a:r>
            <a:br>
              <a:rPr lang="en-US" b="1" smtClean="0">
                <a:solidFill>
                  <a:srgbClr val="002060"/>
                </a:solidFill>
              </a:rPr>
            </a:br>
            <a:r>
              <a:rPr lang="en-US" b="1" smtClean="0">
                <a:solidFill>
                  <a:srgbClr val="002060"/>
                </a:solidFill>
              </a:rPr>
              <a:t>“Navigating the Interactive 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2/12/2012</a:t>
            </a:fld>
            <a:endParaRPr lang="en-US" dirty="0"/>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7"/>
          <p:cNvPicPr>
            <a:picLocks noChangeAspect="1" noChangeArrowheads="1"/>
          </p:cNvPicPr>
          <p:nvPr/>
        </p:nvPicPr>
        <p:blipFill>
          <a:blip r:embed="rId3" cstate="print"/>
          <a:srcRect b="23123"/>
          <a:stretch>
            <a:fillRect/>
          </a:stretch>
        </p:blipFill>
        <p:spPr bwMode="auto">
          <a:xfrm>
            <a:off x="654050" y="1603375"/>
            <a:ext cx="6994525" cy="4572000"/>
          </a:xfrm>
          <a:prstGeom prst="rect">
            <a:avLst/>
          </a:prstGeom>
          <a:ln>
            <a:noFill/>
          </a:ln>
          <a:effectLst>
            <a:outerShdw blurRad="292100" dist="139700" dir="2700000" algn="tl" rotWithShape="0">
              <a:srgbClr val="333333">
                <a:alpha val="65000"/>
              </a:srgbClr>
            </a:outerShdw>
          </a:effectLst>
        </p:spPr>
      </p:pic>
      <p:sp>
        <p:nvSpPr>
          <p:cNvPr id="38915"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Group Diagnostic Map – Algebra </a:t>
            </a:r>
            <a:r>
              <a:rPr lang="en-US" sz="4000" b="1" smtClean="0">
                <a:solidFill>
                  <a:srgbClr val="002060"/>
                </a:solidFill>
                <a:latin typeface="Times New Roman" pitchFamily="18" charset="0"/>
              </a:rPr>
              <a:t>I</a:t>
            </a:r>
            <a:endParaRPr lang="en-US" sz="2800" b="1" smtClean="0">
              <a:latin typeface="Times New Roman" pitchFamily="18" charset="0"/>
            </a:endParaRPr>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0B0C3D35-57E3-4C1B-A808-195A38BCBA77}" type="slidenum">
              <a:rPr lang="en-US" smtClean="0"/>
              <a:pPr>
                <a:defRPr/>
              </a:pPr>
              <a:t>37</a:t>
            </a:fld>
            <a:endParaRPr lang="en-US" dirty="0"/>
          </a:p>
        </p:txBody>
      </p:sp>
      <p:pic>
        <p:nvPicPr>
          <p:cNvPr id="8" name="Picture 7"/>
          <p:cNvPicPr>
            <a:picLocks noChangeAspect="1" noChangeArrowheads="1"/>
          </p:cNvPicPr>
          <p:nvPr/>
        </p:nvPicPr>
        <p:blipFill>
          <a:blip r:embed="rId4" cstate="print"/>
          <a:srcRect/>
          <a:stretch>
            <a:fillRect/>
          </a:stretch>
        </p:blipFill>
        <p:spPr bwMode="auto">
          <a:xfrm>
            <a:off x="4348163" y="3552825"/>
            <a:ext cx="4130675" cy="2378075"/>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F3FE2939-E575-4E6F-8C10-6F2BC8253ED7}"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5"/>
          <p:cNvSpPr>
            <a:spLocks noGrp="1"/>
          </p:cNvSpPr>
          <p:nvPr>
            <p:ph type="title"/>
          </p:nvPr>
        </p:nvSpPr>
        <p:spPr>
          <a:xfrm>
            <a:off x="458788" y="754063"/>
            <a:ext cx="8229600" cy="576262"/>
          </a:xfrm>
        </p:spPr>
        <p:txBody>
          <a:bodyPr/>
          <a:lstStyle/>
          <a:p>
            <a:pPr eaLnBrk="1" hangingPunct="1">
              <a:spcBef>
                <a:spcPts val="600"/>
              </a:spcBef>
            </a:pPr>
            <a:r>
              <a:rPr lang="en-US" sz="4000" b="1" smtClean="0">
                <a:solidFill>
                  <a:srgbClr val="002060"/>
                </a:solidFill>
              </a:rPr>
              <a:t>Group Diagnostic Map – Mathematics</a:t>
            </a:r>
            <a:r>
              <a:rPr lang="en-US" sz="4000" smtClean="0">
                <a:solidFill>
                  <a:srgbClr val="002060"/>
                </a:solidFill>
              </a:rPr>
              <a:t/>
            </a:r>
            <a:br>
              <a:rPr lang="en-US" sz="4000" smtClean="0">
                <a:solidFill>
                  <a:srgbClr val="002060"/>
                </a:solidFill>
              </a:rPr>
            </a:br>
            <a:endParaRPr lang="en-US" sz="2800" smtClean="0"/>
          </a:p>
        </p:txBody>
      </p:sp>
      <p:sp>
        <p:nvSpPr>
          <p:cNvPr id="7" name="Content Placeholder 6"/>
          <p:cNvSpPr>
            <a:spLocks noGrp="1"/>
          </p:cNvSpPr>
          <p:nvPr>
            <p:ph idx="1"/>
          </p:nvPr>
        </p:nvSpPr>
        <p:spPr>
          <a:xfrm>
            <a:off x="457200" y="1520825"/>
            <a:ext cx="4114800" cy="4818063"/>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473DB623-C732-4B04-9F66-AEC93C80BF45}" type="slidenum">
              <a:rPr lang="en-US" smtClean="0"/>
              <a:pPr>
                <a:defRPr/>
              </a:pPr>
              <a:t>38</a:t>
            </a:fld>
            <a:endParaRPr lang="en-US" dirty="0"/>
          </a:p>
        </p:txBody>
      </p:sp>
      <p:sp>
        <p:nvSpPr>
          <p:cNvPr id="9" name="Content Placeholder 6"/>
          <p:cNvSpPr txBox="1">
            <a:spLocks/>
          </p:cNvSpPr>
          <p:nvPr/>
        </p:nvSpPr>
        <p:spPr bwMode="auto">
          <a:xfrm>
            <a:off x="4635500" y="1517650"/>
            <a:ext cx="4114800" cy="4819650"/>
          </a:xfrm>
          <a:prstGeom prst="rect">
            <a:avLst/>
          </a:prstGeom>
          <a:noFill/>
          <a:ln w="9525">
            <a:solidFill>
              <a:schemeClr val="accent1">
                <a:lumMod val="50000"/>
              </a:schemeClr>
            </a:solidFill>
            <a:miter lim="800000"/>
            <a:headEnd/>
            <a:tailEnd/>
          </a:ln>
        </p:spPr>
        <p:txBody>
          <a:bodyPr>
            <a:normAutofit/>
          </a:bodyPr>
          <a:lstStyle/>
          <a:p>
            <a:pPr marL="342900" indent="-342900" fontAlgn="auto">
              <a:spcBef>
                <a:spcPct val="20000"/>
              </a:spcBef>
              <a:spcAft>
                <a:spcPts val="0"/>
              </a:spcAft>
              <a:buFont typeface="Arial" pitchFamily="34" charset="0"/>
              <a:buChar char="•"/>
              <a:defRPr/>
            </a:pPr>
            <a:endParaRPr lang="en-US" sz="24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a:p>
            <a:pPr marL="342900" indent="-342900" fontAlgn="auto">
              <a:spcBef>
                <a:spcPct val="20000"/>
              </a:spcBef>
              <a:spcAft>
                <a:spcPts val="0"/>
              </a:spcAft>
              <a:buFont typeface="Arial" pitchFamily="34" charset="0"/>
              <a:buNone/>
              <a:defRPr/>
            </a:pPr>
            <a:endParaRPr lang="en-US" sz="2000" dirty="0">
              <a:latin typeface="+mn-lt"/>
              <a:cs typeface="+mn-cs"/>
            </a:endParaRPr>
          </a:p>
        </p:txBody>
      </p:sp>
      <p:sp>
        <p:nvSpPr>
          <p:cNvPr id="10" name="Title 5"/>
          <p:cNvSpPr txBox="1">
            <a:spLocks/>
          </p:cNvSpPr>
          <p:nvPr/>
        </p:nvSpPr>
        <p:spPr bwMode="auto">
          <a:xfrm>
            <a:off x="469900" y="1176338"/>
            <a:ext cx="8229600" cy="317500"/>
          </a:xfrm>
          <a:prstGeom prst="rect">
            <a:avLst/>
          </a:prstGeom>
          <a:noFill/>
          <a:ln w="9525">
            <a:noFill/>
            <a:miter lim="800000"/>
            <a:headEnd/>
            <a:tailEnd/>
          </a:ln>
        </p:spPr>
        <p:txBody>
          <a:bodyPr anchor="ctr"/>
          <a:lstStyle/>
          <a:p>
            <a:pPr algn="ctr">
              <a:spcBef>
                <a:spcPts val="600"/>
              </a:spcBef>
              <a:defRPr/>
            </a:pPr>
            <a:r>
              <a:rPr lang="en-US" sz="2400" dirty="0">
                <a:solidFill>
                  <a:srgbClr val="002060"/>
                </a:solidFill>
                <a:latin typeface="+mj-lt"/>
                <a:ea typeface="+mj-ea"/>
                <a:cs typeface="+mj-cs"/>
              </a:rPr>
              <a:t>Zoomed In                                              Zoomed Out</a:t>
            </a:r>
            <a:endParaRPr lang="en-US" sz="2400" dirty="0">
              <a:latin typeface="+mj-lt"/>
              <a:ea typeface="+mj-ea"/>
              <a:cs typeface="+mj-cs"/>
            </a:endParaRPr>
          </a:p>
        </p:txBody>
      </p:sp>
      <p:pic>
        <p:nvPicPr>
          <p:cNvPr id="11" name="Picture 2"/>
          <p:cNvPicPr>
            <a:picLocks noChangeAspect="1" noChangeArrowheads="1"/>
          </p:cNvPicPr>
          <p:nvPr/>
        </p:nvPicPr>
        <p:blipFill>
          <a:blip r:embed="rId3" cstate="print"/>
          <a:stretch>
            <a:fillRect/>
          </a:stretch>
        </p:blipFill>
        <p:spPr bwMode="auto">
          <a:xfrm>
            <a:off x="558800" y="1784350"/>
            <a:ext cx="3859213" cy="4297363"/>
          </a:xfrm>
          <a:prstGeom prst="rect">
            <a:avLst/>
          </a:prstGeom>
          <a:ln>
            <a:noFill/>
          </a:ln>
          <a:effectLst>
            <a:outerShdw blurRad="292100" dist="139700" dir="2700000" algn="tl" rotWithShape="0">
              <a:srgbClr val="333333">
                <a:alpha val="65000"/>
              </a:srgbClr>
            </a:outerShdw>
          </a:effectLst>
        </p:spPr>
      </p:pic>
      <p:pic>
        <p:nvPicPr>
          <p:cNvPr id="12" name="Picture 3"/>
          <p:cNvPicPr>
            <a:picLocks noChangeAspect="1" noChangeArrowheads="1"/>
          </p:cNvPicPr>
          <p:nvPr/>
        </p:nvPicPr>
        <p:blipFill>
          <a:blip r:embed="rId4" cstate="print"/>
          <a:stretch>
            <a:fillRect/>
          </a:stretch>
        </p:blipFill>
        <p:spPr bwMode="auto">
          <a:xfrm>
            <a:off x="4765675" y="1770063"/>
            <a:ext cx="3846513" cy="4297362"/>
          </a:xfrm>
          <a:prstGeom prst="rect">
            <a:avLst/>
          </a:prstGeom>
          <a:ln>
            <a:noFill/>
          </a:ln>
          <a:effectLst>
            <a:outerShdw blurRad="292100" dist="139700" dir="2700000" algn="tl" rotWithShape="0">
              <a:srgbClr val="333333">
                <a:alpha val="65000"/>
              </a:srgbClr>
            </a:outerShdw>
          </a:effectLst>
        </p:spPr>
      </p:pic>
      <p:sp>
        <p:nvSpPr>
          <p:cNvPr id="13" name="Date Placeholder 12"/>
          <p:cNvSpPr>
            <a:spLocks noGrp="1"/>
          </p:cNvSpPr>
          <p:nvPr>
            <p:ph type="dt" sz="quarter" idx="10"/>
          </p:nvPr>
        </p:nvSpPr>
        <p:spPr/>
        <p:txBody>
          <a:bodyPr/>
          <a:lstStyle/>
          <a:p>
            <a:pPr>
              <a:defRPr/>
            </a:pPr>
            <a:fld id="{A1718B6F-A66B-4F13-85F5-44CCD36F6C9E}"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5"/>
          <p:cNvSpPr>
            <a:spLocks noGrp="1"/>
          </p:cNvSpPr>
          <p:nvPr>
            <p:ph type="title"/>
          </p:nvPr>
        </p:nvSpPr>
        <p:spPr>
          <a:xfrm>
            <a:off x="447675" y="576263"/>
            <a:ext cx="8229600" cy="966787"/>
          </a:xfrm>
        </p:spPr>
        <p:txBody>
          <a:bodyPr/>
          <a:lstStyle/>
          <a:p>
            <a:pPr eaLnBrk="1" hangingPunct="1">
              <a:spcBef>
                <a:spcPts val="600"/>
              </a:spcBef>
            </a:pPr>
            <a:r>
              <a:rPr lang="en-US" sz="4000" b="1" smtClean="0">
                <a:solidFill>
                  <a:srgbClr val="002060"/>
                </a:solidFill>
              </a:rPr>
              <a:t>Group Diagnostic Map</a:t>
            </a:r>
            <a:r>
              <a:rPr lang="en-US" sz="4000" smtClean="0">
                <a:solidFill>
                  <a:srgbClr val="002060"/>
                </a:solidFill>
              </a:rPr>
              <a:t/>
            </a:r>
            <a:br>
              <a:rPr lang="en-US" sz="4000" smtClean="0">
                <a:solidFill>
                  <a:srgbClr val="002060"/>
                </a:solidFill>
              </a:rPr>
            </a:br>
            <a:r>
              <a:rPr lang="en-US" sz="3200" smtClean="0">
                <a:solidFill>
                  <a:srgbClr val="002060"/>
                </a:solidFill>
              </a:rPr>
              <a:t>Single Diagnostic Category</a:t>
            </a:r>
            <a:endParaRPr lang="en-US" sz="3200" smtClean="0">
              <a:latin typeface="Times New Roman" pitchFamily="18" charset="0"/>
            </a:endParaRPr>
          </a:p>
        </p:txBody>
      </p:sp>
      <p:sp>
        <p:nvSpPr>
          <p:cNvPr id="7" name="Content Placeholder 6"/>
          <p:cNvSpPr>
            <a:spLocks noGrp="1"/>
          </p:cNvSpPr>
          <p:nvPr>
            <p:ph idx="1"/>
          </p:nvPr>
        </p:nvSpPr>
        <p:spPr>
          <a:xfrm>
            <a:off x="457200" y="1674813"/>
            <a:ext cx="7939088" cy="46640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A932E6FF-D8BE-4B81-AE20-3B84F765B005}" type="slidenum">
              <a:rPr lang="en-US" smtClean="0"/>
              <a:pPr>
                <a:defRPr/>
              </a:pPr>
              <a:t>39</a:t>
            </a:fld>
            <a:endParaRPr lang="en-US" dirty="0"/>
          </a:p>
        </p:txBody>
      </p:sp>
      <p:pic>
        <p:nvPicPr>
          <p:cNvPr id="6" name="Picture 9"/>
          <p:cNvPicPr>
            <a:picLocks noChangeAspect="1" noChangeArrowheads="1"/>
          </p:cNvPicPr>
          <p:nvPr/>
        </p:nvPicPr>
        <p:blipFill>
          <a:blip r:embed="rId3" cstate="print"/>
          <a:srcRect r="15365" b="1753"/>
          <a:stretch>
            <a:fillRect/>
          </a:stretch>
        </p:blipFill>
        <p:spPr bwMode="auto">
          <a:xfrm>
            <a:off x="1489075" y="1852613"/>
            <a:ext cx="5827713" cy="4389437"/>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88B65991-5700-4FF9-8CA4-8E8E36495597}"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Objectives:</a:t>
            </a:r>
          </a:p>
        </p:txBody>
      </p:sp>
      <p:sp>
        <p:nvSpPr>
          <p:cNvPr id="43011" name="Content Placeholder 2"/>
          <p:cNvSpPr>
            <a:spLocks noGrp="1"/>
          </p:cNvSpPr>
          <p:nvPr>
            <p:ph idx="1"/>
          </p:nvPr>
        </p:nvSpPr>
        <p:spPr>
          <a:xfrm>
            <a:off x="457200" y="1371600"/>
            <a:ext cx="8229600" cy="4525963"/>
          </a:xfrm>
        </p:spPr>
        <p:txBody>
          <a:bodyPr/>
          <a:lstStyle/>
          <a:p>
            <a:pPr marL="0" indent="0" algn="ctr">
              <a:buNone/>
              <a:defRPr/>
            </a:pPr>
            <a:r>
              <a:rPr lang="en-US" sz="2800" b="1" dirty="0" smtClean="0"/>
              <a:t>As a result of this training, you will</a:t>
            </a:r>
            <a:r>
              <a:rPr lang="en-US" sz="2800" b="1" dirty="0" smtClean="0"/>
              <a:t>:</a:t>
            </a:r>
          </a:p>
          <a:p>
            <a:pPr marL="457200" lvl="1" indent="0">
              <a:buNone/>
              <a:defRPr/>
            </a:pPr>
            <a:endParaRPr lang="en-US" sz="200" dirty="0" smtClean="0"/>
          </a:p>
          <a:p>
            <a:pPr lvl="1">
              <a:defRPr/>
            </a:pPr>
            <a:r>
              <a:rPr lang="en-US" sz="2400" dirty="0" smtClean="0"/>
              <a:t>Understand what CDT are and why they are important</a:t>
            </a:r>
          </a:p>
          <a:p>
            <a:pPr lvl="1">
              <a:defRPr/>
            </a:pPr>
            <a:r>
              <a:rPr lang="en-US" sz="2400" dirty="0" smtClean="0"/>
              <a:t>Understand what a CDT test experience looks like from the student perspective</a:t>
            </a:r>
          </a:p>
          <a:p>
            <a:pPr lvl="1">
              <a:defRPr/>
            </a:pPr>
            <a:r>
              <a:rPr lang="en-US" sz="2400" dirty="0" smtClean="0"/>
              <a:t>Be able to implement the CDT system in your school or district</a:t>
            </a:r>
          </a:p>
          <a:p>
            <a:pPr lvl="1">
              <a:defRPr/>
            </a:pPr>
            <a:r>
              <a:rPr lang="en-US" sz="2400" dirty="0" smtClean="0"/>
              <a:t>Be able to navigate the Interactive Reporting Tools</a:t>
            </a:r>
            <a:endParaRPr lang="en-US" sz="2400" dirty="0" smtClean="0"/>
          </a:p>
          <a:p>
            <a:pPr lvl="1">
              <a:defRPr/>
            </a:pPr>
            <a:r>
              <a:rPr lang="en-US" sz="2400" dirty="0" smtClean="0"/>
              <a:t>Understand the types of reports that are available and how they can be used to improve teaching and learning in conjunction with the Standards Aligned System</a:t>
            </a:r>
          </a:p>
          <a:p>
            <a:pPr lvl="1">
              <a:defRPr/>
            </a:pPr>
            <a:r>
              <a:rPr lang="en-US" sz="2400" dirty="0" smtClean="0"/>
              <a:t>Effectively prepare and hold One-to One Conferences with your students</a:t>
            </a:r>
          </a:p>
          <a:p>
            <a:pPr lvl="1">
              <a:defRPr/>
            </a:pPr>
            <a:endParaRPr lang="en-US" sz="1800" dirty="0" smtClean="0"/>
          </a:p>
          <a:p>
            <a:pPr>
              <a:defRPr/>
            </a:pPr>
            <a:endParaRPr lang="en-US" sz="1800" dirty="0" smtClean="0"/>
          </a:p>
          <a:p>
            <a:pPr lvl="2">
              <a:buFont typeface="Arial" pitchFamily="34" charset="0"/>
              <a:buNone/>
              <a:defRPr/>
            </a:pPr>
            <a:endParaRPr lang="en-US" sz="1800"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2/12/2012</a:t>
            </a:fld>
            <a:endParaRPr lang="en-US" dirty="0">
              <a:solidFill>
                <a:prstClr val="black">
                  <a:tint val="75000"/>
                </a:prstClr>
              </a:solidFill>
            </a:endParaRPr>
          </a:p>
        </p:txBody>
      </p:sp>
    </p:spTree>
    <p:extLst>
      <p:ext uri="{BB962C8B-B14F-4D97-AF65-F5344CB8AC3E}">
        <p14:creationId xmlns:p14="http://schemas.microsoft.com/office/powerpoint/2010/main" val="3208188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3" cstate="print"/>
          <a:srcRect l="2263" t="2023" r="1388" b="4172"/>
          <a:stretch>
            <a:fillRect/>
          </a:stretch>
        </p:blipFill>
        <p:spPr bwMode="auto">
          <a:xfrm>
            <a:off x="593725" y="1638300"/>
            <a:ext cx="7847013" cy="4481513"/>
          </a:xfrm>
          <a:prstGeom prst="rect">
            <a:avLst/>
          </a:prstGeom>
          <a:ln>
            <a:noFill/>
          </a:ln>
          <a:effectLst>
            <a:outerShdw blurRad="292100" dist="139700" dir="2700000" algn="tl" rotWithShape="0">
              <a:srgbClr val="333333">
                <a:alpha val="65000"/>
              </a:srgbClr>
            </a:outerShdw>
          </a:effectLst>
        </p:spPr>
      </p:pic>
      <p:sp>
        <p:nvSpPr>
          <p:cNvPr id="41987"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Student Diagnostic Map</a:t>
            </a:r>
            <a:endParaRPr lang="en-US" sz="2800" b="1" smtClean="0"/>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D056CC9F-267E-4CCA-977D-876A1C3434D8}" type="slidenum">
              <a:rPr lang="en-US" smtClean="0"/>
              <a:pPr>
                <a:defRPr/>
              </a:pPr>
              <a:t>40</a:t>
            </a:fld>
            <a:endParaRPr lang="en-US" dirty="0"/>
          </a:p>
        </p:txBody>
      </p:sp>
      <p:pic>
        <p:nvPicPr>
          <p:cNvPr id="9" name="Picture 8"/>
          <p:cNvPicPr>
            <a:picLocks noChangeAspect="1" noChangeArrowheads="1"/>
          </p:cNvPicPr>
          <p:nvPr/>
        </p:nvPicPr>
        <p:blipFill>
          <a:blip r:embed="rId4" cstate="print"/>
          <a:srcRect/>
          <a:stretch>
            <a:fillRect/>
          </a:stretch>
        </p:blipFill>
        <p:spPr bwMode="auto">
          <a:xfrm>
            <a:off x="4635500" y="3862388"/>
            <a:ext cx="3940175" cy="2011362"/>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11B264AD-548F-4D66-B094-97D6CD3714B0}"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smtClean="0">
                <a:solidFill>
                  <a:srgbClr val="002060"/>
                </a:solidFill>
              </a:rPr>
              <a:t>Learning Progressions</a:t>
            </a:r>
          </a:p>
        </p:txBody>
      </p:sp>
      <p:sp>
        <p:nvSpPr>
          <p:cNvPr id="43011" name="Content Placeholder 2"/>
          <p:cNvSpPr>
            <a:spLocks noGrp="1"/>
          </p:cNvSpPr>
          <p:nvPr>
            <p:ph idx="1"/>
          </p:nvPr>
        </p:nvSpPr>
        <p:spPr/>
        <p:txBody>
          <a:bodyPr/>
          <a:lstStyle/>
          <a:p>
            <a:pPr marL="457200" indent="-457200">
              <a:defRPr/>
            </a:pPr>
            <a:r>
              <a:rPr lang="en-US" sz="2800" dirty="0" smtClean="0"/>
              <a:t>What are Learning Progressions?</a:t>
            </a:r>
          </a:p>
          <a:p>
            <a:pPr lvl="1">
              <a:defRPr/>
            </a:pPr>
            <a:r>
              <a:rPr lang="en-US" dirty="0" smtClean="0"/>
              <a:t>Learning Progressions show the developmental sequences or building blocks of content/skills students need to master as they progress toward career and college readiness.</a:t>
            </a:r>
          </a:p>
          <a:p>
            <a:pPr lvl="1">
              <a:defRPr/>
            </a:pPr>
            <a:r>
              <a:rPr lang="en-US" dirty="0" smtClean="0"/>
              <a:t>The progressions are tied directly to the Assessment Anchors and Eligible Content.</a:t>
            </a:r>
          </a:p>
          <a:p>
            <a:pPr lvl="1">
              <a:defRPr/>
            </a:pPr>
            <a:r>
              <a:rPr lang="en-US" dirty="0" smtClean="0"/>
              <a:t>The progressions are also tied directly to the Voluntary Model Curriculum (VMC) Units and Lesson Plans and are posted on the SAS Website.</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698821D-E5D9-4246-883E-F423206A8DA1}" type="slidenum">
              <a:rPr lang="en-US" smtClean="0"/>
              <a:pPr>
                <a:defRPr/>
              </a:pPr>
              <a:t>41</a:t>
            </a:fld>
            <a:endParaRPr lang="en-US" dirty="0"/>
          </a:p>
        </p:txBody>
      </p:sp>
      <p:sp>
        <p:nvSpPr>
          <p:cNvPr id="5" name="Date Placeholder 4"/>
          <p:cNvSpPr>
            <a:spLocks noGrp="1"/>
          </p:cNvSpPr>
          <p:nvPr>
            <p:ph type="dt" sz="quarter" idx="10"/>
          </p:nvPr>
        </p:nvSpPr>
        <p:spPr/>
        <p:txBody>
          <a:bodyPr/>
          <a:lstStyle/>
          <a:p>
            <a:pPr>
              <a:defRPr/>
            </a:pPr>
            <a:fld id="{EF1CBFA5-B194-4573-A773-6B62DCAA96F3}"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a:xfrm>
            <a:off x="447675" y="685800"/>
            <a:ext cx="8229600" cy="996950"/>
          </a:xfrm>
        </p:spPr>
        <p:txBody>
          <a:bodyPr/>
          <a:lstStyle/>
          <a:p>
            <a:pPr eaLnBrk="1" hangingPunct="1">
              <a:spcBef>
                <a:spcPts val="600"/>
              </a:spcBef>
            </a:pPr>
            <a:r>
              <a:rPr lang="en-US" sz="4000" b="1" smtClean="0">
                <a:solidFill>
                  <a:srgbClr val="002060"/>
                </a:solidFill>
              </a:rPr>
              <a:t>Learning Progression Map</a:t>
            </a:r>
            <a:endParaRPr lang="en-US" sz="2800" b="1" smtClean="0"/>
          </a:p>
        </p:txBody>
      </p:sp>
      <p:sp>
        <p:nvSpPr>
          <p:cNvPr id="7" name="Content Placeholder 6"/>
          <p:cNvSpPr>
            <a:spLocks noGrp="1"/>
          </p:cNvSpPr>
          <p:nvPr>
            <p:ph idx="1"/>
          </p:nvPr>
        </p:nvSpPr>
        <p:spPr>
          <a:xfrm>
            <a:off x="457200" y="1808163"/>
            <a:ext cx="8229600" cy="446722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6" name="Slide Number Placeholder 5"/>
          <p:cNvSpPr>
            <a:spLocks noGrp="1"/>
          </p:cNvSpPr>
          <p:nvPr>
            <p:ph type="sldNum" sz="quarter" idx="12"/>
          </p:nvPr>
        </p:nvSpPr>
        <p:spPr/>
        <p:txBody>
          <a:bodyPr/>
          <a:lstStyle/>
          <a:p>
            <a:pPr>
              <a:defRPr/>
            </a:pPr>
            <a:fld id="{32367F58-FAE8-4CB0-9FD2-1174AAB07278}" type="slidenum">
              <a:rPr lang="en-US" smtClean="0"/>
              <a:pPr>
                <a:defRPr/>
              </a:pPr>
              <a:t>42</a:t>
            </a:fld>
            <a:endParaRPr lang="en-US" dirty="0"/>
          </a:p>
        </p:txBody>
      </p:sp>
      <p:pic>
        <p:nvPicPr>
          <p:cNvPr id="40967" name="Picture 7"/>
          <p:cNvPicPr>
            <a:picLocks noChangeAspect="1" noChangeArrowheads="1"/>
          </p:cNvPicPr>
          <p:nvPr/>
        </p:nvPicPr>
        <p:blipFill>
          <a:blip r:embed="rId3" cstate="print"/>
          <a:srcRect/>
          <a:stretch>
            <a:fillRect/>
          </a:stretch>
        </p:blipFill>
        <p:spPr bwMode="auto">
          <a:xfrm>
            <a:off x="581025" y="1985963"/>
            <a:ext cx="4667250" cy="4206875"/>
          </a:xfrm>
          <a:prstGeom prst="rect">
            <a:avLst/>
          </a:prstGeom>
          <a:ln>
            <a:noFill/>
          </a:ln>
          <a:effectLst>
            <a:outerShdw blurRad="292100" dist="139700" dir="2700000" algn="tl" rotWithShape="0">
              <a:srgbClr val="333333">
                <a:alpha val="65000"/>
              </a:srgbClr>
            </a:outerShdw>
          </a:effectLst>
        </p:spPr>
      </p:pic>
      <p:pic>
        <p:nvPicPr>
          <p:cNvPr id="9" name="Picture 3"/>
          <p:cNvPicPr>
            <a:picLocks noChangeAspect="1" noChangeArrowheads="1"/>
          </p:cNvPicPr>
          <p:nvPr/>
        </p:nvPicPr>
        <p:blipFill>
          <a:blip r:embed="rId4" cstate="print"/>
          <a:srcRect/>
          <a:stretch>
            <a:fillRect/>
          </a:stretch>
        </p:blipFill>
        <p:spPr bwMode="auto">
          <a:xfrm>
            <a:off x="4803775" y="3381375"/>
            <a:ext cx="3706813" cy="2652713"/>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9A2DA818-B7E8-4BE0-BCBB-EB559741FE77}" type="datetime1">
              <a:rPr lang="en-US"/>
              <a:pPr>
                <a:defRPr/>
              </a:pPr>
              <a:t>2/12/2012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
            </a:r>
            <a:br>
              <a:rPr lang="en-US" smtClean="0"/>
            </a:br>
            <a:r>
              <a:rPr lang="en-US" b="1" smtClean="0">
                <a:solidFill>
                  <a:srgbClr val="002060"/>
                </a:solidFill>
              </a:rPr>
              <a:t>Learning Progressions</a:t>
            </a:r>
          </a:p>
        </p:txBody>
      </p:sp>
      <p:sp>
        <p:nvSpPr>
          <p:cNvPr id="45059" name="Content Placeholder 2"/>
          <p:cNvSpPr>
            <a:spLocks noGrp="1"/>
          </p:cNvSpPr>
          <p:nvPr>
            <p:ph idx="1"/>
          </p:nvPr>
        </p:nvSpPr>
        <p:spPr/>
        <p:txBody>
          <a:bodyPr/>
          <a:lstStyle/>
          <a:p>
            <a:pPr marL="457200" indent="-457200">
              <a:defRPr/>
            </a:pPr>
            <a:r>
              <a:rPr lang="en-US" sz="2800" dirty="0" smtClean="0"/>
              <a:t>Why are they important?</a:t>
            </a:r>
          </a:p>
          <a:p>
            <a:pPr marL="457200" indent="-457200">
              <a:defRPr/>
            </a:pPr>
            <a:endParaRPr lang="en-US" sz="2800" dirty="0" smtClean="0"/>
          </a:p>
          <a:p>
            <a:pPr lvl="1">
              <a:defRPr/>
            </a:pPr>
            <a:r>
              <a:rPr lang="en-US" dirty="0" smtClean="0"/>
              <a:t>Assessment Anchors and Eligible Content provide information about </a:t>
            </a:r>
            <a:r>
              <a:rPr lang="en-US" b="1" dirty="0" smtClean="0">
                <a:solidFill>
                  <a:srgbClr val="FF0000"/>
                </a:solidFill>
              </a:rPr>
              <a:t>what</a:t>
            </a:r>
            <a:r>
              <a:rPr lang="en-US" dirty="0" smtClean="0"/>
              <a:t> students should know and be able to do at a given grade/course.</a:t>
            </a:r>
          </a:p>
          <a:p>
            <a:pPr lvl="1">
              <a:defRPr/>
            </a:pPr>
            <a:r>
              <a:rPr lang="en-US" dirty="0" smtClean="0"/>
              <a:t>Learning Progressions show </a:t>
            </a:r>
            <a:r>
              <a:rPr lang="en-US" b="1" dirty="0" smtClean="0">
                <a:solidFill>
                  <a:srgbClr val="FF0000"/>
                </a:solidFill>
              </a:rPr>
              <a:t>how</a:t>
            </a:r>
            <a:r>
              <a:rPr lang="en-US" dirty="0" smtClean="0"/>
              <a:t> learning within a diagnostic category, based upon the Assessment Anchors and Eligible Content, develops across grades, not just within a given grade/course.</a:t>
            </a:r>
          </a:p>
          <a:p>
            <a:pPr lvl="2">
              <a:buFont typeface="Arial" pitchFamily="34" charset="0"/>
              <a:buNone/>
              <a:defRPr/>
            </a:pPr>
            <a:endParaRPr lang="en-US" sz="2000" dirty="0" smtClean="0"/>
          </a:p>
          <a:p>
            <a:pPr lvl="2">
              <a:defRPr/>
            </a:pPr>
            <a:endParaRPr lang="en-US" dirty="0" smtClean="0"/>
          </a:p>
          <a:p>
            <a:pPr>
              <a:defRPr/>
            </a:pPr>
            <a:endParaRPr lang="en-US" dirty="0" smtClean="0"/>
          </a:p>
        </p:txBody>
      </p:sp>
      <p:sp>
        <p:nvSpPr>
          <p:cNvPr id="4" name="Slide Number Placeholder 3"/>
          <p:cNvSpPr>
            <a:spLocks noGrp="1"/>
          </p:cNvSpPr>
          <p:nvPr>
            <p:ph type="sldNum" sz="quarter" idx="12"/>
          </p:nvPr>
        </p:nvSpPr>
        <p:spPr/>
        <p:txBody>
          <a:bodyPr/>
          <a:lstStyle/>
          <a:p>
            <a:pPr>
              <a:defRPr/>
            </a:pPr>
            <a:fld id="{73356E32-FF97-4466-9BBC-21CFFADB3A6A}" type="slidenum">
              <a:rPr lang="en-US" smtClean="0"/>
              <a:pPr>
                <a:defRPr/>
              </a:pPr>
              <a:t>43</a:t>
            </a:fld>
            <a:endParaRPr lang="en-US" dirty="0"/>
          </a:p>
        </p:txBody>
      </p:sp>
      <p:sp>
        <p:nvSpPr>
          <p:cNvPr id="5" name="Date Placeholder 4"/>
          <p:cNvSpPr>
            <a:spLocks noGrp="1"/>
          </p:cNvSpPr>
          <p:nvPr>
            <p:ph type="dt" sz="quarter" idx="10"/>
          </p:nvPr>
        </p:nvSpPr>
        <p:spPr/>
        <p:txBody>
          <a:bodyPr/>
          <a:lstStyle/>
          <a:p>
            <a:pPr>
              <a:defRPr/>
            </a:pPr>
            <a:fld id="{2DD65B62-7FEB-486A-A81F-84734DAC0226}"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55588"/>
            <a:ext cx="8229600" cy="1143000"/>
          </a:xfrm>
        </p:spPr>
        <p:txBody>
          <a:bodyPr/>
          <a:lstStyle/>
          <a:p>
            <a:r>
              <a:rPr lang="en-US" smtClean="0"/>
              <a:t/>
            </a:r>
            <a:br>
              <a:rPr lang="en-US" smtClean="0"/>
            </a:br>
            <a:r>
              <a:rPr lang="en-US" b="1" smtClean="0">
                <a:solidFill>
                  <a:srgbClr val="002060"/>
                </a:solidFill>
              </a:rPr>
              <a:t>CDT Learning Progression Map</a:t>
            </a:r>
          </a:p>
        </p:txBody>
      </p:sp>
      <p:sp>
        <p:nvSpPr>
          <p:cNvPr id="46083" name="Content Placeholder 2"/>
          <p:cNvSpPr>
            <a:spLocks noGrp="1"/>
          </p:cNvSpPr>
          <p:nvPr>
            <p:ph idx="1"/>
          </p:nvPr>
        </p:nvSpPr>
        <p:spPr>
          <a:xfrm>
            <a:off x="442913" y="1831975"/>
            <a:ext cx="8335962" cy="5026025"/>
          </a:xfrm>
        </p:spPr>
        <p:txBody>
          <a:bodyPr/>
          <a:lstStyle/>
          <a:p>
            <a:pPr marL="457200" indent="-457200"/>
            <a:r>
              <a:rPr lang="en-US" sz="2400" smtClean="0"/>
              <a:t>The CDT includes a report tied directly to Learning Progressions.  </a:t>
            </a:r>
          </a:p>
          <a:p>
            <a:pPr marL="457200" indent="-457200"/>
            <a:r>
              <a:rPr lang="en-US" sz="2400" smtClean="0"/>
              <a:t>This report:</a:t>
            </a:r>
          </a:p>
          <a:p>
            <a:pPr lvl="1"/>
            <a:r>
              <a:rPr lang="en-US" sz="2400" smtClean="0"/>
              <a:t>provides a scrollable vertical map showing how a student’s learning progresses for each diagnostic category across grades and/or courses.</a:t>
            </a:r>
          </a:p>
          <a:p>
            <a:pPr lvl="1"/>
            <a:r>
              <a:rPr lang="en-US" sz="2400" smtClean="0"/>
              <a:t>helps teachers plan targeted instruction by providing a visual snapshot of how the student is progressing.</a:t>
            </a:r>
          </a:p>
          <a:p>
            <a:pPr lvl="1"/>
            <a:r>
              <a:rPr lang="en-US" sz="2400" smtClean="0"/>
              <a:t>includes information as to whether the student is</a:t>
            </a:r>
          </a:p>
          <a:p>
            <a:pPr lvl="2"/>
            <a:r>
              <a:rPr lang="en-US" smtClean="0"/>
              <a:t>still struggling to master foundational content and/or </a:t>
            </a:r>
          </a:p>
          <a:p>
            <a:pPr lvl="2"/>
            <a:r>
              <a:rPr lang="en-US" smtClean="0"/>
              <a:t>moving forward with more advanced content.  </a:t>
            </a:r>
          </a:p>
          <a:p>
            <a:pPr lvl="1">
              <a:buFont typeface="Arial" pitchFamily="34" charset="0"/>
              <a:buNone/>
            </a:pPr>
            <a:endParaRPr lang="en-US" sz="2000" smtClean="0"/>
          </a:p>
        </p:txBody>
      </p:sp>
      <p:sp>
        <p:nvSpPr>
          <p:cNvPr id="4" name="Slide Number Placeholder 3"/>
          <p:cNvSpPr>
            <a:spLocks noGrp="1"/>
          </p:cNvSpPr>
          <p:nvPr>
            <p:ph type="sldNum" sz="quarter" idx="12"/>
          </p:nvPr>
        </p:nvSpPr>
        <p:spPr/>
        <p:txBody>
          <a:bodyPr/>
          <a:lstStyle/>
          <a:p>
            <a:pPr>
              <a:defRPr/>
            </a:pPr>
            <a:fld id="{619F8E75-DB1B-42E6-BBED-03E3B34B395B}" type="slidenum">
              <a:rPr lang="en-US" smtClean="0"/>
              <a:pPr>
                <a:defRPr/>
              </a:pPr>
              <a:t>44</a:t>
            </a:fld>
            <a:endParaRPr lang="en-US" dirty="0"/>
          </a:p>
        </p:txBody>
      </p:sp>
      <p:sp>
        <p:nvSpPr>
          <p:cNvPr id="5" name="Date Placeholder 4"/>
          <p:cNvSpPr>
            <a:spLocks noGrp="1"/>
          </p:cNvSpPr>
          <p:nvPr>
            <p:ph type="dt" sz="quarter" idx="10"/>
          </p:nvPr>
        </p:nvSpPr>
        <p:spPr/>
        <p:txBody>
          <a:bodyPr/>
          <a:lstStyle/>
          <a:p>
            <a:pPr>
              <a:defRPr/>
            </a:pPr>
            <a:fld id="{52CDD809-B0B1-4729-836A-7CA48A5F6DA8}"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
            </a:r>
            <a:br>
              <a:rPr lang="en-US" smtClean="0"/>
            </a:br>
            <a:r>
              <a:rPr lang="en-US" b="1" smtClean="0">
                <a:solidFill>
                  <a:srgbClr val="002060"/>
                </a:solidFill>
              </a:rPr>
              <a:t>CDT Learning Progression Map</a:t>
            </a:r>
          </a:p>
        </p:txBody>
      </p:sp>
      <p:sp>
        <p:nvSpPr>
          <p:cNvPr id="47107" name="Content Placeholder 2"/>
          <p:cNvSpPr>
            <a:spLocks noGrp="1"/>
          </p:cNvSpPr>
          <p:nvPr>
            <p:ph idx="1"/>
          </p:nvPr>
        </p:nvSpPr>
        <p:spPr/>
        <p:txBody>
          <a:bodyPr/>
          <a:lstStyle/>
          <a:p>
            <a:pPr marL="457200" indent="-457200">
              <a:defRPr/>
            </a:pPr>
            <a:r>
              <a:rPr lang="en-US" sz="2400" dirty="0" smtClean="0"/>
              <a:t>This report also</a:t>
            </a:r>
          </a:p>
          <a:p>
            <a:pPr lvl="1">
              <a:defRPr/>
            </a:pPr>
            <a:r>
              <a:rPr lang="en-US" sz="2400" dirty="0" smtClean="0"/>
              <a:t>shows exactly which Assessment Anchors and Eligible Content is measured by each CDT item or items the student answered correctly or incorrectly.  </a:t>
            </a:r>
          </a:p>
          <a:p>
            <a:pPr lvl="1">
              <a:defRPr/>
            </a:pPr>
            <a:r>
              <a:rPr lang="en-US" sz="2400" dirty="0" smtClean="0"/>
              <a:t>provides a sample item of average difficulty for each Assessment Anchor as defined by the Eligible Content. </a:t>
            </a:r>
          </a:p>
          <a:p>
            <a:pPr lvl="1">
              <a:defRPr/>
            </a:pPr>
            <a:r>
              <a:rPr lang="en-US" sz="2400" dirty="0" smtClean="0"/>
              <a:t>provides teachers with the most efficient and direct way to find units and lesson plans in SAS directly tied to Eligible Content.</a:t>
            </a:r>
          </a:p>
          <a:p>
            <a:pPr lvl="1">
              <a:defRPr/>
            </a:pPr>
            <a:r>
              <a:rPr lang="en-US" sz="2400" dirty="0" smtClean="0"/>
              <a:t>links directly to additional materials and resources in SAS.</a:t>
            </a:r>
          </a:p>
          <a:p>
            <a:pPr lvl="1">
              <a:buFont typeface="Arial" pitchFamily="34" charset="0"/>
              <a:buNone/>
              <a:defRPr/>
            </a:pPr>
            <a:endParaRPr lang="en-US" sz="2400" dirty="0" smtClean="0"/>
          </a:p>
          <a:p>
            <a:pPr lvl="1">
              <a:defRPr/>
            </a:pPr>
            <a:endParaRPr lang="en-US" sz="2000" dirty="0" smtClean="0"/>
          </a:p>
          <a:p>
            <a:pPr>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A5F5D076-3F0B-4EE7-85A9-899848A86BB7}" type="slidenum">
              <a:rPr lang="en-US" smtClean="0"/>
              <a:pPr>
                <a:defRPr/>
              </a:pPr>
              <a:t>45</a:t>
            </a:fld>
            <a:endParaRPr lang="en-US" dirty="0"/>
          </a:p>
        </p:txBody>
      </p:sp>
      <p:sp>
        <p:nvSpPr>
          <p:cNvPr id="5" name="Date Placeholder 4"/>
          <p:cNvSpPr>
            <a:spLocks noGrp="1"/>
          </p:cNvSpPr>
          <p:nvPr>
            <p:ph type="dt" sz="quarter" idx="10"/>
          </p:nvPr>
        </p:nvSpPr>
        <p:spPr/>
        <p:txBody>
          <a:bodyPr/>
          <a:lstStyle/>
          <a:p>
            <a:pPr>
              <a:defRPr/>
            </a:pPr>
            <a:fld id="{228D5850-6D61-40C9-B5D2-45832851B15A}"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b="1" smtClean="0">
                <a:solidFill>
                  <a:srgbClr val="002060"/>
                </a:solidFill>
              </a:rPr>
              <a:t>Learning Progression Activity</a:t>
            </a:r>
          </a:p>
        </p:txBody>
      </p:sp>
      <p:sp>
        <p:nvSpPr>
          <p:cNvPr id="48131" name="Text Placeholder 12"/>
          <p:cNvSpPr>
            <a:spLocks noGrp="1"/>
          </p:cNvSpPr>
          <p:nvPr>
            <p:ph type="body" idx="1"/>
          </p:nvPr>
        </p:nvSpPr>
        <p:spPr>
          <a:xfrm>
            <a:off x="2384425" y="1243013"/>
            <a:ext cx="4040188" cy="800100"/>
          </a:xfrm>
        </p:spPr>
        <p:txBody>
          <a:bodyPr/>
          <a:lstStyle/>
          <a:p>
            <a:pPr algn="ctr"/>
            <a:r>
              <a:rPr lang="en-US" b="0" smtClean="0">
                <a:solidFill>
                  <a:srgbClr val="002060"/>
                </a:solidFill>
              </a:rPr>
              <a:t>CDT Learning Progression Map</a:t>
            </a:r>
          </a:p>
          <a:p>
            <a:pPr algn="ctr"/>
            <a:r>
              <a:rPr lang="en-US" b="0" smtClean="0">
                <a:solidFill>
                  <a:srgbClr val="002060"/>
                </a:solidFill>
              </a:rPr>
              <a:t>Example 1</a:t>
            </a:r>
          </a:p>
        </p:txBody>
      </p:sp>
      <p:pic>
        <p:nvPicPr>
          <p:cNvPr id="48132" name="Picture 5"/>
          <p:cNvPicPr>
            <a:picLocks noGrp="1" noChangeAspect="1" noChangeArrowheads="1"/>
          </p:cNvPicPr>
          <p:nvPr>
            <p:ph sz="half" idx="2"/>
          </p:nvPr>
        </p:nvPicPr>
        <p:blipFill>
          <a:blip r:embed="rId3" cstate="print"/>
          <a:srcRect/>
          <a:stretch>
            <a:fillRect/>
          </a:stretch>
        </p:blipFill>
        <p:spPr>
          <a:xfrm>
            <a:off x="1776413" y="1963738"/>
            <a:ext cx="5006975" cy="4295775"/>
          </a:xfrm>
        </p:spPr>
      </p:pic>
      <p:sp>
        <p:nvSpPr>
          <p:cNvPr id="4" name="Slide Number Placeholder 3"/>
          <p:cNvSpPr>
            <a:spLocks noGrp="1"/>
          </p:cNvSpPr>
          <p:nvPr>
            <p:ph type="sldNum" sz="quarter" idx="12"/>
          </p:nvPr>
        </p:nvSpPr>
        <p:spPr/>
        <p:txBody>
          <a:bodyPr/>
          <a:lstStyle/>
          <a:p>
            <a:pPr>
              <a:defRPr/>
            </a:pPr>
            <a:fld id="{DDFB23DE-B28D-4BDF-86FF-0BAD7DD20489}" type="slidenum">
              <a:rPr lang="en-US" smtClean="0"/>
              <a:pPr>
                <a:defRPr/>
              </a:pPr>
              <a:t>46</a:t>
            </a:fld>
            <a:endParaRPr lang="en-US" dirty="0"/>
          </a:p>
        </p:txBody>
      </p:sp>
      <p:sp>
        <p:nvSpPr>
          <p:cNvPr id="7" name="Date Placeholder 6"/>
          <p:cNvSpPr>
            <a:spLocks noGrp="1"/>
          </p:cNvSpPr>
          <p:nvPr>
            <p:ph type="dt" sz="quarter" idx="10"/>
          </p:nvPr>
        </p:nvSpPr>
        <p:spPr/>
        <p:txBody>
          <a:bodyPr/>
          <a:lstStyle/>
          <a:p>
            <a:pPr>
              <a:defRPr/>
            </a:pPr>
            <a:fld id="{B8465D29-3BE5-4DC7-BC80-B46B3D387877}"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b="1" smtClean="0">
                <a:solidFill>
                  <a:srgbClr val="002060"/>
                </a:solidFill>
              </a:rPr>
              <a:t>Learning Progression Activity</a:t>
            </a:r>
          </a:p>
        </p:txBody>
      </p:sp>
      <p:sp>
        <p:nvSpPr>
          <p:cNvPr id="49155" name="Text Placeholder 12"/>
          <p:cNvSpPr>
            <a:spLocks noGrp="1"/>
          </p:cNvSpPr>
          <p:nvPr>
            <p:ph type="body" idx="1"/>
          </p:nvPr>
        </p:nvSpPr>
        <p:spPr>
          <a:xfrm>
            <a:off x="457200" y="1257300"/>
            <a:ext cx="4040188" cy="800100"/>
          </a:xfrm>
        </p:spPr>
        <p:txBody>
          <a:bodyPr/>
          <a:lstStyle/>
          <a:p>
            <a:pPr algn="ctr"/>
            <a:r>
              <a:rPr lang="en-US" b="0" smtClean="0">
                <a:solidFill>
                  <a:srgbClr val="002060"/>
                </a:solidFill>
              </a:rPr>
              <a:t>CDT Learning Progression Map</a:t>
            </a:r>
          </a:p>
          <a:p>
            <a:pPr algn="ctr"/>
            <a:r>
              <a:rPr lang="en-US" b="0" smtClean="0">
                <a:solidFill>
                  <a:srgbClr val="002060"/>
                </a:solidFill>
              </a:rPr>
              <a:t>Example 1</a:t>
            </a:r>
          </a:p>
        </p:txBody>
      </p:sp>
      <p:pic>
        <p:nvPicPr>
          <p:cNvPr id="49156" name="Picture 5"/>
          <p:cNvPicPr>
            <a:picLocks noGrp="1" noChangeAspect="1" noChangeArrowheads="1"/>
          </p:cNvPicPr>
          <p:nvPr>
            <p:ph sz="half" idx="2"/>
          </p:nvPr>
        </p:nvPicPr>
        <p:blipFill>
          <a:blip r:embed="rId3" cstate="print"/>
          <a:srcRect/>
          <a:stretch>
            <a:fillRect/>
          </a:stretch>
        </p:blipFill>
        <p:spPr>
          <a:xfrm>
            <a:off x="457200" y="2132013"/>
            <a:ext cx="4040188" cy="3465512"/>
          </a:xfrm>
        </p:spPr>
      </p:pic>
      <p:sp>
        <p:nvSpPr>
          <p:cNvPr id="49157" name="Text Placeholder 13"/>
          <p:cNvSpPr>
            <a:spLocks noGrp="1"/>
          </p:cNvSpPr>
          <p:nvPr>
            <p:ph type="body" sz="quarter" idx="3"/>
          </p:nvPr>
        </p:nvSpPr>
        <p:spPr>
          <a:xfrm>
            <a:off x="4772025" y="1168400"/>
            <a:ext cx="4041775" cy="381000"/>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53D610EF-1A78-4EB3-A5A2-57315413DDF5}" type="slidenum">
              <a:rPr lang="en-US" smtClean="0"/>
              <a:pPr>
                <a:defRPr/>
              </a:pPr>
              <a:t>47</a:t>
            </a:fld>
            <a:endParaRPr lang="en-US" dirty="0"/>
          </a:p>
        </p:txBody>
      </p:sp>
      <p:sp>
        <p:nvSpPr>
          <p:cNvPr id="17" name="Content Placeholder 18"/>
          <p:cNvSpPr txBox="1">
            <a:spLocks/>
          </p:cNvSpPr>
          <p:nvPr/>
        </p:nvSpPr>
        <p:spPr bwMode="auto">
          <a:xfrm>
            <a:off x="4806950" y="5794375"/>
            <a:ext cx="4098925" cy="596900"/>
          </a:xfrm>
          <a:prstGeom prst="wedgeRectCallout">
            <a:avLst>
              <a:gd name="adj1" fmla="val -84527"/>
              <a:gd name="adj2" fmla="val -288885"/>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19" name="Rectangular Callout 18"/>
          <p:cNvSpPr/>
          <p:nvPr/>
        </p:nvSpPr>
        <p:spPr>
          <a:xfrm>
            <a:off x="4781550" y="1581150"/>
            <a:ext cx="4133850" cy="609600"/>
          </a:xfrm>
          <a:prstGeom prst="wedgeRectCallout">
            <a:avLst>
              <a:gd name="adj1" fmla="val -99494"/>
              <a:gd name="adj2" fmla="val 21922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21" name="Content Placeholder 18"/>
          <p:cNvSpPr>
            <a:spLocks noGrp="1"/>
          </p:cNvSpPr>
          <p:nvPr>
            <p:ph sz="quarter" idx="4"/>
          </p:nvPr>
        </p:nvSpPr>
        <p:spPr>
          <a:xfrm>
            <a:off x="4778375" y="2260600"/>
            <a:ext cx="4127500" cy="787400"/>
          </a:xfrm>
          <a:prstGeom prst="wedgeRectCallout">
            <a:avLst>
              <a:gd name="adj1" fmla="val -93189"/>
              <a:gd name="adj2" fmla="val 978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M5.B.1.2.2	Add or subtract linear measurements, (feet and inches) or units of time (hours and minutes), without having to regroup with subtraction (answer should be in simplest form).</a:t>
            </a:r>
          </a:p>
        </p:txBody>
      </p:sp>
      <p:sp>
        <p:nvSpPr>
          <p:cNvPr id="23" name="Content Placeholder 18"/>
          <p:cNvSpPr txBox="1">
            <a:spLocks/>
          </p:cNvSpPr>
          <p:nvPr/>
        </p:nvSpPr>
        <p:spPr bwMode="auto">
          <a:xfrm>
            <a:off x="4778375" y="3114675"/>
            <a:ext cx="4127500" cy="609600"/>
          </a:xfrm>
          <a:prstGeom prst="wedgeRectCallout">
            <a:avLst>
              <a:gd name="adj1" fmla="val -93174"/>
              <a:gd name="adj2" fmla="val 20763"/>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M5.B.1.3.1 	Estimate which polygon (shown on a grid) has a greater perimeter or area (compare either area to area or perimeter to perimeter).</a:t>
            </a:r>
          </a:p>
        </p:txBody>
      </p:sp>
      <p:sp>
        <p:nvSpPr>
          <p:cNvPr id="24" name="Content Placeholder 18"/>
          <p:cNvSpPr txBox="1">
            <a:spLocks/>
          </p:cNvSpPr>
          <p:nvPr/>
        </p:nvSpPr>
        <p:spPr bwMode="auto">
          <a:xfrm>
            <a:off x="4797425" y="5318125"/>
            <a:ext cx="4108450" cy="415925"/>
          </a:xfrm>
          <a:prstGeom prst="wedgeRectCallout">
            <a:avLst>
              <a:gd name="adj1" fmla="val -84286"/>
              <a:gd name="adj2" fmla="val -30527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5" name="Content Placeholder 18"/>
          <p:cNvSpPr txBox="1">
            <a:spLocks/>
          </p:cNvSpPr>
          <p:nvPr/>
        </p:nvSpPr>
        <p:spPr bwMode="auto">
          <a:xfrm>
            <a:off x="4787900" y="4270375"/>
            <a:ext cx="4117975" cy="987425"/>
          </a:xfrm>
          <a:prstGeom prst="wedgeRectCallout">
            <a:avLst>
              <a:gd name="adj1" fmla="val -84076"/>
              <a:gd name="adj2" fmla="val -65157"/>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26" name="Content Placeholder 18"/>
          <p:cNvSpPr txBox="1">
            <a:spLocks/>
          </p:cNvSpPr>
          <p:nvPr/>
        </p:nvSpPr>
        <p:spPr bwMode="auto">
          <a:xfrm>
            <a:off x="4787900" y="3784600"/>
            <a:ext cx="4117975" cy="425450"/>
          </a:xfrm>
          <a:prstGeom prst="wedgeRectCallout">
            <a:avLst>
              <a:gd name="adj1" fmla="val -93610"/>
              <a:gd name="adj2" fmla="val -52794"/>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M5.B.2.2.1:	Find the perimeter of a figure drawn and labeled (with the same units throughout).</a:t>
            </a:r>
          </a:p>
        </p:txBody>
      </p:sp>
      <p:sp>
        <p:nvSpPr>
          <p:cNvPr id="15" name="Date Placeholder 14"/>
          <p:cNvSpPr>
            <a:spLocks noGrp="1"/>
          </p:cNvSpPr>
          <p:nvPr>
            <p:ph type="dt" sz="quarter" idx="10"/>
          </p:nvPr>
        </p:nvSpPr>
        <p:spPr/>
        <p:txBody>
          <a:bodyPr/>
          <a:lstStyle/>
          <a:p>
            <a:pPr>
              <a:defRPr/>
            </a:pPr>
            <a:fld id="{21BBC038-EF92-4E5E-881E-19857C4DADE0}"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
          <p:cNvPicPr>
            <a:picLocks noGrp="1" noChangeAspect="1" noChangeArrowheads="1"/>
          </p:cNvPicPr>
          <p:nvPr>
            <p:ph sz="half" idx="2"/>
          </p:nvPr>
        </p:nvPicPr>
        <p:blipFill>
          <a:blip r:embed="rId3" cstate="print"/>
          <a:srcRect/>
          <a:stretch>
            <a:fillRect/>
          </a:stretch>
        </p:blipFill>
        <p:spPr>
          <a:xfrm>
            <a:off x="1797050" y="1954213"/>
            <a:ext cx="5102225" cy="4362450"/>
          </a:xfrm>
        </p:spPr>
      </p:pic>
      <p:sp>
        <p:nvSpPr>
          <p:cNvPr id="50179" name="Title 1"/>
          <p:cNvSpPr>
            <a:spLocks noGrp="1"/>
          </p:cNvSpPr>
          <p:nvPr>
            <p:ph type="title"/>
          </p:nvPr>
        </p:nvSpPr>
        <p:spPr/>
        <p:txBody>
          <a:bodyPr/>
          <a:lstStyle/>
          <a:p>
            <a:r>
              <a:rPr lang="en-US" b="1" smtClean="0">
                <a:solidFill>
                  <a:srgbClr val="002060"/>
                </a:solidFill>
              </a:rPr>
              <a:t>Learning Progression Activity</a:t>
            </a:r>
          </a:p>
        </p:txBody>
      </p:sp>
      <p:sp>
        <p:nvSpPr>
          <p:cNvPr id="50180" name="Text Placeholder 12"/>
          <p:cNvSpPr>
            <a:spLocks noGrp="1"/>
          </p:cNvSpPr>
          <p:nvPr>
            <p:ph type="body" idx="1"/>
          </p:nvPr>
        </p:nvSpPr>
        <p:spPr>
          <a:xfrm>
            <a:off x="2578100" y="1117600"/>
            <a:ext cx="4040188" cy="901700"/>
          </a:xfrm>
        </p:spPr>
        <p:txBody>
          <a:bodyPr/>
          <a:lstStyle/>
          <a:p>
            <a:pPr algn="ctr"/>
            <a:r>
              <a:rPr lang="en-US" b="0" smtClean="0">
                <a:solidFill>
                  <a:srgbClr val="002060"/>
                </a:solidFill>
              </a:rPr>
              <a:t>CDT Learning Progression Map</a:t>
            </a:r>
          </a:p>
          <a:p>
            <a:pPr algn="ctr"/>
            <a:r>
              <a:rPr lang="en-US" b="0" smtClean="0">
                <a:solidFill>
                  <a:srgbClr val="002060"/>
                </a:solidFill>
              </a:rPr>
              <a:t>Example 2</a:t>
            </a:r>
          </a:p>
        </p:txBody>
      </p:sp>
      <p:sp>
        <p:nvSpPr>
          <p:cNvPr id="4" name="Slide Number Placeholder 3"/>
          <p:cNvSpPr>
            <a:spLocks noGrp="1"/>
          </p:cNvSpPr>
          <p:nvPr>
            <p:ph type="sldNum" sz="quarter" idx="12"/>
          </p:nvPr>
        </p:nvSpPr>
        <p:spPr/>
        <p:txBody>
          <a:bodyPr/>
          <a:lstStyle/>
          <a:p>
            <a:pPr>
              <a:defRPr/>
            </a:pPr>
            <a:fld id="{1500787A-55FF-4A0F-93D7-20C1C94BD16D}" type="slidenum">
              <a:rPr lang="en-US" smtClean="0"/>
              <a:pPr>
                <a:defRPr/>
              </a:pPr>
              <a:t>48</a:t>
            </a:fld>
            <a:endParaRPr lang="en-US" dirty="0"/>
          </a:p>
        </p:txBody>
      </p:sp>
      <p:sp>
        <p:nvSpPr>
          <p:cNvPr id="7" name="Date Placeholder 6"/>
          <p:cNvSpPr>
            <a:spLocks noGrp="1"/>
          </p:cNvSpPr>
          <p:nvPr>
            <p:ph type="dt" sz="quarter" idx="10"/>
          </p:nvPr>
        </p:nvSpPr>
        <p:spPr/>
        <p:txBody>
          <a:bodyPr/>
          <a:lstStyle/>
          <a:p>
            <a:pPr>
              <a:defRPr/>
            </a:pPr>
            <a:fld id="{E2D79DF8-DA44-459D-BEE0-5297AFB7CE59}"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p:cNvPicPr>
            <a:picLocks noGrp="1" noChangeAspect="1" noChangeArrowheads="1"/>
          </p:cNvPicPr>
          <p:nvPr>
            <p:ph sz="half" idx="2"/>
          </p:nvPr>
        </p:nvPicPr>
        <p:blipFill>
          <a:blip r:embed="rId3" cstate="print"/>
          <a:srcRect/>
          <a:stretch>
            <a:fillRect/>
          </a:stretch>
        </p:blipFill>
        <p:spPr>
          <a:xfrm>
            <a:off x="471488" y="2136775"/>
            <a:ext cx="4040187" cy="3454400"/>
          </a:xfrm>
        </p:spPr>
      </p:pic>
      <p:sp>
        <p:nvSpPr>
          <p:cNvPr id="25" name="Content Placeholder 18"/>
          <p:cNvSpPr txBox="1">
            <a:spLocks/>
          </p:cNvSpPr>
          <p:nvPr/>
        </p:nvSpPr>
        <p:spPr bwMode="auto">
          <a:xfrm>
            <a:off x="4806950" y="5499100"/>
            <a:ext cx="3870325" cy="596900"/>
          </a:xfrm>
          <a:prstGeom prst="wedgeRectCallout">
            <a:avLst>
              <a:gd name="adj1" fmla="val -86378"/>
              <a:gd name="adj2" fmla="val -239775"/>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51204" name="Title 1"/>
          <p:cNvSpPr>
            <a:spLocks noGrp="1"/>
          </p:cNvSpPr>
          <p:nvPr>
            <p:ph type="title"/>
          </p:nvPr>
        </p:nvSpPr>
        <p:spPr/>
        <p:txBody>
          <a:bodyPr/>
          <a:lstStyle/>
          <a:p>
            <a:r>
              <a:rPr lang="en-US" b="1" smtClean="0">
                <a:solidFill>
                  <a:srgbClr val="002060"/>
                </a:solidFill>
              </a:rPr>
              <a:t>Learning Progression Activity</a:t>
            </a:r>
          </a:p>
        </p:txBody>
      </p:sp>
      <p:sp>
        <p:nvSpPr>
          <p:cNvPr id="51205" name="Text Placeholder 12"/>
          <p:cNvSpPr>
            <a:spLocks noGrp="1"/>
          </p:cNvSpPr>
          <p:nvPr>
            <p:ph type="body" idx="1"/>
          </p:nvPr>
        </p:nvSpPr>
        <p:spPr>
          <a:xfrm>
            <a:off x="457200" y="1146175"/>
            <a:ext cx="4040188" cy="901700"/>
          </a:xfrm>
        </p:spPr>
        <p:txBody>
          <a:bodyPr/>
          <a:lstStyle/>
          <a:p>
            <a:pPr algn="ctr"/>
            <a:r>
              <a:rPr lang="en-US" b="0" smtClean="0">
                <a:solidFill>
                  <a:srgbClr val="002060"/>
                </a:solidFill>
              </a:rPr>
              <a:t>CDT Learning Progression Map</a:t>
            </a:r>
          </a:p>
          <a:p>
            <a:pPr algn="ctr"/>
            <a:r>
              <a:rPr lang="en-US" b="0" smtClean="0">
                <a:solidFill>
                  <a:srgbClr val="002060"/>
                </a:solidFill>
              </a:rPr>
              <a:t>Example 2</a:t>
            </a:r>
          </a:p>
        </p:txBody>
      </p:sp>
      <p:sp>
        <p:nvSpPr>
          <p:cNvPr id="51206" name="Text Placeholder 13"/>
          <p:cNvSpPr>
            <a:spLocks noGrp="1"/>
          </p:cNvSpPr>
          <p:nvPr>
            <p:ph type="body" sz="quarter" idx="3"/>
          </p:nvPr>
        </p:nvSpPr>
        <p:spPr>
          <a:xfrm>
            <a:off x="4645025" y="1419225"/>
            <a:ext cx="4041775" cy="420688"/>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C82FC766-57CE-4566-9857-7EF5229E739E}" type="slidenum">
              <a:rPr lang="en-US" smtClean="0"/>
              <a:pPr>
                <a:defRPr/>
              </a:pPr>
              <a:t>49</a:t>
            </a:fld>
            <a:endParaRPr lang="en-US" dirty="0"/>
          </a:p>
        </p:txBody>
      </p:sp>
      <p:sp>
        <p:nvSpPr>
          <p:cNvPr id="17" name="Rectangular Callout 16"/>
          <p:cNvSpPr/>
          <p:nvPr/>
        </p:nvSpPr>
        <p:spPr>
          <a:xfrm>
            <a:off x="4781550" y="2019300"/>
            <a:ext cx="3876675" cy="647700"/>
          </a:xfrm>
          <a:prstGeom prst="wedgeRectCallout">
            <a:avLst>
              <a:gd name="adj1" fmla="val -102355"/>
              <a:gd name="adj2" fmla="val 14012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19" name="Content Placeholder 18"/>
          <p:cNvSpPr>
            <a:spLocks noGrp="1"/>
          </p:cNvSpPr>
          <p:nvPr>
            <p:ph sz="quarter" idx="4"/>
          </p:nvPr>
        </p:nvSpPr>
        <p:spPr>
          <a:xfrm>
            <a:off x="4778375" y="2755900"/>
            <a:ext cx="3870325" cy="654050"/>
          </a:xfrm>
          <a:prstGeom prst="wedgeRectCallout">
            <a:avLst>
              <a:gd name="adj1" fmla="val -95623"/>
              <a:gd name="adj2" fmla="val 689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M5.B.1.3.1 	Estimate which polygon (shown on a grid) has a greater perimeter or area (compare either area to area or perimeter to perimeter).</a:t>
            </a:r>
          </a:p>
        </p:txBody>
      </p:sp>
      <p:sp>
        <p:nvSpPr>
          <p:cNvPr id="21" name="Content Placeholder 18"/>
          <p:cNvSpPr txBox="1">
            <a:spLocks/>
          </p:cNvSpPr>
          <p:nvPr/>
        </p:nvSpPr>
        <p:spPr bwMode="auto">
          <a:xfrm>
            <a:off x="4778375" y="3479800"/>
            <a:ext cx="3870325" cy="434975"/>
          </a:xfrm>
          <a:prstGeom prst="wedgeRectCallout">
            <a:avLst>
              <a:gd name="adj1" fmla="val -95484"/>
              <a:gd name="adj2" fmla="val 1588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M5.B.2.2.1 	Find the perimeter of a figure drawn and labeled (with the same units throughout).</a:t>
            </a:r>
          </a:p>
        </p:txBody>
      </p:sp>
      <p:sp>
        <p:nvSpPr>
          <p:cNvPr id="24" name="Content Placeholder 18"/>
          <p:cNvSpPr txBox="1">
            <a:spLocks/>
          </p:cNvSpPr>
          <p:nvPr/>
        </p:nvSpPr>
        <p:spPr bwMode="auto">
          <a:xfrm>
            <a:off x="4797425" y="5022850"/>
            <a:ext cx="3870325" cy="415925"/>
          </a:xfrm>
          <a:prstGeom prst="wedgeRectCallout">
            <a:avLst>
              <a:gd name="adj1" fmla="val -86132"/>
              <a:gd name="adj2" fmla="val -23708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3" name="Content Placeholder 18"/>
          <p:cNvSpPr txBox="1">
            <a:spLocks/>
          </p:cNvSpPr>
          <p:nvPr/>
        </p:nvSpPr>
        <p:spPr bwMode="auto">
          <a:xfrm>
            <a:off x="4787900" y="3975100"/>
            <a:ext cx="3870325" cy="987425"/>
          </a:xfrm>
          <a:prstGeom prst="wedgeRectCallout">
            <a:avLst>
              <a:gd name="adj1" fmla="val -86025"/>
              <a:gd name="adj2" fmla="val -36981"/>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15" name="Date Placeholder 14"/>
          <p:cNvSpPr>
            <a:spLocks noGrp="1"/>
          </p:cNvSpPr>
          <p:nvPr>
            <p:ph type="dt" sz="quarter" idx="10"/>
          </p:nvPr>
        </p:nvSpPr>
        <p:spPr/>
        <p:txBody>
          <a:bodyPr/>
          <a:lstStyle/>
          <a:p>
            <a:pPr>
              <a:defRPr/>
            </a:pPr>
            <a:fld id="{7F804C6B-828F-4922-8608-458A11BEF3EE}"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
            </a:r>
            <a:br>
              <a:rPr lang="en-US" smtClean="0"/>
            </a:br>
            <a:r>
              <a:rPr lang="en-US" b="1" smtClean="0">
                <a:solidFill>
                  <a:srgbClr val="002060"/>
                </a:solidFill>
              </a:rPr>
              <a:t>Agenda</a:t>
            </a:r>
            <a:endParaRPr lang="en-US" sz="4000" b="1" smtClean="0">
              <a:solidFill>
                <a:srgbClr val="002060"/>
              </a:solidFill>
            </a:endParaRPr>
          </a:p>
        </p:txBody>
      </p:sp>
      <p:sp>
        <p:nvSpPr>
          <p:cNvPr id="4" name="Slide Number Placeholder 3"/>
          <p:cNvSpPr>
            <a:spLocks noGrp="1"/>
          </p:cNvSpPr>
          <p:nvPr>
            <p:ph type="sldNum" sz="quarter" idx="12"/>
          </p:nvPr>
        </p:nvSpPr>
        <p:spPr/>
        <p:txBody>
          <a:bodyPr/>
          <a:lstStyle/>
          <a:p>
            <a:pPr>
              <a:defRPr/>
            </a:pPr>
            <a:fld id="{6BECE082-3AE7-4235-B64D-274E09140B4B}" type="slidenum">
              <a:rPr lang="en-US" smtClean="0"/>
              <a:pPr>
                <a:defRPr/>
              </a:pPr>
              <a:t>5</a:t>
            </a:fld>
            <a:endParaRPr lang="en-US" dirty="0"/>
          </a:p>
        </p:txBody>
      </p:sp>
      <p:sp>
        <p:nvSpPr>
          <p:cNvPr id="5" name="Content Placeholder 4"/>
          <p:cNvSpPr>
            <a:spLocks noGrp="1"/>
          </p:cNvSpPr>
          <p:nvPr>
            <p:ph idx="1"/>
          </p:nvPr>
        </p:nvSpPr>
        <p:spPr>
          <a:xfrm>
            <a:off x="387350" y="1589088"/>
            <a:ext cx="8404225" cy="4924425"/>
          </a:xfrm>
          <a:ln>
            <a:solidFill>
              <a:schemeClr val="accent1">
                <a:lumMod val="50000"/>
              </a:schemeClr>
            </a:solidFill>
          </a:ln>
        </p:spPr>
        <p:txBody>
          <a:bodyPr anchor="ctr">
            <a:spAutoFit/>
          </a:bodyPr>
          <a:lstStyle/>
          <a:p>
            <a:pPr marL="457200" lvl="1" indent="-457200">
              <a:spcBef>
                <a:spcPts val="600"/>
              </a:spcBef>
              <a:buFont typeface="Arial" pitchFamily="34" charset="0"/>
              <a:buChar char="•"/>
              <a:defRPr/>
            </a:pPr>
            <a:r>
              <a:rPr lang="en-US" sz="2400" dirty="0" smtClean="0">
                <a:cs typeface="Arial" charset="0"/>
              </a:rPr>
              <a:t>CDT and SAS</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Pennsylvania </a:t>
            </a:r>
            <a:r>
              <a:rPr lang="en-US" sz="2400" dirty="0">
                <a:cs typeface="Arial" charset="0"/>
              </a:rPr>
              <a:t>Fair </a:t>
            </a:r>
            <a:r>
              <a:rPr lang="en-US" sz="2400" dirty="0" smtClean="0">
                <a:cs typeface="Arial" charset="0"/>
              </a:rPr>
              <a:t>Assessments</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Overview</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Implementation Plan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Reports and Live Demonstration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Communication, Action Plan, and Key Dates</a:t>
            </a:r>
            <a:endParaRPr lang="en-US" sz="2400" dirty="0">
              <a:solidFill>
                <a:srgbClr val="002060"/>
              </a:solidFill>
              <a:cs typeface="Arial" charset="0"/>
            </a:endParaRPr>
          </a:p>
        </p:txBody>
      </p:sp>
      <p:sp>
        <p:nvSpPr>
          <p:cNvPr id="6" name="Date Placeholder 5"/>
          <p:cNvSpPr>
            <a:spLocks noGrp="1"/>
          </p:cNvSpPr>
          <p:nvPr>
            <p:ph type="dt" sz="quarter" idx="10"/>
          </p:nvPr>
        </p:nvSpPr>
        <p:spPr/>
        <p:txBody>
          <a:bodyPr/>
          <a:lstStyle/>
          <a:p>
            <a:pPr>
              <a:defRPr/>
            </a:pPr>
            <a:fld id="{38C8D17F-3F3D-4FD1-BA26-5C0E16392B81}" type="datetime1">
              <a:rPr lang="en-US"/>
              <a:pPr>
                <a:defRPr/>
              </a:pPr>
              <a:t>2/12/2012</a:t>
            </a:fld>
            <a:endParaRPr lang="en-US" dirty="0"/>
          </a:p>
        </p:txBody>
      </p:sp>
    </p:spTree>
    <p:extLst>
      <p:ext uri="{BB962C8B-B14F-4D97-AF65-F5344CB8AC3E}">
        <p14:creationId xmlns:p14="http://schemas.microsoft.com/office/powerpoint/2010/main" val="37080318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Grp="1" noChangeAspect="1" noChangeArrowheads="1"/>
          </p:cNvPicPr>
          <p:nvPr>
            <p:ph sz="half" idx="2"/>
          </p:nvPr>
        </p:nvPicPr>
        <p:blipFill>
          <a:blip r:embed="rId3" cstate="print"/>
          <a:srcRect/>
          <a:stretch>
            <a:fillRect/>
          </a:stretch>
        </p:blipFill>
        <p:spPr>
          <a:xfrm>
            <a:off x="1766888" y="2001838"/>
            <a:ext cx="5038725" cy="4316412"/>
          </a:xfrm>
        </p:spPr>
      </p:pic>
      <p:sp>
        <p:nvSpPr>
          <p:cNvPr id="52227" name="Title 1"/>
          <p:cNvSpPr>
            <a:spLocks noGrp="1"/>
          </p:cNvSpPr>
          <p:nvPr>
            <p:ph type="title"/>
          </p:nvPr>
        </p:nvSpPr>
        <p:spPr/>
        <p:txBody>
          <a:bodyPr/>
          <a:lstStyle/>
          <a:p>
            <a:r>
              <a:rPr lang="en-US" b="1" smtClean="0">
                <a:solidFill>
                  <a:srgbClr val="002060"/>
                </a:solidFill>
              </a:rPr>
              <a:t>Learning Progression Activity</a:t>
            </a:r>
          </a:p>
        </p:txBody>
      </p:sp>
      <p:sp>
        <p:nvSpPr>
          <p:cNvPr id="52228" name="Text Placeholder 12"/>
          <p:cNvSpPr>
            <a:spLocks noGrp="1"/>
          </p:cNvSpPr>
          <p:nvPr>
            <p:ph type="body" idx="1"/>
          </p:nvPr>
        </p:nvSpPr>
        <p:spPr>
          <a:xfrm>
            <a:off x="2540000" y="1196975"/>
            <a:ext cx="4040188" cy="795338"/>
          </a:xfrm>
        </p:spPr>
        <p:txBody>
          <a:bodyPr/>
          <a:lstStyle/>
          <a:p>
            <a:pPr algn="ctr"/>
            <a:r>
              <a:rPr lang="en-US" b="0" smtClean="0">
                <a:solidFill>
                  <a:srgbClr val="002060"/>
                </a:solidFill>
              </a:rPr>
              <a:t>CDT Learning Progression Map</a:t>
            </a:r>
          </a:p>
          <a:p>
            <a:pPr algn="ctr"/>
            <a:r>
              <a:rPr lang="en-US" b="0" smtClean="0">
                <a:solidFill>
                  <a:srgbClr val="002060"/>
                </a:solidFill>
              </a:rPr>
              <a:t>Example 3</a:t>
            </a:r>
          </a:p>
        </p:txBody>
      </p:sp>
      <p:sp>
        <p:nvSpPr>
          <p:cNvPr id="4" name="Slide Number Placeholder 3"/>
          <p:cNvSpPr>
            <a:spLocks noGrp="1"/>
          </p:cNvSpPr>
          <p:nvPr>
            <p:ph type="sldNum" sz="quarter" idx="12"/>
          </p:nvPr>
        </p:nvSpPr>
        <p:spPr/>
        <p:txBody>
          <a:bodyPr/>
          <a:lstStyle/>
          <a:p>
            <a:pPr>
              <a:defRPr/>
            </a:pPr>
            <a:fld id="{A06DA28D-2D6D-42DC-B89A-7DB54091D14F}" type="slidenum">
              <a:rPr lang="en-US" smtClean="0"/>
              <a:pPr>
                <a:defRPr/>
              </a:pPr>
              <a:t>50</a:t>
            </a:fld>
            <a:endParaRPr lang="en-US" dirty="0"/>
          </a:p>
        </p:txBody>
      </p:sp>
      <p:sp>
        <p:nvSpPr>
          <p:cNvPr id="7" name="Date Placeholder 6"/>
          <p:cNvSpPr>
            <a:spLocks noGrp="1"/>
          </p:cNvSpPr>
          <p:nvPr>
            <p:ph type="dt" sz="quarter" idx="10"/>
          </p:nvPr>
        </p:nvSpPr>
        <p:spPr/>
        <p:txBody>
          <a:bodyPr/>
          <a:lstStyle/>
          <a:p>
            <a:pPr>
              <a:defRPr/>
            </a:pPr>
            <a:fld id="{7E113778-9DDC-4861-A963-EBB2592E951D}"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Grp="1" noChangeAspect="1" noChangeArrowheads="1"/>
          </p:cNvPicPr>
          <p:nvPr>
            <p:ph sz="half" idx="2"/>
          </p:nvPr>
        </p:nvPicPr>
        <p:blipFill>
          <a:blip r:embed="rId3" cstate="print"/>
          <a:srcRect/>
          <a:stretch>
            <a:fillRect/>
          </a:stretch>
        </p:blipFill>
        <p:spPr>
          <a:xfrm>
            <a:off x="471488" y="2147888"/>
            <a:ext cx="4040187" cy="3459162"/>
          </a:xfrm>
        </p:spPr>
      </p:pic>
      <p:sp>
        <p:nvSpPr>
          <p:cNvPr id="53251" name="Title 1"/>
          <p:cNvSpPr>
            <a:spLocks noGrp="1"/>
          </p:cNvSpPr>
          <p:nvPr>
            <p:ph type="title"/>
          </p:nvPr>
        </p:nvSpPr>
        <p:spPr/>
        <p:txBody>
          <a:bodyPr/>
          <a:lstStyle/>
          <a:p>
            <a:r>
              <a:rPr lang="en-US" b="1" smtClean="0">
                <a:solidFill>
                  <a:srgbClr val="002060"/>
                </a:solidFill>
              </a:rPr>
              <a:t>Learning Progression Activity</a:t>
            </a:r>
          </a:p>
        </p:txBody>
      </p:sp>
      <p:sp>
        <p:nvSpPr>
          <p:cNvPr id="53252" name="Text Placeholder 12"/>
          <p:cNvSpPr>
            <a:spLocks noGrp="1"/>
          </p:cNvSpPr>
          <p:nvPr>
            <p:ph type="body" idx="1"/>
          </p:nvPr>
        </p:nvSpPr>
        <p:spPr>
          <a:xfrm>
            <a:off x="457200" y="1252538"/>
            <a:ext cx="4040188" cy="795337"/>
          </a:xfrm>
        </p:spPr>
        <p:txBody>
          <a:bodyPr/>
          <a:lstStyle/>
          <a:p>
            <a:pPr algn="ctr"/>
            <a:r>
              <a:rPr lang="en-US" b="0" smtClean="0">
                <a:solidFill>
                  <a:srgbClr val="002060"/>
                </a:solidFill>
              </a:rPr>
              <a:t>CDT Learning Progression Map</a:t>
            </a:r>
          </a:p>
          <a:p>
            <a:pPr algn="ctr"/>
            <a:r>
              <a:rPr lang="en-US" b="0" smtClean="0">
                <a:solidFill>
                  <a:srgbClr val="002060"/>
                </a:solidFill>
              </a:rPr>
              <a:t>Example 3</a:t>
            </a:r>
          </a:p>
        </p:txBody>
      </p:sp>
      <p:sp>
        <p:nvSpPr>
          <p:cNvPr id="53253" name="Text Placeholder 13"/>
          <p:cNvSpPr>
            <a:spLocks noGrp="1"/>
          </p:cNvSpPr>
          <p:nvPr>
            <p:ph type="body" sz="quarter" idx="3"/>
          </p:nvPr>
        </p:nvSpPr>
        <p:spPr>
          <a:xfrm>
            <a:off x="4645025" y="1244600"/>
            <a:ext cx="4041775" cy="381000"/>
          </a:xfrm>
        </p:spPr>
        <p:txBody>
          <a:bodyPr/>
          <a:lstStyle/>
          <a:p>
            <a:pPr algn="ctr"/>
            <a:r>
              <a:rPr lang="en-US" b="0" smtClean="0">
                <a:solidFill>
                  <a:srgbClr val="002060"/>
                </a:solidFill>
              </a:rPr>
              <a:t>Eligible Content</a:t>
            </a:r>
          </a:p>
        </p:txBody>
      </p:sp>
      <p:sp>
        <p:nvSpPr>
          <p:cNvPr id="4" name="Slide Number Placeholder 3"/>
          <p:cNvSpPr>
            <a:spLocks noGrp="1"/>
          </p:cNvSpPr>
          <p:nvPr>
            <p:ph type="sldNum" sz="quarter" idx="12"/>
          </p:nvPr>
        </p:nvSpPr>
        <p:spPr/>
        <p:txBody>
          <a:bodyPr/>
          <a:lstStyle/>
          <a:p>
            <a:pPr>
              <a:defRPr/>
            </a:pPr>
            <a:fld id="{26E3C76B-D049-4FCF-A9F9-4C4CEB5B4CDC}" type="slidenum">
              <a:rPr lang="en-US" smtClean="0"/>
              <a:pPr>
                <a:defRPr/>
              </a:pPr>
              <a:t>51</a:t>
            </a:fld>
            <a:endParaRPr lang="en-US" dirty="0"/>
          </a:p>
        </p:txBody>
      </p:sp>
      <p:sp>
        <p:nvSpPr>
          <p:cNvPr id="17" name="Content Placeholder 18"/>
          <p:cNvSpPr txBox="1">
            <a:spLocks/>
          </p:cNvSpPr>
          <p:nvPr/>
        </p:nvSpPr>
        <p:spPr bwMode="auto">
          <a:xfrm>
            <a:off x="4806950" y="5708650"/>
            <a:ext cx="4098925" cy="596900"/>
          </a:xfrm>
          <a:prstGeom prst="wedgeRectCallout">
            <a:avLst>
              <a:gd name="adj1" fmla="val -84225"/>
              <a:gd name="adj2" fmla="val -274190"/>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area of triangles and/or all types of parallelograms (formulas provided on the reference sheet).</a:t>
            </a:r>
          </a:p>
        </p:txBody>
      </p:sp>
      <p:sp>
        <p:nvSpPr>
          <p:cNvPr id="19" name="Rectangular Callout 18"/>
          <p:cNvSpPr/>
          <p:nvPr/>
        </p:nvSpPr>
        <p:spPr>
          <a:xfrm>
            <a:off x="4781550" y="1752600"/>
            <a:ext cx="4133850" cy="609600"/>
          </a:xfrm>
          <a:prstGeom prst="wedgeRectCallout">
            <a:avLst>
              <a:gd name="adj1" fmla="val -99295"/>
              <a:gd name="adj2" fmla="val 19231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a:defRPr/>
            </a:pPr>
            <a:r>
              <a:rPr lang="en-US" sz="1200" dirty="0">
                <a:solidFill>
                  <a:schemeClr val="tx1"/>
                </a:solidFill>
              </a:rPr>
              <a:t>M4.B.2.2.1	Make reasonable estimates of weights, lengths and capacities of familiar objects (measurements in the same system).</a:t>
            </a:r>
          </a:p>
        </p:txBody>
      </p:sp>
      <p:sp>
        <p:nvSpPr>
          <p:cNvPr id="21" name="Content Placeholder 18"/>
          <p:cNvSpPr>
            <a:spLocks noGrp="1"/>
          </p:cNvSpPr>
          <p:nvPr>
            <p:ph sz="quarter" idx="4"/>
          </p:nvPr>
        </p:nvSpPr>
        <p:spPr>
          <a:xfrm>
            <a:off x="4778375" y="2432050"/>
            <a:ext cx="4127500" cy="434975"/>
          </a:xfrm>
          <a:prstGeom prst="wedgeRectCallout">
            <a:avLst>
              <a:gd name="adj1" fmla="val -92659"/>
              <a:gd name="adj2" fmla="val 22664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lstStyle/>
          <a:p>
            <a:pPr marL="800100" indent="-800100">
              <a:spcBef>
                <a:spcPct val="0"/>
              </a:spcBef>
              <a:buFont typeface="Arial" pitchFamily="34" charset="0"/>
              <a:buNone/>
              <a:defRPr/>
            </a:pPr>
            <a:r>
              <a:rPr lang="en-US" sz="1200" dirty="0" smtClean="0">
                <a:solidFill>
                  <a:schemeClr val="tx1"/>
                </a:solidFill>
              </a:rPr>
              <a:t>M5.B.1.3.2	Estimate the area of an irregular figure shown on a grid.</a:t>
            </a:r>
          </a:p>
        </p:txBody>
      </p:sp>
      <p:sp>
        <p:nvSpPr>
          <p:cNvPr id="23" name="Content Placeholder 18"/>
          <p:cNvSpPr txBox="1">
            <a:spLocks/>
          </p:cNvSpPr>
          <p:nvPr/>
        </p:nvSpPr>
        <p:spPr bwMode="auto">
          <a:xfrm>
            <a:off x="4778375" y="2927350"/>
            <a:ext cx="4127500" cy="568325"/>
          </a:xfrm>
          <a:prstGeom prst="wedgeRectCallout">
            <a:avLst>
              <a:gd name="adj1" fmla="val -92182"/>
              <a:gd name="adj2" fmla="val 113641"/>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M5.B.2.2.2	Find the area of a square or rectangle (with the same units throughout—whole numbers only).</a:t>
            </a:r>
          </a:p>
        </p:txBody>
      </p:sp>
      <p:sp>
        <p:nvSpPr>
          <p:cNvPr id="24" name="Content Placeholder 18"/>
          <p:cNvSpPr txBox="1">
            <a:spLocks/>
          </p:cNvSpPr>
          <p:nvPr/>
        </p:nvSpPr>
        <p:spPr bwMode="auto">
          <a:xfrm>
            <a:off x="4797425" y="5232400"/>
            <a:ext cx="4108450" cy="415925"/>
          </a:xfrm>
          <a:prstGeom prst="wedgeRectCallout">
            <a:avLst>
              <a:gd name="adj1" fmla="val -84086"/>
              <a:gd name="adj2" fmla="val -280899"/>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M7.B.2.1.2 	Find the circumference and/or area of circles (formulas provided on the reference sheet).</a:t>
            </a:r>
          </a:p>
        </p:txBody>
      </p:sp>
      <p:sp>
        <p:nvSpPr>
          <p:cNvPr id="25" name="Content Placeholder 18"/>
          <p:cNvSpPr txBox="1">
            <a:spLocks/>
          </p:cNvSpPr>
          <p:nvPr/>
        </p:nvSpPr>
        <p:spPr bwMode="auto">
          <a:xfrm>
            <a:off x="4787900" y="4184650"/>
            <a:ext cx="4117975" cy="987425"/>
          </a:xfrm>
          <a:prstGeom prst="wedgeRectCallout">
            <a:avLst>
              <a:gd name="adj1" fmla="val -83644"/>
              <a:gd name="adj2" fmla="val -57656"/>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M7.B.2.1.1    Develop and/or use strategies to find the perimeter and/or area of compound figures (compound figures should only include quadrilaterals and triangles).  Area formulas provided on the reference sheet.</a:t>
            </a:r>
          </a:p>
        </p:txBody>
      </p:sp>
      <p:sp>
        <p:nvSpPr>
          <p:cNvPr id="26" name="Content Placeholder 18"/>
          <p:cNvSpPr txBox="1">
            <a:spLocks/>
          </p:cNvSpPr>
          <p:nvPr/>
        </p:nvSpPr>
        <p:spPr bwMode="auto">
          <a:xfrm>
            <a:off x="4787900" y="3556000"/>
            <a:ext cx="4117975" cy="568325"/>
          </a:xfrm>
          <a:prstGeom prst="wedgeRectCallout">
            <a:avLst>
              <a:gd name="adj1" fmla="val -88552"/>
              <a:gd name="adj2" fmla="val 23138"/>
            </a:avLst>
          </a:prstGeom>
          <a:solidFill>
            <a:schemeClr val="bg1"/>
          </a:solidFill>
          <a:ln w="254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marL="800100" indent="-800100" eaLnBrk="0" hangingPunct="0">
              <a:defRPr/>
            </a:pPr>
            <a:r>
              <a:rPr lang="en-US" sz="1200" dirty="0">
                <a:solidFill>
                  <a:schemeClr val="tx1"/>
                </a:solidFill>
              </a:rPr>
              <a:t>M6.B.2.2.1 	Find the perimeter of any polygon (may include regular polygons where only the measure of one side is given—same units throughout).</a:t>
            </a:r>
          </a:p>
        </p:txBody>
      </p:sp>
      <p:sp>
        <p:nvSpPr>
          <p:cNvPr id="15" name="Date Placeholder 14"/>
          <p:cNvSpPr>
            <a:spLocks noGrp="1"/>
          </p:cNvSpPr>
          <p:nvPr>
            <p:ph type="dt" sz="quarter" idx="10"/>
          </p:nvPr>
        </p:nvSpPr>
        <p:spPr/>
        <p:txBody>
          <a:bodyPr/>
          <a:lstStyle/>
          <a:p>
            <a:pPr>
              <a:defRPr/>
            </a:pPr>
            <a:fld id="{6A927823-B282-4F67-96A8-A6F512CF330B}"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787400"/>
            <a:ext cx="8229600" cy="914400"/>
          </a:xfrm>
        </p:spPr>
        <p:txBody>
          <a:bodyPr/>
          <a:lstStyle/>
          <a:p>
            <a:pPr defTabSz="342900"/>
            <a:r>
              <a:rPr lang="en-US" sz="2800" smtClean="0"/>
              <a:t/>
            </a:r>
            <a:br>
              <a:rPr lang="en-US" sz="2800" smtClean="0"/>
            </a:br>
            <a:r>
              <a:rPr lang="en-US" b="1" smtClean="0">
                <a:solidFill>
                  <a:srgbClr val="002060"/>
                </a:solidFill>
              </a:rPr>
              <a:t>Learning Progression Maps</a:t>
            </a:r>
            <a:r>
              <a:rPr lang="en-US" smtClean="0"/>
              <a:t/>
            </a:r>
            <a:br>
              <a:rPr lang="en-US" smtClean="0"/>
            </a:br>
            <a:endParaRPr lang="en-US" smtClean="0"/>
          </a:p>
        </p:txBody>
      </p:sp>
      <p:sp>
        <p:nvSpPr>
          <p:cNvPr id="54275" name="Content Placeholder 2"/>
          <p:cNvSpPr>
            <a:spLocks noGrp="1"/>
          </p:cNvSpPr>
          <p:nvPr>
            <p:ph idx="1"/>
          </p:nvPr>
        </p:nvSpPr>
        <p:spPr>
          <a:xfrm>
            <a:off x="457200" y="1814513"/>
            <a:ext cx="8229600" cy="4311650"/>
          </a:xfrm>
        </p:spPr>
        <p:txBody>
          <a:bodyPr/>
          <a:lstStyle/>
          <a:p>
            <a:pPr marL="457200" lvl="1" indent="-457200">
              <a:buFont typeface="Arial" pitchFamily="34" charset="0"/>
              <a:buChar char="•"/>
              <a:defRPr/>
            </a:pPr>
            <a:r>
              <a:rPr lang="en-US" sz="2400" dirty="0" smtClean="0"/>
              <a:t>Why are they important?</a:t>
            </a:r>
          </a:p>
          <a:p>
            <a:pPr marL="800100" lvl="1" indent="-342900">
              <a:buFont typeface="Calibri" pitchFamily="34" charset="0"/>
              <a:buChar char="–"/>
              <a:defRPr/>
            </a:pPr>
            <a:r>
              <a:rPr lang="en-US" sz="2000" dirty="0" smtClean="0"/>
              <a:t>They provide information concerning what the student(s) should know, and be able to do, at a given grade/course as represented by the Assessment Anchors and Eligible Content.</a:t>
            </a:r>
          </a:p>
          <a:p>
            <a:pPr marL="800100" lvl="1" indent="-342900">
              <a:buFont typeface="Calibri" pitchFamily="34" charset="0"/>
              <a:buChar char="–"/>
              <a:defRPr/>
            </a:pPr>
            <a:r>
              <a:rPr lang="en-US" sz="2000" dirty="0" smtClean="0"/>
              <a:t>The maps provide a view of how learning may take place within a diagnostic category and the information may  suggest a “trend” which can highlight: </a:t>
            </a:r>
          </a:p>
          <a:p>
            <a:pPr lvl="2">
              <a:defRPr/>
            </a:pPr>
            <a:r>
              <a:rPr lang="en-US" sz="2000" dirty="0" smtClean="0"/>
              <a:t>where a student is still struggling with a foundational skill/concept introduced at an earlier point in the progression</a:t>
            </a:r>
          </a:p>
          <a:p>
            <a:pPr lvl="2">
              <a:defRPr/>
            </a:pPr>
            <a:r>
              <a:rPr lang="en-US" sz="2000" dirty="0" smtClean="0"/>
              <a:t>where a student is extending beyond what he or she is expected to know and be able to do at a given grade/course</a:t>
            </a:r>
          </a:p>
          <a:p>
            <a:pPr lvl="2">
              <a:defRPr/>
            </a:pPr>
            <a:r>
              <a:rPr lang="en-US" sz="2000" dirty="0" smtClean="0"/>
              <a:t>opportunities for targeted instruction</a:t>
            </a:r>
          </a:p>
          <a:p>
            <a:pPr>
              <a:defRPr/>
            </a:pPr>
            <a:endParaRPr lang="en-US" dirty="0" smtClean="0"/>
          </a:p>
        </p:txBody>
      </p:sp>
      <p:sp>
        <p:nvSpPr>
          <p:cNvPr id="4" name="Date Placeholder 3"/>
          <p:cNvSpPr>
            <a:spLocks noGrp="1"/>
          </p:cNvSpPr>
          <p:nvPr>
            <p:ph type="dt" sz="quarter" idx="10"/>
          </p:nvPr>
        </p:nvSpPr>
        <p:spPr/>
        <p:txBody>
          <a:bodyPr/>
          <a:lstStyle/>
          <a:p>
            <a:pPr>
              <a:defRPr/>
            </a:pPr>
            <a:fld id="{67AA4F0E-F270-441A-8D1F-42A55D18925D}" type="datetime1">
              <a:rPr lang="en-US" smtClean="0"/>
              <a:pPr>
                <a:defRPr/>
              </a:pPr>
              <a:t>2/12/2012</a:t>
            </a:fld>
            <a:endParaRPr lang="en-US" dirty="0"/>
          </a:p>
        </p:txBody>
      </p:sp>
      <p:sp>
        <p:nvSpPr>
          <p:cNvPr id="5" name="Slide Number Placeholder 4"/>
          <p:cNvSpPr>
            <a:spLocks noGrp="1"/>
          </p:cNvSpPr>
          <p:nvPr>
            <p:ph type="sldNum" sz="quarter" idx="12"/>
          </p:nvPr>
        </p:nvSpPr>
        <p:spPr/>
        <p:txBody>
          <a:bodyPr/>
          <a:lstStyle/>
          <a:p>
            <a:pPr>
              <a:defRPr/>
            </a:pPr>
            <a:fld id="{C4EE04E8-DC86-4EAF-992A-875D0488DB34}" type="slidenum">
              <a:rPr lang="en-US" smtClean="0"/>
              <a:pPr>
                <a:defRPr/>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p:txBody>
          <a:bodyPr/>
          <a:lstStyle/>
          <a:p>
            <a:pPr marL="457200" indent="-457200">
              <a:defRPr/>
            </a:pPr>
            <a:r>
              <a:rPr lang="en-US" sz="2800" dirty="0" smtClean="0"/>
              <a:t>CDT Training Demo</a:t>
            </a:r>
          </a:p>
          <a:p>
            <a:pPr marL="457200" indent="-457200">
              <a:defRPr/>
            </a:pPr>
            <a:endParaRPr lang="en-US" sz="2800" dirty="0" smtClean="0"/>
          </a:p>
          <a:p>
            <a:pPr lvl="1">
              <a:defRPr/>
            </a:pPr>
            <a:r>
              <a:rPr lang="en-US" dirty="0" smtClean="0"/>
              <a:t>We are going to learn to navigate the interactive reports </a:t>
            </a:r>
            <a:r>
              <a:rPr lang="en-US" i="1" dirty="0" smtClean="0"/>
              <a:t>before</a:t>
            </a:r>
            <a:r>
              <a:rPr lang="en-US" dirty="0" smtClean="0"/>
              <a:t> we use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the training demo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53</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2/12/2012</a:t>
            </a:fld>
            <a:endParaRPr lang="en-US" dirty="0">
              <a:solidFill>
                <a:prstClr val="black">
                  <a:tint val="75000"/>
                </a:prstClr>
              </a:solidFill>
            </a:endParaRPr>
          </a:p>
        </p:txBody>
      </p:sp>
    </p:spTree>
    <p:extLst>
      <p:ext uri="{BB962C8B-B14F-4D97-AF65-F5344CB8AC3E}">
        <p14:creationId xmlns:p14="http://schemas.microsoft.com/office/powerpoint/2010/main" val="35490950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2/12/2012</a:t>
            </a:fld>
            <a:endParaRPr lang="en-US" dirty="0">
              <a:solidFill>
                <a:prstClr val="black">
                  <a:tint val="75000"/>
                </a:prstClr>
              </a:solidFill>
            </a:endParaRPr>
          </a:p>
        </p:txBody>
      </p:sp>
    </p:spTree>
    <p:extLst>
      <p:ext uri="{BB962C8B-B14F-4D97-AF65-F5344CB8AC3E}">
        <p14:creationId xmlns:p14="http://schemas.microsoft.com/office/powerpoint/2010/main" val="16421602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Interactive Reports</a:t>
            </a:r>
          </a:p>
        </p:txBody>
      </p:sp>
      <p:sp>
        <p:nvSpPr>
          <p:cNvPr id="43011" name="Content Placeholder 2"/>
          <p:cNvSpPr>
            <a:spLocks noGrp="1"/>
          </p:cNvSpPr>
          <p:nvPr>
            <p:ph idx="1"/>
          </p:nvPr>
        </p:nvSpPr>
        <p:spPr/>
        <p:txBody>
          <a:bodyPr/>
          <a:lstStyle/>
          <a:p>
            <a:pPr marL="457200" indent="-457200">
              <a:defRPr/>
            </a:pPr>
            <a:r>
              <a:rPr lang="en-US" sz="2800" dirty="0" smtClean="0"/>
              <a:t>User Guide</a:t>
            </a:r>
          </a:p>
          <a:p>
            <a:pPr marL="457200" indent="-457200">
              <a:defRPr/>
            </a:pPr>
            <a:endParaRPr lang="en-US" sz="2800" dirty="0" smtClean="0"/>
          </a:p>
          <a:p>
            <a:pPr lvl="1">
              <a:defRPr/>
            </a:pPr>
            <a:r>
              <a:rPr lang="en-US" dirty="0" smtClean="0"/>
              <a:t>Now we can generate reports using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your district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55</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2/12/2012</a:t>
            </a:fld>
            <a:endParaRPr lang="en-US" dirty="0">
              <a:solidFill>
                <a:prstClr val="black">
                  <a:tint val="75000"/>
                </a:prstClr>
              </a:solidFill>
            </a:endParaRPr>
          </a:p>
        </p:txBody>
      </p:sp>
    </p:spTree>
    <p:extLst>
      <p:ext uri="{BB962C8B-B14F-4D97-AF65-F5344CB8AC3E}">
        <p14:creationId xmlns:p14="http://schemas.microsoft.com/office/powerpoint/2010/main" val="33883575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a:solidFill>
                  <a:srgbClr val="002060"/>
                </a:solidFill>
              </a:rPr>
              <a:t>Interactive Reports</a:t>
            </a:r>
            <a:endParaRPr lang="en-US" b="1" dirty="0" smtClean="0">
              <a:solidFill>
                <a:srgbClr val="002060"/>
              </a:solidFill>
            </a:endParaRP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56</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2/12/2012</a:t>
            </a:fld>
            <a:endParaRPr lang="en-US" dirty="0">
              <a:solidFill>
                <a:prstClr val="black">
                  <a:tint val="75000"/>
                </a:prstClr>
              </a:solidFill>
            </a:endParaRPr>
          </a:p>
        </p:txBody>
      </p:sp>
    </p:spTree>
    <p:extLst>
      <p:ext uri="{BB962C8B-B14F-4D97-AF65-F5344CB8AC3E}">
        <p14:creationId xmlns:p14="http://schemas.microsoft.com/office/powerpoint/2010/main" val="34695028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B2A8296-D5BA-4F62-A08F-3D79BEA44A63}" type="datetime1">
              <a:rPr lang="en-US"/>
              <a:pPr>
                <a:defRPr/>
              </a:pPr>
              <a:t>2/12/2012</a:t>
            </a:fld>
            <a:endParaRPr lang="en-US" dirty="0"/>
          </a:p>
        </p:txBody>
      </p:sp>
      <p:sp>
        <p:nvSpPr>
          <p:cNvPr id="4" name="Slide Number Placeholder 3"/>
          <p:cNvSpPr>
            <a:spLocks noGrp="1"/>
          </p:cNvSpPr>
          <p:nvPr>
            <p:ph type="sldNum" sz="quarter" idx="12"/>
          </p:nvPr>
        </p:nvSpPr>
        <p:spPr/>
        <p:txBody>
          <a:bodyPr/>
          <a:lstStyle/>
          <a:p>
            <a:pPr>
              <a:defRPr/>
            </a:pPr>
            <a:fld id="{DAFE27A2-001E-45C2-9824-810C212C61D2}" type="slidenum">
              <a:rPr lang="en-US"/>
              <a:pPr>
                <a:defRPr/>
              </a:pPr>
              <a:t>57</a:t>
            </a:fld>
            <a:endParaRPr lang="en-US" dirty="0"/>
          </a:p>
        </p:txBody>
      </p:sp>
      <p:sp>
        <p:nvSpPr>
          <p:cNvPr id="40965" name="TextBox 1"/>
          <p:cNvSpPr txBox="1">
            <a:spLocks noChangeArrowheads="1"/>
          </p:cNvSpPr>
          <p:nvPr/>
        </p:nvSpPr>
        <p:spPr bwMode="auto">
          <a:xfrm>
            <a:off x="914400" y="1846263"/>
            <a:ext cx="7251700" cy="3986212"/>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228600" indent="-228600" eaLnBrk="1" fontAlgn="auto" hangingPunct="1">
              <a:spcBef>
                <a:spcPts val="0"/>
              </a:spcBef>
              <a:spcAft>
                <a:spcPts val="700"/>
              </a:spcAft>
              <a:defRPr/>
            </a:pPr>
            <a:r>
              <a:rPr lang="en-US" sz="1800" b="1" dirty="0" smtClean="0">
                <a:latin typeface="+mn-lt"/>
              </a:rPr>
              <a:t>1. When </a:t>
            </a:r>
            <a:r>
              <a:rPr lang="en-US" sz="1800" b="1" dirty="0">
                <a:latin typeface="+mn-lt"/>
              </a:rPr>
              <a:t>should one-to-one conferencing take place?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2. When </a:t>
            </a:r>
            <a:r>
              <a:rPr lang="en-US" sz="1800" b="1" dirty="0">
                <a:latin typeface="+mn-lt"/>
              </a:rPr>
              <a:t>should small group conferencing take place?</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3. How </a:t>
            </a:r>
            <a:r>
              <a:rPr lang="en-US" sz="1800" b="1" dirty="0">
                <a:latin typeface="+mn-lt"/>
              </a:rPr>
              <a:t>will you schedule the conference into your teaching period? How often?</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4. Who </a:t>
            </a:r>
            <a:r>
              <a:rPr lang="en-US" sz="1800" b="1" dirty="0">
                <a:latin typeface="+mn-lt"/>
              </a:rPr>
              <a:t>gets to participate in the conference?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5. What </a:t>
            </a:r>
            <a:r>
              <a:rPr lang="en-US" sz="1800" b="1" dirty="0">
                <a:latin typeface="+mn-lt"/>
              </a:rPr>
              <a:t>will you discuss?</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6. What </a:t>
            </a:r>
            <a:r>
              <a:rPr lang="en-US" sz="1800" b="1" dirty="0">
                <a:latin typeface="+mn-lt"/>
              </a:rPr>
              <a:t>will you do with the remainder of the students while you are conferencing</a:t>
            </a:r>
            <a:r>
              <a:rPr lang="en-US" sz="1800" b="1" dirty="0" smtClean="0">
                <a:latin typeface="+mn-lt"/>
              </a:rPr>
              <a:t>?</a:t>
            </a:r>
            <a:r>
              <a:rPr lang="en-US" sz="1800" dirty="0" smtClean="0">
                <a:latin typeface="+mn-lt"/>
              </a:rPr>
              <a:t> </a:t>
            </a:r>
          </a:p>
          <a:p>
            <a:pPr marL="228600" indent="-228600" eaLnBrk="1" fontAlgn="auto" hangingPunct="1">
              <a:spcBef>
                <a:spcPts val="0"/>
              </a:spcBef>
              <a:spcAft>
                <a:spcPts val="700"/>
              </a:spcAft>
              <a:defRPr/>
            </a:pPr>
            <a:r>
              <a:rPr lang="en-US" sz="1800" b="1" dirty="0" smtClean="0"/>
              <a:t>7. How long should a one-to-one conference take?</a:t>
            </a:r>
            <a:endParaRPr lang="en-US" sz="1800" dirty="0" smtClean="0">
              <a:latin typeface="+mn-lt"/>
            </a:endParaRPr>
          </a:p>
        </p:txBody>
      </p:sp>
    </p:spTree>
    <p:extLst>
      <p:ext uri="{BB962C8B-B14F-4D97-AF65-F5344CB8AC3E}">
        <p14:creationId xmlns:p14="http://schemas.microsoft.com/office/powerpoint/2010/main" val="32249441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0C03C63-A626-4247-849E-36AEA6DCA8C6}" type="datetime1">
              <a:rPr lang="en-US"/>
              <a:pPr>
                <a:defRPr/>
              </a:pPr>
              <a:t>2/12/2012</a:t>
            </a:fld>
            <a:endParaRPr lang="en-US" dirty="0"/>
          </a:p>
        </p:txBody>
      </p:sp>
      <p:sp>
        <p:nvSpPr>
          <p:cNvPr id="4" name="Slide Number Placeholder 3"/>
          <p:cNvSpPr>
            <a:spLocks noGrp="1"/>
          </p:cNvSpPr>
          <p:nvPr>
            <p:ph type="sldNum" sz="quarter" idx="12"/>
          </p:nvPr>
        </p:nvSpPr>
        <p:spPr/>
        <p:txBody>
          <a:bodyPr/>
          <a:lstStyle/>
          <a:p>
            <a:pPr>
              <a:defRPr/>
            </a:pPr>
            <a:fld id="{3B9F0660-EF7A-48BC-9E6C-B24D8F46B7FE}" type="slidenum">
              <a:rPr lang="en-US"/>
              <a:pPr>
                <a:defRPr/>
              </a:pPr>
              <a:t>58</a:t>
            </a:fld>
            <a:endParaRPr lang="en-US" dirty="0"/>
          </a:p>
        </p:txBody>
      </p:sp>
      <p:sp>
        <p:nvSpPr>
          <p:cNvPr id="40965" name="TextBox 1"/>
          <p:cNvSpPr txBox="1">
            <a:spLocks noChangeArrowheads="1"/>
          </p:cNvSpPr>
          <p:nvPr/>
        </p:nvSpPr>
        <p:spPr bwMode="auto">
          <a:xfrm>
            <a:off x="914400" y="1846263"/>
            <a:ext cx="7251700" cy="4845050"/>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342900" indent="-342900" eaLnBrk="1" fontAlgn="auto" hangingPunct="1">
              <a:spcBef>
                <a:spcPts val="0"/>
              </a:spcBef>
              <a:spcAft>
                <a:spcPts val="700"/>
              </a:spcAft>
              <a:defRPr/>
            </a:pPr>
            <a:r>
              <a:rPr lang="en-US" sz="1800" b="1" dirty="0" smtClean="0">
                <a:latin typeface="+mn-lt"/>
              </a:rPr>
              <a:t>  8. How </a:t>
            </a:r>
            <a:r>
              <a:rPr lang="en-US" sz="1800" b="1" dirty="0">
                <a:latin typeface="+mn-lt"/>
              </a:rPr>
              <a:t>will you schedule opportunities for targeted instruction as a result of setting goals from the conference?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  9. How </a:t>
            </a:r>
            <a:r>
              <a:rPr lang="en-US" sz="1800" b="1" dirty="0">
                <a:latin typeface="+mn-lt"/>
              </a:rPr>
              <a:t>will you and your students know they are progressing?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10. Establish </a:t>
            </a:r>
            <a:r>
              <a:rPr lang="en-US" sz="1800" b="1" dirty="0">
                <a:latin typeface="+mn-lt"/>
              </a:rPr>
              <a:t>questions, such as the following, to ask the student(s) during conferencing:</a:t>
            </a:r>
          </a:p>
          <a:p>
            <a:pPr marL="571500" lvl="1" indent="-228600" eaLnBrk="1" fontAlgn="auto" hangingPunct="1">
              <a:spcBef>
                <a:spcPts val="0"/>
              </a:spcBef>
              <a:spcAft>
                <a:spcPts val="700"/>
              </a:spcAft>
              <a:buFont typeface="Arial" pitchFamily="34" charset="0"/>
              <a:buChar char="•"/>
              <a:defRPr/>
            </a:pPr>
            <a:r>
              <a:rPr lang="en-US" sz="1800" b="1" dirty="0">
                <a:latin typeface="+mn-lt"/>
              </a:rPr>
              <a:t>When you finished taking the CDT, do you recall an area of need?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Are there tools, like graphic organizers or </a:t>
            </a:r>
            <a:r>
              <a:rPr lang="en-US" sz="1800" b="1" dirty="0" err="1">
                <a:latin typeface="+mn-lt"/>
              </a:rPr>
              <a:t>manipulatives</a:t>
            </a:r>
            <a:r>
              <a:rPr lang="en-US" sz="1800" b="1" dirty="0">
                <a:latin typeface="+mn-lt"/>
              </a:rPr>
              <a:t>, you could suggest to me that would help you learn?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Is there vocabulary you do not understand?</a:t>
            </a:r>
          </a:p>
          <a:p>
            <a:pPr marL="342900" indent="-342900" eaLnBrk="1" fontAlgn="auto" hangingPunct="1">
              <a:spcBef>
                <a:spcPts val="0"/>
              </a:spcBef>
              <a:spcAft>
                <a:spcPts val="700"/>
              </a:spcAft>
              <a:defRPr/>
            </a:pPr>
            <a:r>
              <a:rPr lang="en-US" sz="1800" b="1" dirty="0" smtClean="0">
                <a:latin typeface="+mn-lt"/>
              </a:rPr>
              <a:t>11. Can </a:t>
            </a:r>
            <a:r>
              <a:rPr lang="en-US" sz="1800" b="1" dirty="0">
                <a:latin typeface="+mn-lt"/>
              </a:rPr>
              <a:t>you suggest other questions?</a:t>
            </a:r>
            <a:endParaRPr lang="en-US" sz="1800" dirty="0">
              <a:latin typeface="+mn-lt"/>
            </a:endParaRPr>
          </a:p>
          <a:p>
            <a:pPr marL="0" indent="0" algn="ctr" eaLnBrk="1" hangingPunct="1">
              <a:defRPr/>
            </a:pPr>
            <a:r>
              <a:rPr lang="en-US" sz="3200" dirty="0" smtClean="0"/>
              <a:t>  </a:t>
            </a:r>
          </a:p>
        </p:txBody>
      </p:sp>
    </p:spTree>
    <p:extLst>
      <p:ext uri="{BB962C8B-B14F-4D97-AF65-F5344CB8AC3E}">
        <p14:creationId xmlns:p14="http://schemas.microsoft.com/office/powerpoint/2010/main" val="31833612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Brainstorm Activity: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b="1" dirty="0" smtClean="0">
                <a:solidFill>
                  <a:srgbClr val="002060"/>
                </a:solidFill>
              </a:rPr>
              <a:t>What are the benefits of the Classroom Diagnostic Tools for teachers, students, and parents/guardians?</a:t>
            </a:r>
          </a:p>
        </p:txBody>
      </p:sp>
      <p:sp>
        <p:nvSpPr>
          <p:cNvPr id="3" name="Slide Number Placeholder 2"/>
          <p:cNvSpPr>
            <a:spLocks noGrp="1"/>
          </p:cNvSpPr>
          <p:nvPr>
            <p:ph type="sldNum" sz="quarter" idx="12"/>
          </p:nvPr>
        </p:nvSpPr>
        <p:spPr/>
        <p:txBody>
          <a:bodyPr/>
          <a:lstStyle/>
          <a:p>
            <a:pPr>
              <a:defRPr/>
            </a:pPr>
            <a:fld id="{AA8B06DC-28C5-4245-A270-A12A4C45AB06}" type="slidenum">
              <a:rPr lang="en-US" smtClean="0"/>
              <a:pPr>
                <a:defRPr/>
              </a:pPr>
              <a:t>59</a:t>
            </a:fld>
            <a:endParaRPr lang="en-US" dirty="0"/>
          </a:p>
        </p:txBody>
      </p:sp>
      <p:sp>
        <p:nvSpPr>
          <p:cNvPr id="4" name="Date Placeholder 3"/>
          <p:cNvSpPr>
            <a:spLocks noGrp="1"/>
          </p:cNvSpPr>
          <p:nvPr>
            <p:ph type="dt" sz="quarter" idx="10"/>
          </p:nvPr>
        </p:nvSpPr>
        <p:spPr/>
        <p:txBody>
          <a:bodyPr/>
          <a:lstStyle/>
          <a:p>
            <a:pPr>
              <a:defRPr/>
            </a:pPr>
            <a:fld id="{740C9BEE-BE7B-431E-ABCB-1D9C6A9B0B03}"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z="4000" b="1" smtClean="0"/>
              <a:t/>
            </a:r>
            <a:br>
              <a:rPr lang="en-US" sz="4000" b="1" smtClean="0"/>
            </a:br>
            <a:r>
              <a:rPr lang="en-US" sz="4000" b="1" smtClean="0">
                <a:solidFill>
                  <a:srgbClr val="002060"/>
                </a:solidFill>
              </a:rPr>
              <a:t>Welcome</a:t>
            </a:r>
          </a:p>
        </p:txBody>
      </p:sp>
      <p:sp>
        <p:nvSpPr>
          <p:cNvPr id="7171" name="Content Placeholder 2"/>
          <p:cNvSpPr>
            <a:spLocks noGrp="1"/>
          </p:cNvSpPr>
          <p:nvPr>
            <p:ph idx="1"/>
          </p:nvPr>
        </p:nvSpPr>
        <p:spPr>
          <a:xfrm>
            <a:off x="457200" y="1625600"/>
            <a:ext cx="8229600" cy="4525963"/>
          </a:xfrm>
        </p:spPr>
        <p:txBody>
          <a:bodyPr/>
          <a:lstStyle/>
          <a:p>
            <a:pPr marL="457200" indent="-457200">
              <a:defRPr/>
            </a:pPr>
            <a:r>
              <a:rPr lang="en-US" dirty="0" smtClean="0"/>
              <a:t>Introduction and Welcome</a:t>
            </a:r>
          </a:p>
          <a:p>
            <a:pPr>
              <a:buFont typeface="Arial" pitchFamily="34" charset="0"/>
              <a:buNone/>
              <a:defRPr/>
            </a:pPr>
            <a:endParaRPr lang="en-US" dirty="0" smtClean="0"/>
          </a:p>
          <a:p>
            <a:pPr marL="457200" indent="-457200">
              <a:defRPr/>
            </a:pPr>
            <a:r>
              <a:rPr lang="en-US" dirty="0" smtClean="0"/>
              <a:t>Review Handouts</a:t>
            </a:r>
          </a:p>
          <a:p>
            <a:pPr lvl="1">
              <a:defRPr/>
            </a:pPr>
            <a:r>
              <a:rPr lang="en-US" dirty="0" smtClean="0"/>
              <a:t>CDT Cycle/Pennsylvania Fair Assessments 	</a:t>
            </a:r>
          </a:p>
          <a:p>
            <a:pPr lvl="1">
              <a:defRPr/>
            </a:pPr>
            <a:r>
              <a:rPr lang="en-US" dirty="0" smtClean="0"/>
              <a:t>CDT Quick Start Guide</a:t>
            </a:r>
          </a:p>
          <a:p>
            <a:pPr lvl="1">
              <a:defRPr/>
            </a:pPr>
            <a:r>
              <a:rPr lang="en-US" dirty="0" smtClean="0"/>
              <a:t>CDT Overview</a:t>
            </a:r>
          </a:p>
          <a:p>
            <a:pPr>
              <a:buFont typeface="Arial" pitchFamily="34" charset="0"/>
              <a:buNone/>
              <a:defRPr/>
            </a:pPr>
            <a:endParaRPr lang="en-US" dirty="0" smtClean="0"/>
          </a:p>
          <a:p>
            <a:pPr>
              <a:buFont typeface="Arial" pitchFamily="34" charset="0"/>
              <a:buNone/>
              <a:defRPr/>
            </a:pPr>
            <a:endParaRPr lang="en-US" dirty="0" smtClean="0"/>
          </a:p>
          <a:p>
            <a:pPr>
              <a:defRPr/>
            </a:pPr>
            <a:endParaRPr lang="en-US" dirty="0" smtClean="0"/>
          </a:p>
        </p:txBody>
      </p:sp>
      <p:sp>
        <p:nvSpPr>
          <p:cNvPr id="4" name="Slide Number Placeholder 3"/>
          <p:cNvSpPr>
            <a:spLocks noGrp="1"/>
          </p:cNvSpPr>
          <p:nvPr>
            <p:ph type="sldNum" sz="quarter" idx="12"/>
          </p:nvPr>
        </p:nvSpPr>
        <p:spPr/>
        <p:txBody>
          <a:bodyPr/>
          <a:lstStyle/>
          <a:p>
            <a:pPr>
              <a:defRPr/>
            </a:pPr>
            <a:fld id="{8EB3AB01-5E0D-414F-8D26-6C8C36216177}" type="slidenum">
              <a:rPr lang="en-US" smtClean="0"/>
              <a:pPr>
                <a:defRPr/>
              </a:pPr>
              <a:t>6</a:t>
            </a:fld>
            <a:endParaRPr lang="en-US" dirty="0"/>
          </a:p>
        </p:txBody>
      </p:sp>
      <p:sp>
        <p:nvSpPr>
          <p:cNvPr id="5" name="Date Placeholder 4"/>
          <p:cNvSpPr>
            <a:spLocks noGrp="1"/>
          </p:cNvSpPr>
          <p:nvPr>
            <p:ph type="dt" sz="quarter" idx="10"/>
          </p:nvPr>
        </p:nvSpPr>
        <p:spPr/>
        <p:txBody>
          <a:bodyPr/>
          <a:lstStyle/>
          <a:p>
            <a:pPr>
              <a:defRPr/>
            </a:pPr>
            <a:fld id="{5D94CF28-E0B9-4A95-8671-BB8AB429E962}"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28625" y="1044575"/>
            <a:ext cx="8229600" cy="1143000"/>
          </a:xfrm>
        </p:spPr>
        <p:txBody>
          <a:bodyPr/>
          <a:lstStyle/>
          <a:p>
            <a:pPr marL="342900" indent="-342900" eaLnBrk="1" hangingPunct="1"/>
            <a:r>
              <a:rPr lang="en-US" b="1" smtClean="0">
                <a:solidFill>
                  <a:srgbClr val="002060"/>
                </a:solidFill>
              </a:rPr>
              <a:t>Why should the Classroom Diagnostic Tools be used? </a:t>
            </a:r>
            <a:r>
              <a:rPr lang="en-US" sz="2800" smtClean="0"/>
              <a:t/>
            </a:r>
            <a:br>
              <a:rPr lang="en-US" sz="28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55588" y="2068513"/>
            <a:ext cx="8662987" cy="45862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Benefits for Students: </a:t>
            </a:r>
          </a:p>
          <a:p>
            <a:pPr marL="457200" lvl="2" indent="-457200" algn="just" eaLnBrk="1" hangingPunct="1">
              <a:spcBef>
                <a:spcPts val="600"/>
              </a:spcBef>
              <a:defRPr/>
            </a:pPr>
            <a:r>
              <a:rPr lang="en-US" sz="2200" dirty="0" smtClean="0"/>
              <a:t>Provides specific and timely feedback designed to support student learning</a:t>
            </a:r>
          </a:p>
          <a:p>
            <a:pPr marL="457200" lvl="2" indent="-457200" algn="just" eaLnBrk="1" hangingPunct="1">
              <a:spcBef>
                <a:spcPts val="600"/>
              </a:spcBef>
              <a:defRPr/>
            </a:pPr>
            <a:r>
              <a:rPr lang="en-US" sz="2200" dirty="0" smtClean="0"/>
              <a:t>Builds efficacy by bringing students into the process of their own learning</a:t>
            </a:r>
          </a:p>
          <a:p>
            <a:pPr marL="457200" lvl="2" indent="-457200" algn="just" eaLnBrk="1" hangingPunct="1">
              <a:spcBef>
                <a:spcPts val="600"/>
              </a:spcBef>
              <a:defRPr/>
            </a:pPr>
            <a:r>
              <a:rPr lang="en-US" sz="2200" dirty="0" smtClean="0"/>
              <a:t>Promotes goal-setting by involving students in the learning process</a:t>
            </a:r>
          </a:p>
          <a:p>
            <a:pPr marL="457200" lvl="2" indent="-457200" algn="just" eaLnBrk="1" hangingPunct="1">
              <a:spcBef>
                <a:spcPts val="600"/>
              </a:spcBef>
              <a:defRPr/>
            </a:pPr>
            <a:r>
              <a:rPr lang="en-US" sz="2200" dirty="0" smtClean="0"/>
              <a:t>Provides students with opportunities to demonstrate their knowledge and skills</a:t>
            </a:r>
          </a:p>
          <a:p>
            <a:pPr marL="457200" lvl="2" indent="-457200" algn="just" eaLnBrk="1" hangingPunct="1">
              <a:spcBef>
                <a:spcPts val="600"/>
              </a:spcBef>
              <a:defRPr/>
            </a:pPr>
            <a:r>
              <a:rPr lang="en-US" sz="2200" dirty="0" smtClean="0"/>
              <a:t>Promotes partnering with teachers (e.g., one-on-one conferencing)</a:t>
            </a:r>
          </a:p>
          <a:p>
            <a:pPr marL="457200" lvl="2" indent="-457200" algn="just" eaLnBrk="1" hangingPunct="1">
              <a:spcBef>
                <a:spcPts val="600"/>
              </a:spcBef>
              <a:defRPr/>
            </a:pPr>
            <a:r>
              <a:rPr lang="en-US" sz="2200" dirty="0" smtClean="0"/>
              <a:t>Ensures that follow-up instruction is meaningful and aligns with student learning expectations</a:t>
            </a:r>
          </a:p>
          <a:p>
            <a:pPr algn="just" eaLnBrk="1" fontAlgn="auto" hangingPunct="1">
              <a:spcBef>
                <a:spcPts val="600"/>
              </a:spcBef>
              <a:spcAft>
                <a:spcPts val="0"/>
              </a:spcAft>
              <a:buFont typeface="Arial" pitchFamily="34" charset="0"/>
              <a:buNone/>
              <a:defRPr/>
            </a:pPr>
            <a:endParaRPr lang="en-US" sz="3600" dirty="0" smtClean="0"/>
          </a:p>
        </p:txBody>
      </p:sp>
      <p:sp>
        <p:nvSpPr>
          <p:cNvPr id="4" name="Slide Number Placeholder 3"/>
          <p:cNvSpPr>
            <a:spLocks noGrp="1"/>
          </p:cNvSpPr>
          <p:nvPr>
            <p:ph type="sldNum" sz="quarter" idx="12"/>
          </p:nvPr>
        </p:nvSpPr>
        <p:spPr/>
        <p:txBody>
          <a:bodyPr/>
          <a:lstStyle/>
          <a:p>
            <a:pPr>
              <a:defRPr/>
            </a:pPr>
            <a:fld id="{8006F42B-1D14-4B3A-9D64-2A913E1E121B}" type="slidenum">
              <a:rPr lang="en-US" smtClean="0"/>
              <a:pPr>
                <a:defRPr/>
              </a:pPr>
              <a:t>60</a:t>
            </a:fld>
            <a:endParaRPr lang="en-US" dirty="0"/>
          </a:p>
        </p:txBody>
      </p:sp>
      <p:sp>
        <p:nvSpPr>
          <p:cNvPr id="5" name="Date Placeholder 4"/>
          <p:cNvSpPr>
            <a:spLocks noGrp="1"/>
          </p:cNvSpPr>
          <p:nvPr>
            <p:ph type="dt" sz="quarter" idx="10"/>
          </p:nvPr>
        </p:nvSpPr>
        <p:spPr/>
        <p:txBody>
          <a:bodyPr/>
          <a:lstStyle/>
          <a:p>
            <a:pPr>
              <a:defRPr/>
            </a:pPr>
            <a:fld id="{F646B208-2CB8-4FCB-92D1-A5EBB3B87EC1}"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fontScale="92500" lnSpcReduction="10000"/>
          </a:bodyPr>
          <a:lstStyle/>
          <a:p>
            <a:pPr lvl="1" indent="-742950" algn="just" eaLnBrk="1" hangingPunct="1">
              <a:spcBef>
                <a:spcPts val="600"/>
              </a:spcBef>
              <a:buFont typeface="Arial" pitchFamily="34" charset="0"/>
              <a:buNone/>
              <a:defRPr/>
            </a:pPr>
            <a:r>
              <a:rPr lang="en-US" sz="2600" dirty="0" smtClean="0"/>
              <a:t>Benefits for Teachers:  </a:t>
            </a:r>
          </a:p>
          <a:p>
            <a:pPr marL="457200" lvl="2" indent="-457200" algn="just" eaLnBrk="1" hangingPunct="1">
              <a:spcBef>
                <a:spcPts val="600"/>
              </a:spcBef>
              <a:defRPr/>
            </a:pPr>
            <a:r>
              <a:rPr lang="en-US" sz="1900" dirty="0" smtClean="0"/>
              <a:t>Promotes teaching and collaboration with students, parents/guardians, and others</a:t>
            </a:r>
          </a:p>
          <a:p>
            <a:pPr marL="457200" lvl="2" indent="-457200" algn="just" eaLnBrk="1" hangingPunct="1">
              <a:spcBef>
                <a:spcPts val="600"/>
              </a:spcBef>
              <a:defRPr/>
            </a:pPr>
            <a:r>
              <a:rPr lang="en-US" sz="1900" dirty="0" smtClean="0"/>
              <a:t>Provides immediate access to diagnostic reports about student strengths and areas of need</a:t>
            </a:r>
          </a:p>
          <a:p>
            <a:pPr marL="457200" lvl="2" indent="-457200" algn="just" eaLnBrk="1" hangingPunct="1">
              <a:spcBef>
                <a:spcPts val="600"/>
              </a:spcBef>
              <a:defRPr/>
            </a:pPr>
            <a:r>
              <a:rPr lang="en-US" sz="1900" dirty="0" smtClean="0"/>
              <a:t>Promotes teacher understanding of student strengths and areas of need throughout the year</a:t>
            </a:r>
          </a:p>
          <a:p>
            <a:pPr marL="457200" lvl="2" indent="-457200" algn="just" eaLnBrk="1" hangingPunct="1">
              <a:spcBef>
                <a:spcPts val="600"/>
              </a:spcBef>
              <a:defRPr/>
            </a:pPr>
            <a:r>
              <a:rPr lang="en-US" sz="1900" dirty="0" smtClean="0"/>
              <a:t>Allows monitoring of student achievement to guide ongoing planning and instruction</a:t>
            </a:r>
          </a:p>
          <a:p>
            <a:pPr marL="457200" lvl="2" indent="-457200" algn="just" eaLnBrk="1" hangingPunct="1">
              <a:spcBef>
                <a:spcPts val="600"/>
              </a:spcBef>
              <a:defRPr/>
            </a:pPr>
            <a:r>
              <a:rPr lang="en-US" sz="1900" dirty="0" smtClean="0"/>
              <a:t>Guides individual as well as flexible grouping of students to target instruction</a:t>
            </a:r>
          </a:p>
          <a:p>
            <a:pPr marL="457200" lvl="2" indent="-457200" algn="just" eaLnBrk="1" hangingPunct="1">
              <a:spcBef>
                <a:spcPts val="600"/>
              </a:spcBef>
              <a:defRPr/>
            </a:pPr>
            <a:r>
              <a:rPr lang="en-US" sz="1900" dirty="0" smtClean="0"/>
              <a:t>Provides immediate access to SAS resources to support whole and small group and individual instruction</a:t>
            </a:r>
          </a:p>
          <a:p>
            <a:pPr marL="457200" lvl="2" indent="-457200" algn="just" eaLnBrk="1" hangingPunct="1">
              <a:spcBef>
                <a:spcPts val="600"/>
              </a:spcBef>
              <a:defRPr/>
            </a:pPr>
            <a:r>
              <a:rPr lang="en-US" sz="1900" dirty="0" smtClean="0"/>
              <a:t>Provides opportunities for teachers to reflect, collaborate, and match instruction to student need</a:t>
            </a:r>
          </a:p>
          <a:p>
            <a:pPr lvl="1" indent="0" algn="ctr" eaLnBrk="1" hangingPunct="1">
              <a:spcBef>
                <a:spcPts val="600"/>
              </a:spcBef>
              <a:buFont typeface="Arial" pitchFamily="34" charset="0"/>
              <a:buNone/>
              <a:defRPr/>
            </a:pPr>
            <a:endParaRPr lang="en-US" sz="1600" b="1" i="1" dirty="0" smtClean="0">
              <a:solidFill>
                <a:srgbClr val="002060"/>
              </a:solidFill>
            </a:endParaRPr>
          </a:p>
          <a:p>
            <a:pPr lvl="1" indent="0" algn="ctr" eaLnBrk="1" hangingPunct="1">
              <a:spcBef>
                <a:spcPts val="600"/>
              </a:spcBef>
              <a:buFont typeface="Arial" pitchFamily="34" charset="0"/>
              <a:buNone/>
              <a:defRPr/>
            </a:pPr>
            <a:r>
              <a:rPr lang="en-US" sz="1600" b="1" i="1" dirty="0" smtClean="0">
                <a:solidFill>
                  <a:srgbClr val="002060"/>
                </a:solidFill>
              </a:rPr>
              <a:t>Rather than being another mechanism of reporting information about student performance, the CDT is an integral part of the constructive process involving teaching and learning.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E2BE9917-C0FD-438B-8F87-E3591D28A032}" type="slidenum">
              <a:rPr lang="en-US" smtClean="0"/>
              <a:pPr>
                <a:defRPr/>
              </a:pPr>
              <a:t>61</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a:bodyPr>
          <a:lstStyle/>
          <a:p>
            <a:pPr lvl="1" indent="-742950" algn="just" eaLnBrk="1" hangingPunct="1">
              <a:spcBef>
                <a:spcPts val="600"/>
              </a:spcBef>
              <a:buFont typeface="Arial" pitchFamily="34" charset="0"/>
              <a:buNone/>
              <a:defRPr/>
            </a:pPr>
            <a:r>
              <a:rPr lang="en-US" sz="2600" dirty="0" smtClean="0"/>
              <a:t>Benefits for Parents/Guardians:  </a:t>
            </a:r>
          </a:p>
          <a:p>
            <a:pPr lvl="1" indent="-742950" algn="just" eaLnBrk="1" hangingPunct="1">
              <a:spcBef>
                <a:spcPts val="600"/>
              </a:spcBef>
              <a:buFont typeface="Arial" pitchFamily="34" charset="0"/>
              <a:buNone/>
              <a:defRPr/>
            </a:pPr>
            <a:endParaRPr lang="en-US" sz="2600" dirty="0" smtClean="0"/>
          </a:p>
          <a:p>
            <a:pPr marL="457200" lvl="2" indent="-457200" algn="just" eaLnBrk="1" hangingPunct="1">
              <a:spcBef>
                <a:spcPts val="600"/>
              </a:spcBef>
              <a:defRPr/>
            </a:pPr>
            <a:r>
              <a:rPr lang="en-US" sz="1900" dirty="0" smtClean="0"/>
              <a:t>Promotes collaboration with students, teachers, and others</a:t>
            </a:r>
          </a:p>
          <a:p>
            <a:pPr marL="457200" lvl="2" indent="-457200" algn="just" eaLnBrk="1" hangingPunct="1">
              <a:spcBef>
                <a:spcPts val="600"/>
              </a:spcBef>
              <a:defRPr/>
            </a:pPr>
            <a:r>
              <a:rPr lang="en-US" sz="1900" dirty="0" smtClean="0"/>
              <a:t>Promotes conversation and understanding regarding student strengths and areas of need throughout the year</a:t>
            </a:r>
          </a:p>
          <a:p>
            <a:pPr marL="457200" lvl="2" indent="-457200" algn="just" eaLnBrk="1" hangingPunct="1">
              <a:spcBef>
                <a:spcPts val="600"/>
              </a:spcBef>
              <a:defRPr/>
            </a:pPr>
            <a:r>
              <a:rPr lang="en-US" sz="1900" dirty="0" smtClean="0"/>
              <a:t>Provides the opportunity to view and understand their student’s achievement in a visual representation</a:t>
            </a:r>
          </a:p>
          <a:p>
            <a:pPr marL="457200" lvl="2" indent="-457200" algn="just" eaLnBrk="1" hangingPunct="1">
              <a:spcBef>
                <a:spcPts val="600"/>
              </a:spcBef>
              <a:defRPr/>
            </a:pPr>
            <a:r>
              <a:rPr lang="en-US" sz="1900" dirty="0" smtClean="0"/>
              <a:t>Provides access to information linked to SAS resources to support their student’s learning  at home</a:t>
            </a:r>
          </a:p>
          <a:p>
            <a:pPr marL="457200" lvl="2" indent="-457200" algn="just" eaLnBrk="1" hangingPunct="1">
              <a:spcBef>
                <a:spcPts val="600"/>
              </a:spcBef>
              <a:defRPr/>
            </a:pPr>
            <a:r>
              <a:rPr lang="en-US" sz="1900" dirty="0" smtClean="0"/>
              <a:t>Enhances the partnership among the student, teacher, and parents/guardians</a:t>
            </a:r>
          </a:p>
          <a:p>
            <a:pPr lvl="1" indent="0" algn="ctr" eaLnBrk="1" hangingPunct="1">
              <a:spcBef>
                <a:spcPts val="600"/>
              </a:spcBef>
              <a:buFont typeface="Arial" pitchFamily="34" charset="0"/>
              <a:buNone/>
              <a:defRPr/>
            </a:pPr>
            <a:endParaRPr lang="en-US" sz="1600" b="1" i="1"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807559AE-BF66-4E4E-B69E-7069E3FCE8CF}" type="slidenum">
              <a:rPr lang="en-US" smtClean="0"/>
              <a:pPr>
                <a:defRPr/>
              </a:pPr>
              <a:t>62</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42913" y="989013"/>
            <a:ext cx="8229600" cy="1143000"/>
          </a:xfrm>
        </p:spPr>
        <p:txBody>
          <a:bodyPr/>
          <a:lstStyle/>
          <a:p>
            <a:pPr marL="342900" indent="-342900" eaLnBrk="1" hangingPunct="1"/>
            <a:r>
              <a:rPr lang="en-US" sz="4000" b="1" smtClean="0">
                <a:solidFill>
                  <a:srgbClr val="002060"/>
                </a:solidFill>
              </a:rPr>
              <a:t>Who are the target students/groups? </a:t>
            </a:r>
            <a:r>
              <a:rPr lang="en-US" sz="6600" b="1" smtClean="0"/>
              <a:t/>
            </a:r>
            <a:br>
              <a:rPr lang="en-US" sz="6600" b="1"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2124075"/>
            <a:ext cx="8583613" cy="4510088"/>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dirty="0" smtClean="0"/>
              <a:t>Students enter our classes with many skills, abilities, and competencies; consequently, </a:t>
            </a:r>
          </a:p>
          <a:p>
            <a:pPr lvl="2" algn="just" eaLnBrk="1" hangingPunct="1">
              <a:spcBef>
                <a:spcPts val="600"/>
              </a:spcBef>
              <a:buFont typeface="Arial" pitchFamily="34" charset="0"/>
              <a:buNone/>
              <a:defRPr/>
            </a:pPr>
            <a:endParaRPr lang="en-US" dirty="0" smtClean="0"/>
          </a:p>
          <a:p>
            <a:pPr marL="457200" lvl="2" indent="-457200" algn="just" eaLnBrk="1" hangingPunct="1">
              <a:spcBef>
                <a:spcPts val="600"/>
              </a:spcBef>
              <a:defRPr/>
            </a:pPr>
            <a:r>
              <a:rPr lang="en-US" dirty="0" smtClean="0"/>
              <a:t>it is highly recommended that all students be tested initially.</a:t>
            </a:r>
          </a:p>
          <a:p>
            <a:pPr marL="457200" lvl="2" indent="-457200" algn="just" eaLnBrk="1" hangingPunct="1">
              <a:spcBef>
                <a:spcPts val="600"/>
              </a:spcBef>
              <a:defRPr/>
            </a:pPr>
            <a:r>
              <a:rPr lang="en-US" dirty="0" smtClean="0"/>
              <a:t>depending on the results, the target students/groups might differ each time.</a:t>
            </a:r>
          </a:p>
          <a:p>
            <a:pPr marL="457200" lvl="2" indent="-457200" algn="just" eaLnBrk="1" hangingPunct="1">
              <a:spcBef>
                <a:spcPts val="600"/>
              </a:spcBef>
              <a:defRPr/>
            </a:pPr>
            <a:r>
              <a:rPr lang="en-US" dirty="0" smtClean="0"/>
              <a:t>schools with wide achievement gaps should utilize the CDT tool more often.</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CE628A56-2F8F-4A4F-B702-BC7C9B7EEA9E}" type="slidenum">
              <a:rPr lang="en-US" smtClean="0"/>
              <a:pPr>
                <a:defRPr/>
              </a:pPr>
              <a:t>63</a:t>
            </a:fld>
            <a:endParaRPr lang="en-US" dirty="0"/>
          </a:p>
        </p:txBody>
      </p:sp>
      <p:sp>
        <p:nvSpPr>
          <p:cNvPr id="5" name="Date Placeholder 4"/>
          <p:cNvSpPr>
            <a:spLocks noGrp="1"/>
          </p:cNvSpPr>
          <p:nvPr>
            <p:ph type="dt" sz="quarter" idx="10"/>
          </p:nvPr>
        </p:nvSpPr>
        <p:spPr/>
        <p:txBody>
          <a:bodyPr/>
          <a:lstStyle/>
          <a:p>
            <a:pPr>
              <a:defRPr/>
            </a:pPr>
            <a:fld id="{5BD6B29D-8980-4795-A5D4-DA76A64BA3BD}"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a:xfrm>
            <a:off x="457200" y="304800"/>
            <a:ext cx="8229600" cy="1143000"/>
          </a:xfrm>
        </p:spPr>
        <p:txBody>
          <a:bodyPr/>
          <a:lstStyle/>
          <a:p>
            <a:pPr marL="342900" indent="-342900" eaLnBrk="1" hangingPunct="1"/>
            <a:r>
              <a:rPr lang="en-US" sz="4800" b="1" smtClean="0">
                <a:solidFill>
                  <a:srgbClr val="002060"/>
                </a:solidFill>
              </a:rPr>
              <a:t>CDT Activity</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304800" y="1123950"/>
            <a:ext cx="8583613" cy="4510088"/>
          </a:xfrm>
          <a:ln>
            <a:solidFill>
              <a:schemeClr val="accent1">
                <a:lumMod val="50000"/>
              </a:schemeClr>
            </a:solidFill>
          </a:ln>
        </p:spPr>
        <p:txBody>
          <a:bodyPr rtlCol="0">
            <a:normAutofit/>
          </a:bodyPr>
          <a:lstStyle/>
          <a:p>
            <a:pPr algn="just" eaLnBrk="1" fontAlgn="auto" hangingPunct="1">
              <a:spcBef>
                <a:spcPts val="600"/>
              </a:spcBef>
              <a:spcAft>
                <a:spcPts val="0"/>
              </a:spcAft>
              <a:buFont typeface="Arial" pitchFamily="34" charset="0"/>
              <a:buNone/>
              <a:defRPr/>
            </a:pPr>
            <a:r>
              <a:rPr lang="en-US" sz="2400" dirty="0" smtClean="0">
                <a:solidFill>
                  <a:srgbClr val="002060"/>
                </a:solidFill>
              </a:rPr>
              <a:t>Should these students/groups be targeted to complete the CDT?     </a:t>
            </a:r>
            <a:endParaRPr lang="en-US" sz="3600"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4AE35524-5A54-4EB9-939C-B2A9D0EADB90}" type="slidenum">
              <a:rPr lang="en-US" smtClean="0"/>
              <a:pPr>
                <a:defRPr/>
              </a:pPr>
              <a:t>64</a:t>
            </a:fld>
            <a:endParaRPr lang="en-US" dirty="0"/>
          </a:p>
        </p:txBody>
      </p:sp>
      <p:graphicFrame>
        <p:nvGraphicFramePr>
          <p:cNvPr id="5" name="Table 4"/>
          <p:cNvGraphicFramePr>
            <a:graphicFrameLocks noGrp="1"/>
          </p:cNvGraphicFramePr>
          <p:nvPr/>
        </p:nvGraphicFramePr>
        <p:xfrm>
          <a:off x="304800" y="1598613"/>
          <a:ext cx="8652681" cy="4744053"/>
        </p:xfrm>
        <a:graphic>
          <a:graphicData uri="http://schemas.openxmlformats.org/drawingml/2006/table">
            <a:tbl>
              <a:tblPr firstRow="1" bandRow="1">
                <a:tableStyleId>{5C22544A-7EE6-4342-B048-85BDC9FD1C3A}</a:tableStyleId>
              </a:tblPr>
              <a:tblGrid>
                <a:gridCol w="3057070"/>
                <a:gridCol w="1127848"/>
                <a:gridCol w="4467763"/>
              </a:tblGrid>
              <a:tr h="327681">
                <a:tc>
                  <a:txBody>
                    <a:bodyPr/>
                    <a:lstStyle/>
                    <a:p>
                      <a:pPr algn="ctr"/>
                      <a:r>
                        <a:rPr lang="en-US" sz="1400" dirty="0" smtClean="0"/>
                        <a:t>Student</a:t>
                      </a:r>
                      <a:r>
                        <a:rPr lang="en-US" sz="1400" baseline="0" dirty="0" smtClean="0"/>
                        <a:t> Profiles</a:t>
                      </a:r>
                      <a:endParaRPr 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400" dirty="0" smtClean="0"/>
                        <a:t>Yes or No?</a:t>
                      </a:r>
                      <a:endParaRPr lang="en-US" sz="1400" dirty="0"/>
                    </a:p>
                  </a:txBody>
                  <a:tcPr>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400" dirty="0" smtClean="0"/>
                        <a:t>Why?</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2060"/>
                    </a:solidFill>
                  </a:tcPr>
                </a:tc>
              </a:tr>
              <a:tr h="327681">
                <a:tc>
                  <a:txBody>
                    <a:bodyPr/>
                    <a:lstStyle/>
                    <a:p>
                      <a:r>
                        <a:rPr lang="en-US" sz="1300" dirty="0" smtClean="0"/>
                        <a:t>1. Students</a:t>
                      </a:r>
                      <a:r>
                        <a:rPr lang="en-US" sz="1300" baseline="0" dirty="0" smtClean="0"/>
                        <a:t> with a high rate of mobility </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2. Students who are</a:t>
                      </a:r>
                      <a:r>
                        <a:rPr lang="en-US" sz="1300" baseline="0" dirty="0" smtClean="0"/>
                        <a:t> new to a class/course/school</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strike="noStrike" dirty="0" smtClean="0"/>
                        <a:t>3. Students</a:t>
                      </a:r>
                      <a:r>
                        <a:rPr lang="en-US" sz="1300" strike="noStrike" baseline="0" dirty="0" smtClean="0"/>
                        <a:t> who exhibit low achievement</a:t>
                      </a:r>
                      <a:endParaRPr lang="en-US" sz="1300" strike="noStrike"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4. Students who exhibit high achievement</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477738">
                <a:tc>
                  <a:txBody>
                    <a:bodyPr/>
                    <a:lstStyle/>
                    <a:p>
                      <a:r>
                        <a:rPr lang="en-US" sz="1300" dirty="0" smtClean="0"/>
                        <a:t>5. Students </a:t>
                      </a:r>
                      <a:r>
                        <a:rPr lang="en-US" sz="1300" baseline="0" dirty="0" smtClean="0"/>
                        <a:t>who are identified by data teams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6. Students</a:t>
                      </a:r>
                      <a:r>
                        <a:rPr lang="en-US" sz="1300" baseline="0" dirty="0" smtClean="0"/>
                        <a:t> who are in receipt of Tier 2/3 support</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7. Students who are in middle</a:t>
                      </a:r>
                      <a:r>
                        <a:rPr lang="en-US" sz="1300" baseline="0" dirty="0" smtClean="0"/>
                        <a:t> or high school ESL programs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8. Students</a:t>
                      </a:r>
                      <a:r>
                        <a:rPr lang="en-US" sz="1300" baseline="0" dirty="0" smtClean="0"/>
                        <a:t> who have disabilities</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17712">
                <a:tc>
                  <a:txBody>
                    <a:bodyPr/>
                    <a:lstStyle/>
                    <a:p>
                      <a:r>
                        <a:rPr lang="en-US" sz="1300" strike="noStrike" dirty="0" smtClean="0"/>
                        <a:t>9. Students who failed Algebra I</a:t>
                      </a:r>
                      <a:r>
                        <a:rPr lang="en-US" sz="1300" strike="noStrike" baseline="0" dirty="0" smtClean="0"/>
                        <a:t> </a:t>
                      </a:r>
                      <a:endParaRPr lang="en-US" sz="1300" strike="noStrike"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327681">
                <a:tc>
                  <a:txBody>
                    <a:bodyPr/>
                    <a:lstStyle/>
                    <a:p>
                      <a:r>
                        <a:rPr lang="en-US" sz="1300" dirty="0" smtClean="0"/>
                        <a:t>10. Students in grade 3</a:t>
                      </a:r>
                      <a:endParaRPr lang="en-US" sz="1300" dirty="0"/>
                    </a:p>
                  </a:txBody>
                  <a:tcPr>
                    <a:lnL w="12700" cap="flat" cmpd="sng" algn="ctr">
                      <a:solidFill>
                        <a:schemeClr val="tx1"/>
                      </a:solidFill>
                      <a:prstDash val="solid"/>
                      <a:round/>
                      <a:headEnd type="none" w="med" len="med"/>
                      <a:tailEnd type="none" w="med" len="med"/>
                    </a:lnL>
                  </a:tcPr>
                </a:tc>
                <a:tc>
                  <a:txBody>
                    <a:bodyPr/>
                    <a:lstStyle/>
                    <a:p>
                      <a:endParaRPr lang="en-US" sz="1400" dirty="0"/>
                    </a:p>
                  </a:txBody>
                  <a:tcPr/>
                </a:tc>
                <a:tc>
                  <a:txBody>
                    <a:bodyPr/>
                    <a:lstStyle/>
                    <a:p>
                      <a:endParaRPr lang="en-US" sz="1400" dirty="0"/>
                    </a:p>
                  </a:txBody>
                  <a:tcPr>
                    <a:lnR w="12700" cap="flat" cmpd="sng" algn="ctr">
                      <a:solidFill>
                        <a:schemeClr val="tx1"/>
                      </a:solidFill>
                      <a:prstDash val="solid"/>
                      <a:round/>
                      <a:headEnd type="none" w="med" len="med"/>
                      <a:tailEnd type="none" w="med" len="med"/>
                    </a:lnR>
                  </a:tcPr>
                </a:tc>
              </a:tr>
              <a:tr h="509535">
                <a:tc>
                  <a:txBody>
                    <a:bodyPr/>
                    <a:lstStyle/>
                    <a:p>
                      <a:r>
                        <a:rPr lang="en-US" sz="1300" dirty="0" smtClean="0"/>
                        <a:t>11. Students with</a:t>
                      </a:r>
                      <a:r>
                        <a:rPr lang="en-US" sz="1300" baseline="0" dirty="0" smtClean="0"/>
                        <a:t> poor attendance/behavioral infractions</a:t>
                      </a:r>
                      <a:endParaRPr lang="en-US" sz="13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sz="1400" dirty="0"/>
                    </a:p>
                  </a:txBody>
                  <a:tcPr>
                    <a:lnB w="12700" cap="flat" cmpd="sng" algn="ctr">
                      <a:solidFill>
                        <a:schemeClr val="tx1"/>
                      </a:solidFill>
                      <a:prstDash val="solid"/>
                      <a:round/>
                      <a:headEnd type="none" w="med" len="med"/>
                      <a:tailEnd type="none" w="med" len="med"/>
                    </a:lnB>
                  </a:tcPr>
                </a:tc>
                <a:tc>
                  <a:txBody>
                    <a:bodyPr/>
                    <a:lstStyle/>
                    <a:p>
                      <a:endParaRPr lang="en-US"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428625" y="1341438"/>
            <a:ext cx="8229600" cy="1143000"/>
          </a:xfrm>
        </p:spPr>
        <p:txBody>
          <a:bodyPr/>
          <a:lstStyle/>
          <a:p>
            <a:pPr marL="342900" indent="-342900" eaLnBrk="1" hangingPunct="1"/>
            <a:r>
              <a:rPr lang="en-US" sz="4000" b="1" smtClean="0">
                <a:solidFill>
                  <a:srgbClr val="002060"/>
                </a:solidFill>
              </a:rPr>
              <a:t>How often should the Classroom Diagnostic Tools be administered?</a:t>
            </a:r>
            <a:r>
              <a:rPr lang="en-US" sz="4000" b="1" smtClean="0"/>
              <a:t/>
            </a:r>
            <a:br>
              <a:rPr lang="en-US" sz="4000" b="1" smtClean="0"/>
            </a:br>
            <a:r>
              <a:rPr lang="en-US" sz="4000" b="1" smtClean="0">
                <a:solidFill>
                  <a:srgbClr val="000000"/>
                </a:solidFill>
              </a:rPr>
              <a:t/>
            </a:r>
            <a:br>
              <a:rPr lang="en-US" sz="4000" b="1" smtClean="0">
                <a:solidFill>
                  <a:srgbClr val="000000"/>
                </a:solidFill>
              </a:rPr>
            </a:br>
            <a:endParaRPr lang="en-US" sz="4000" smtClean="0">
              <a:solidFill>
                <a:srgbClr val="000000"/>
              </a:solidFill>
            </a:endParaRPr>
          </a:p>
        </p:txBody>
      </p:sp>
      <p:sp>
        <p:nvSpPr>
          <p:cNvPr id="3" name="Content Placeholder 2"/>
          <p:cNvSpPr>
            <a:spLocks noGrp="1"/>
          </p:cNvSpPr>
          <p:nvPr>
            <p:ph sz="half" idx="4294967295"/>
          </p:nvPr>
        </p:nvSpPr>
        <p:spPr>
          <a:xfrm>
            <a:off x="284163" y="2347913"/>
            <a:ext cx="8583612" cy="45100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Information about student strengths and areas of need over time enables teachers to plan student instruction and provide appropriate follow-up activities to meet ongoing learning expectations. The CDT could be administered to students three to five times per school year based on student needs and analysis of data. </a:t>
            </a:r>
            <a:endParaRPr lang="en-US" sz="2200" dirty="0" smtClean="0"/>
          </a:p>
          <a:p>
            <a:pPr marL="457200" lvl="1" indent="-457200" algn="just" eaLnBrk="1" hangingPunct="1">
              <a:spcBef>
                <a:spcPts val="600"/>
              </a:spcBef>
              <a:buFont typeface="Arial" pitchFamily="34" charset="0"/>
              <a:buChar char="•"/>
              <a:defRPr/>
            </a:pPr>
            <a:r>
              <a:rPr lang="en-US" sz="2200" dirty="0" smtClean="0"/>
              <a:t>The maximum number of administrations is five per CDT per school year. </a:t>
            </a:r>
          </a:p>
          <a:p>
            <a:pPr marL="457200" lvl="1" indent="-457200" algn="just" eaLnBrk="1" hangingPunct="1">
              <a:spcBef>
                <a:spcPts val="600"/>
              </a:spcBef>
              <a:buFont typeface="Arial" pitchFamily="34" charset="0"/>
              <a:buChar char="•"/>
              <a:defRPr/>
            </a:pPr>
            <a:r>
              <a:rPr lang="en-US" sz="2200" dirty="0" smtClean="0"/>
              <a:t>The recommended time between each administration is 5–6 weeks.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3CB82518-1322-4E97-8634-B1DFC635F6EB}" type="slidenum">
              <a:rPr lang="en-US" smtClean="0"/>
              <a:pPr>
                <a:defRPr/>
              </a:pPr>
              <a:t>65</a:t>
            </a:fld>
            <a:endParaRPr lang="en-US" dirty="0"/>
          </a:p>
        </p:txBody>
      </p:sp>
      <p:sp>
        <p:nvSpPr>
          <p:cNvPr id="5" name="Date Placeholder 4"/>
          <p:cNvSpPr>
            <a:spLocks noGrp="1"/>
          </p:cNvSpPr>
          <p:nvPr>
            <p:ph type="dt" sz="quarter" idx="10"/>
          </p:nvPr>
        </p:nvSpPr>
        <p:spPr/>
        <p:txBody>
          <a:bodyPr/>
          <a:lstStyle/>
          <a:p>
            <a:pPr>
              <a:defRPr/>
            </a:pPr>
            <a:fld id="{16F6B99B-963B-47A1-8AB1-45EA461F12F6}"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title"/>
          </p:nvPr>
        </p:nvSpPr>
        <p:spPr>
          <a:xfrm>
            <a:off x="442913" y="1200150"/>
            <a:ext cx="8229600" cy="1143000"/>
          </a:xfrm>
        </p:spPr>
        <p:txBody>
          <a:bodyPr/>
          <a:lstStyle/>
          <a:p>
            <a:pPr marL="342900" indent="-342900" eaLnBrk="1" hangingPunct="1"/>
            <a:r>
              <a:rPr lang="en-US" sz="3600" b="1" smtClean="0">
                <a:solidFill>
                  <a:srgbClr val="002060"/>
                </a:solidFill>
              </a:rPr>
              <a:t>Who might use the Classroom Diagnostic Tools and for what purpose?</a:t>
            </a:r>
            <a:r>
              <a:rPr lang="en-US" sz="3600" b="1" smtClean="0"/>
              <a:t/>
            </a:r>
            <a:br>
              <a:rPr lang="en-US" sz="3600" b="1" smtClean="0"/>
            </a:br>
            <a:r>
              <a:rPr lang="en-US" sz="3600" b="1" smtClean="0">
                <a:solidFill>
                  <a:srgbClr val="000000"/>
                </a:solidFill>
              </a:rPr>
              <a:t/>
            </a:r>
            <a:br>
              <a:rPr lang="en-US" sz="3600" b="1" smtClean="0">
                <a:solidFill>
                  <a:srgbClr val="000000"/>
                </a:solidFill>
              </a:rPr>
            </a:br>
            <a:endParaRPr lang="en-US" sz="3600" smtClean="0">
              <a:solidFill>
                <a:srgbClr val="000000"/>
              </a:solidFill>
            </a:endParaRPr>
          </a:p>
        </p:txBody>
      </p:sp>
      <p:sp>
        <p:nvSpPr>
          <p:cNvPr id="4" name="Slide Number Placeholder 3"/>
          <p:cNvSpPr>
            <a:spLocks noGrp="1"/>
          </p:cNvSpPr>
          <p:nvPr>
            <p:ph type="sldNum" sz="quarter" idx="12"/>
          </p:nvPr>
        </p:nvSpPr>
        <p:spPr>
          <a:xfrm>
            <a:off x="6553200" y="6394450"/>
            <a:ext cx="2133600" cy="365125"/>
          </a:xfrm>
        </p:spPr>
        <p:txBody>
          <a:bodyPr/>
          <a:lstStyle/>
          <a:p>
            <a:pPr>
              <a:defRPr/>
            </a:pPr>
            <a:fld id="{742DB446-69A6-4A26-8208-CAD3E18B75E8}" type="slidenum">
              <a:rPr lang="en-US" smtClean="0"/>
              <a:pPr>
                <a:defRPr/>
              </a:pPr>
              <a:t>66</a:t>
            </a:fld>
            <a:endParaRPr lang="en-US" dirty="0"/>
          </a:p>
        </p:txBody>
      </p:sp>
      <p:graphicFrame>
        <p:nvGraphicFramePr>
          <p:cNvPr id="6" name="Table 5"/>
          <p:cNvGraphicFramePr>
            <a:graphicFrameLocks noGrp="1"/>
          </p:cNvGraphicFramePr>
          <p:nvPr/>
        </p:nvGraphicFramePr>
        <p:xfrm>
          <a:off x="1085850" y="1960563"/>
          <a:ext cx="7064403" cy="4267200"/>
        </p:xfrm>
        <a:graphic>
          <a:graphicData uri="http://schemas.openxmlformats.org/drawingml/2006/table">
            <a:tbl>
              <a:tblPr firstRow="1" bandRow="1">
                <a:tableStyleId>{5C22544A-7EE6-4342-B048-85BDC9FD1C3A}</a:tableStyleId>
              </a:tblPr>
              <a:tblGrid>
                <a:gridCol w="2935356"/>
                <a:gridCol w="4129047"/>
              </a:tblGrid>
              <a:tr h="319688">
                <a:tc>
                  <a:txBody>
                    <a:bodyPr/>
                    <a:lstStyle/>
                    <a:p>
                      <a:pPr algn="ctr"/>
                      <a:r>
                        <a:rPr lang="en-US" sz="1600" dirty="0" smtClean="0"/>
                        <a:t>Users</a:t>
                      </a:r>
                      <a:endParaRPr lang="en-US"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2060"/>
                    </a:solidFill>
                  </a:tcPr>
                </a:tc>
                <a:tc>
                  <a:txBody>
                    <a:bodyPr/>
                    <a:lstStyle/>
                    <a:p>
                      <a:pPr algn="ctr"/>
                      <a:r>
                        <a:rPr lang="en-US" sz="1600" dirty="0" smtClean="0"/>
                        <a:t>Purpose</a:t>
                      </a:r>
                      <a:endParaRPr lang="en-US" sz="16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2060"/>
                    </a:solidFill>
                  </a:tcPr>
                </a:tc>
              </a:tr>
              <a:tr h="319688">
                <a:tc>
                  <a:txBody>
                    <a:bodyPr/>
                    <a:lstStyle/>
                    <a:p>
                      <a:r>
                        <a:rPr lang="en-US" sz="1600" dirty="0" smtClean="0"/>
                        <a:t>Students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Teachers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Building Administrators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Central Administration</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Special</a:t>
                      </a:r>
                      <a:r>
                        <a:rPr lang="en-US" sz="1600" baseline="0" dirty="0" smtClean="0"/>
                        <a:t> Education Administrators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Curriculum Coordinators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Department Chairs/Coaches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Data Teams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552189">
                <a:tc>
                  <a:txBody>
                    <a:bodyPr/>
                    <a:lstStyle/>
                    <a:p>
                      <a:r>
                        <a:rPr lang="en-US" sz="1600" dirty="0" smtClean="0"/>
                        <a:t>Professional Learning Communities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School Psychologists</a:t>
                      </a:r>
                      <a:endParaRPr lang="en-US" sz="1600" dirty="0"/>
                    </a:p>
                  </a:txBody>
                  <a:tcPr>
                    <a:lnL w="12700" cap="flat" cmpd="sng" algn="ctr">
                      <a:solidFill>
                        <a:schemeClr val="tx1"/>
                      </a:solidFill>
                      <a:prstDash val="solid"/>
                      <a:round/>
                      <a:headEnd type="none" w="med" len="med"/>
                      <a:tailEnd type="none" w="med" len="med"/>
                    </a:lnL>
                  </a:tcPr>
                </a:tc>
                <a:tc>
                  <a:txBody>
                    <a:bodyPr/>
                    <a:lstStyle/>
                    <a:p>
                      <a:endParaRPr lang="en-US" sz="1600" dirty="0"/>
                    </a:p>
                  </a:txBody>
                  <a:tcPr>
                    <a:lnR w="12700" cap="flat" cmpd="sng" algn="ctr">
                      <a:solidFill>
                        <a:schemeClr val="tx1"/>
                      </a:solidFill>
                      <a:prstDash val="solid"/>
                      <a:round/>
                      <a:headEnd type="none" w="med" len="med"/>
                      <a:tailEnd type="none" w="med" len="med"/>
                    </a:lnR>
                  </a:tcPr>
                </a:tc>
              </a:tr>
              <a:tr h="319688">
                <a:tc>
                  <a:txBody>
                    <a:bodyPr/>
                    <a:lstStyle/>
                    <a:p>
                      <a:r>
                        <a:rPr lang="en-US" sz="1600" dirty="0" smtClean="0"/>
                        <a:t>Others</a:t>
                      </a:r>
                      <a:endParaRPr lang="en-US" sz="16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sz="16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7" name="Date Placeholder 6"/>
          <p:cNvSpPr>
            <a:spLocks noGrp="1"/>
          </p:cNvSpPr>
          <p:nvPr>
            <p:ph type="dt" sz="quarter" idx="10"/>
          </p:nvPr>
        </p:nvSpPr>
        <p:spPr/>
        <p:txBody>
          <a:bodyPr/>
          <a:lstStyle/>
          <a:p>
            <a:pPr>
              <a:defRPr/>
            </a:pPr>
            <a:fld id="{3260E746-6059-426D-A0B2-073ABEA63B95}"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887413"/>
            <a:ext cx="8380413" cy="646112"/>
          </a:xfrm>
        </p:spPr>
        <p:txBody>
          <a:bodyPr rtlCol="0">
            <a:normAutofit fontScale="90000"/>
          </a:bodyPr>
          <a:lstStyle/>
          <a:p>
            <a:pPr eaLnBrk="1" fontAlgn="auto" hangingPunct="1">
              <a:spcAft>
                <a:spcPts val="0"/>
              </a:spcAft>
              <a:defRPr/>
            </a:pPr>
            <a:r>
              <a:rPr lang="en-US" b="1" dirty="0" smtClean="0">
                <a:solidFill>
                  <a:srgbClr val="002060"/>
                </a:solidFill>
              </a:rPr>
              <a:t>Roles and Responsibilities</a:t>
            </a:r>
            <a:endParaRPr lang="en-US" b="1" dirty="0">
              <a:solidFill>
                <a:srgbClr val="002060"/>
              </a:solidFill>
            </a:endParaRPr>
          </a:p>
        </p:txBody>
      </p:sp>
      <p:sp>
        <p:nvSpPr>
          <p:cNvPr id="3" name="Content Placeholder 2"/>
          <p:cNvSpPr>
            <a:spLocks noGrp="1"/>
          </p:cNvSpPr>
          <p:nvPr>
            <p:ph sz="half" idx="1"/>
          </p:nvPr>
        </p:nvSpPr>
        <p:spPr>
          <a:xfrm>
            <a:off x="457200" y="1600200"/>
            <a:ext cx="4038600"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District Technology Coordinator</a:t>
            </a:r>
          </a:p>
          <a:p>
            <a:pPr eaLnBrk="1" fontAlgn="auto" hangingPunct="1">
              <a:spcAft>
                <a:spcPts val="0"/>
              </a:spcAft>
              <a:tabLst>
                <a:tab pos="2684463" algn="l"/>
              </a:tabLst>
              <a:defRPr/>
            </a:pPr>
            <a:r>
              <a:rPr lang="en-US" altLang="en-US" sz="1400" dirty="0" smtClean="0"/>
              <a:t>Attend DRC Technology Coordinator training</a:t>
            </a:r>
          </a:p>
          <a:p>
            <a:pPr eaLnBrk="1" fontAlgn="auto" hangingPunct="1">
              <a:spcAft>
                <a:spcPts val="0"/>
              </a:spcAft>
              <a:tabLst>
                <a:tab pos="2684463" algn="l"/>
              </a:tabLst>
              <a:defRPr/>
            </a:pPr>
            <a:r>
              <a:rPr lang="en-US" altLang="en-US" sz="1400" dirty="0" smtClean="0"/>
              <a:t>Create communication plan with DTC to support STCs and TAs </a:t>
            </a:r>
          </a:p>
          <a:p>
            <a:pPr eaLnBrk="1" fontAlgn="auto" hangingPunct="1">
              <a:spcAft>
                <a:spcPts val="0"/>
              </a:spcAft>
              <a:tabLst>
                <a:tab pos="2684463" algn="l"/>
              </a:tabLst>
              <a:defRPr/>
            </a:pPr>
            <a:r>
              <a:rPr lang="en-US" altLang="en-US" sz="1400" dirty="0" smtClean="0"/>
              <a:t>Ensure that all computers used for testing meet minimum requirements and are configured to support online testing</a:t>
            </a:r>
          </a:p>
          <a:p>
            <a:pPr eaLnBrk="1" fontAlgn="auto" hangingPunct="1">
              <a:spcAft>
                <a:spcPts val="0"/>
              </a:spcAft>
              <a:tabLst>
                <a:tab pos="2684463" algn="l"/>
              </a:tabLst>
              <a:defRPr/>
            </a:pPr>
            <a:r>
              <a:rPr lang="en-US" altLang="en-US" sz="1400" dirty="0" smtClean="0"/>
              <a:t>Coordinate installation of the student interface testing software</a:t>
            </a:r>
          </a:p>
          <a:p>
            <a:pPr eaLnBrk="1" fontAlgn="auto" hangingPunct="1">
              <a:spcAft>
                <a:spcPts val="0"/>
              </a:spcAft>
              <a:buFont typeface="Arial" pitchFamily="34" charset="0"/>
              <a:buNone/>
              <a:tabLst>
                <a:tab pos="2684463" algn="l"/>
              </a:tabLst>
              <a:defRPr/>
            </a:pPr>
            <a:r>
              <a:rPr lang="en-US" sz="2200" u="sng" dirty="0" smtClean="0"/>
              <a:t>District Test Coordinator (DTC)</a:t>
            </a:r>
          </a:p>
          <a:p>
            <a:pPr eaLnBrk="1" fontAlgn="auto" hangingPunct="1">
              <a:spcAft>
                <a:spcPts val="0"/>
              </a:spcAft>
              <a:tabLst>
                <a:tab pos="2684463" algn="l"/>
              </a:tabLst>
              <a:defRPr/>
            </a:pPr>
            <a:r>
              <a:rPr lang="en-US" sz="1400" dirty="0" smtClean="0"/>
              <a:t>Attend DRC Test Coordinator training</a:t>
            </a:r>
          </a:p>
          <a:p>
            <a:pPr eaLnBrk="1" fontAlgn="auto" hangingPunct="1">
              <a:spcAft>
                <a:spcPts val="0"/>
              </a:spcAft>
              <a:tabLst>
                <a:tab pos="2684463" algn="l"/>
              </a:tabLst>
              <a:defRPr/>
            </a:pPr>
            <a:r>
              <a:rPr lang="en-US" sz="1400" dirty="0" smtClean="0"/>
              <a:t>Access eDIRECT for User Guide and training materials</a:t>
            </a:r>
          </a:p>
          <a:p>
            <a:pPr eaLnBrk="1" fontAlgn="auto" hangingPunct="1">
              <a:spcAft>
                <a:spcPts val="0"/>
              </a:spcAft>
              <a:tabLst>
                <a:tab pos="2684463" algn="l"/>
              </a:tabLst>
              <a:defRPr/>
            </a:pPr>
            <a:r>
              <a:rPr lang="en-US" sz="1400" dirty="0" smtClean="0"/>
              <a:t>Create and distribute communication plan to all STCs before testing</a:t>
            </a:r>
          </a:p>
          <a:p>
            <a:pPr eaLnBrk="1" fontAlgn="auto" hangingPunct="1">
              <a:spcAft>
                <a:spcPts val="0"/>
              </a:spcAft>
              <a:tabLst>
                <a:tab pos="2684463" algn="l"/>
              </a:tabLst>
              <a:defRPr/>
            </a:pPr>
            <a:r>
              <a:rPr lang="en-US" sz="1400" dirty="0" smtClean="0"/>
              <a:t>Assist in the coordination of software installation</a:t>
            </a:r>
          </a:p>
          <a:p>
            <a:pPr eaLnBrk="1" fontAlgn="auto" hangingPunct="1">
              <a:spcAft>
                <a:spcPts val="0"/>
              </a:spcAft>
              <a:tabLst>
                <a:tab pos="2684463" algn="l"/>
              </a:tabLst>
              <a:defRPr/>
            </a:pPr>
            <a:r>
              <a:rPr lang="en-US" sz="1400" dirty="0" smtClean="0"/>
              <a:t>Set up PA eDIRECT accounts for all STCs</a:t>
            </a:r>
          </a:p>
          <a:p>
            <a:pPr eaLnBrk="1" fontAlgn="auto" hangingPunct="1">
              <a:spcAft>
                <a:spcPts val="0"/>
              </a:spcAft>
              <a:tabLst>
                <a:tab pos="2684463" algn="l"/>
              </a:tabLst>
              <a:defRPr/>
            </a:pPr>
            <a:r>
              <a:rPr lang="en-US" sz="1400" dirty="0" smtClean="0"/>
              <a:t>Provide training to STCs</a:t>
            </a:r>
          </a:p>
          <a:p>
            <a:pPr eaLnBrk="1" fontAlgn="auto" hangingPunct="1">
              <a:spcAft>
                <a:spcPts val="0"/>
              </a:spcAft>
              <a:tabLst>
                <a:tab pos="2684463" algn="l"/>
              </a:tabLst>
              <a:defRPr/>
            </a:pPr>
            <a:r>
              <a:rPr lang="en-US" sz="1400" dirty="0" smtClean="0"/>
              <a:t>Coordinate the management of student, teacher, and class data in the Test Setup system</a:t>
            </a:r>
            <a:endParaRPr lang="en-US" sz="1400" dirty="0"/>
          </a:p>
        </p:txBody>
      </p:sp>
      <p:sp>
        <p:nvSpPr>
          <p:cNvPr id="4" name="Content Placeholder 3"/>
          <p:cNvSpPr>
            <a:spLocks noGrp="1"/>
          </p:cNvSpPr>
          <p:nvPr>
            <p:ph sz="half" idx="2"/>
          </p:nvPr>
        </p:nvSpPr>
        <p:spPr>
          <a:xfrm>
            <a:off x="4648200" y="1581150"/>
            <a:ext cx="4208463"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School Test Coordinator (STC)</a:t>
            </a:r>
          </a:p>
          <a:p>
            <a:pPr eaLnBrk="1" fontAlgn="auto" hangingPunct="1">
              <a:spcAft>
                <a:spcPts val="0"/>
              </a:spcAft>
              <a:defRPr/>
            </a:pPr>
            <a:r>
              <a:rPr lang="en-US" sz="1400" dirty="0" smtClean="0"/>
              <a:t>Assist in the coordination of software installation</a:t>
            </a:r>
          </a:p>
          <a:p>
            <a:pPr eaLnBrk="1" fontAlgn="auto" hangingPunct="1">
              <a:spcAft>
                <a:spcPts val="0"/>
              </a:spcAft>
              <a:defRPr/>
            </a:pPr>
            <a:r>
              <a:rPr lang="en-US" sz="1400" dirty="0" smtClean="0"/>
              <a:t>Attend DTC-led Test Coordinator training</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Provide support and training to teachers</a:t>
            </a:r>
          </a:p>
          <a:p>
            <a:pPr eaLnBrk="1" fontAlgn="auto" hangingPunct="1">
              <a:spcAft>
                <a:spcPts val="0"/>
              </a:spcAft>
              <a:defRPr/>
            </a:pPr>
            <a:r>
              <a:rPr lang="en-US" sz="1400" dirty="0" smtClean="0"/>
              <a:t>Assist DTC in the management of student, teacher, and class data in the Test Setup system</a:t>
            </a:r>
          </a:p>
          <a:p>
            <a:pPr eaLnBrk="1" fontAlgn="auto" hangingPunct="1">
              <a:spcAft>
                <a:spcPts val="0"/>
              </a:spcAft>
              <a:defRPr/>
            </a:pPr>
            <a:r>
              <a:rPr lang="en-US" sz="1400" dirty="0" smtClean="0"/>
              <a:t>Create Student Groups (classes) for teachers utilizing the CDT</a:t>
            </a:r>
          </a:p>
          <a:p>
            <a:pPr eaLnBrk="1" fontAlgn="auto" hangingPunct="1">
              <a:spcAft>
                <a:spcPts val="0"/>
              </a:spcAft>
              <a:buFont typeface="Arial" pitchFamily="34" charset="0"/>
              <a:buNone/>
              <a:defRPr/>
            </a:pPr>
            <a:r>
              <a:rPr lang="en-US" sz="2200" u="sng" dirty="0" smtClean="0"/>
              <a:t>Test Administrators (TA) Teachers</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Attend Professional Development training</a:t>
            </a:r>
          </a:p>
          <a:p>
            <a:pPr eaLnBrk="1" fontAlgn="auto" hangingPunct="1">
              <a:spcAft>
                <a:spcPts val="0"/>
              </a:spcAft>
              <a:defRPr/>
            </a:pPr>
            <a:r>
              <a:rPr lang="en-US" sz="1400" dirty="0" smtClean="0"/>
              <a:t>Create and manage Test Sessions for students who will be taking the CDT</a:t>
            </a:r>
          </a:p>
          <a:p>
            <a:pPr eaLnBrk="1" fontAlgn="auto" hangingPunct="1">
              <a:spcAft>
                <a:spcPts val="0"/>
              </a:spcAft>
              <a:defRPr/>
            </a:pPr>
            <a:r>
              <a:rPr lang="en-US" sz="1400" dirty="0" smtClean="0"/>
              <a:t>Coordinate the administration of the CDT to students</a:t>
            </a:r>
          </a:p>
          <a:p>
            <a:pPr eaLnBrk="1" fontAlgn="auto" hangingPunct="1">
              <a:spcAft>
                <a:spcPts val="0"/>
              </a:spcAft>
              <a:defRPr/>
            </a:pPr>
            <a:r>
              <a:rPr lang="en-US" sz="1400" dirty="0" smtClean="0"/>
              <a:t>Monitor and manage the testing environment</a:t>
            </a:r>
          </a:p>
          <a:p>
            <a:pPr eaLnBrk="1" fontAlgn="auto" hangingPunct="1">
              <a:spcAft>
                <a:spcPts val="0"/>
              </a:spcAft>
              <a:defRPr/>
            </a:pPr>
            <a:r>
              <a:rPr lang="en-US" sz="1400" dirty="0" smtClean="0"/>
              <a:t>Access and utilize the real-time reporting tool </a:t>
            </a:r>
          </a:p>
          <a:p>
            <a:pPr eaLnBrk="1" fontAlgn="auto" hangingPunct="1">
              <a:spcAft>
                <a:spcPts val="0"/>
              </a:spcAft>
              <a:defRPr/>
            </a:pPr>
            <a:endParaRPr lang="en-US" sz="1400" dirty="0" smtClean="0"/>
          </a:p>
          <a:p>
            <a:pPr eaLnBrk="1" fontAlgn="auto" hangingPunct="1">
              <a:spcAft>
                <a:spcPts val="0"/>
              </a:spcAft>
              <a:defRPr/>
            </a:pPr>
            <a:endParaRPr lang="en-US" sz="2200" dirty="0" smtClean="0"/>
          </a:p>
          <a:p>
            <a:pPr eaLnBrk="1" fontAlgn="auto" hangingPunct="1">
              <a:spcAft>
                <a:spcPts val="0"/>
              </a:spcAft>
              <a:defRPr/>
            </a:pPr>
            <a:endParaRPr lang="en-US" sz="2200" dirty="0"/>
          </a:p>
        </p:txBody>
      </p:sp>
      <p:sp>
        <p:nvSpPr>
          <p:cNvPr id="5" name="Slide Number Placeholder 4"/>
          <p:cNvSpPr>
            <a:spLocks noGrp="1"/>
          </p:cNvSpPr>
          <p:nvPr>
            <p:ph type="sldNum" sz="quarter" idx="12"/>
          </p:nvPr>
        </p:nvSpPr>
        <p:spPr/>
        <p:txBody>
          <a:bodyPr/>
          <a:lstStyle/>
          <a:p>
            <a:pPr>
              <a:defRPr/>
            </a:pPr>
            <a:fld id="{E04D17E4-60BF-4E92-A65A-AA8A7F955EBC}" type="slidenum">
              <a:rPr lang="en-US" smtClean="0"/>
              <a:pPr>
                <a:defRPr/>
              </a:pPr>
              <a:t>67</a:t>
            </a:fld>
            <a:endParaRPr lang="en-US" dirty="0"/>
          </a:p>
        </p:txBody>
      </p:sp>
      <p:sp>
        <p:nvSpPr>
          <p:cNvPr id="6" name="Date Placeholder 5"/>
          <p:cNvSpPr>
            <a:spLocks noGrp="1"/>
          </p:cNvSpPr>
          <p:nvPr>
            <p:ph type="dt" sz="quarter" idx="10"/>
          </p:nvPr>
        </p:nvSpPr>
        <p:spPr/>
        <p:txBody>
          <a:bodyPr/>
          <a:lstStyle/>
          <a:p>
            <a:pPr>
              <a:defRPr/>
            </a:pPr>
            <a:fld id="{D8B104E6-6E46-466E-8E35-F423B101B40D}"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z="3200" smtClean="0"/>
              <a:t/>
            </a:r>
            <a:br>
              <a:rPr lang="en-US" sz="3200" smtClean="0"/>
            </a:br>
            <a:r>
              <a:rPr lang="en-US" b="1" smtClean="0">
                <a:solidFill>
                  <a:srgbClr val="002060"/>
                </a:solidFill>
              </a:rPr>
              <a:t>Two Stars and a Wish </a:t>
            </a:r>
            <a:r>
              <a:rPr lang="en-US" sz="3200" smtClean="0">
                <a:solidFill>
                  <a:srgbClr val="002060"/>
                </a:solidFill>
              </a:rPr>
              <a:t/>
            </a:r>
            <a:br>
              <a:rPr lang="en-US" sz="3200" smtClean="0">
                <a:solidFill>
                  <a:srgbClr val="002060"/>
                </a:solidFill>
              </a:rPr>
            </a:br>
            <a:r>
              <a:rPr lang="en-US" sz="4000" smtClean="0">
                <a:solidFill>
                  <a:srgbClr val="002060"/>
                </a:solidFill>
              </a:rPr>
              <a:t>Exit Ticket</a:t>
            </a:r>
          </a:p>
        </p:txBody>
      </p:sp>
      <p:sp>
        <p:nvSpPr>
          <p:cNvPr id="65539" name="Content Placeholder 2"/>
          <p:cNvSpPr>
            <a:spLocks noGrp="1"/>
          </p:cNvSpPr>
          <p:nvPr>
            <p:ph idx="1"/>
          </p:nvPr>
        </p:nvSpPr>
        <p:spPr/>
        <p:txBody>
          <a:bodyPr/>
          <a:lstStyle/>
          <a:p>
            <a:pPr>
              <a:buFont typeface="Arial" pitchFamily="34" charset="0"/>
              <a:buNone/>
            </a:pPr>
            <a:r>
              <a:rPr lang="en-US" sz="2800" smtClean="0"/>
              <a:t>Directions: Provide two stars and a wish as a result of today’s initial training on the CDT.</a:t>
            </a:r>
          </a:p>
          <a:p>
            <a:pPr>
              <a:buFont typeface="Arial" pitchFamily="34" charset="0"/>
              <a:buNone/>
            </a:pPr>
            <a:r>
              <a:rPr lang="en-US" smtClean="0"/>
              <a:t>1.</a:t>
            </a:r>
          </a:p>
          <a:p>
            <a:pPr>
              <a:buFont typeface="Arial" pitchFamily="34" charset="0"/>
              <a:buNone/>
            </a:pPr>
            <a:endParaRPr lang="en-US" smtClean="0"/>
          </a:p>
          <a:p>
            <a:pPr>
              <a:buFont typeface="Arial" pitchFamily="34" charset="0"/>
              <a:buNone/>
            </a:pPr>
            <a:r>
              <a:rPr lang="en-US" smtClean="0"/>
              <a:t>2. </a:t>
            </a:r>
          </a:p>
          <a:p>
            <a:pPr>
              <a:buFont typeface="Arial" pitchFamily="34" charset="0"/>
              <a:buNone/>
            </a:pPr>
            <a:endParaRPr lang="en-US" smtClean="0"/>
          </a:p>
          <a:p>
            <a:pPr>
              <a:buFont typeface="Arial" pitchFamily="34" charset="0"/>
              <a:buNone/>
            </a:pPr>
            <a:r>
              <a:rPr lang="en-US" smtClean="0"/>
              <a:t>         Wish! </a:t>
            </a:r>
          </a:p>
        </p:txBody>
      </p:sp>
      <p:sp>
        <p:nvSpPr>
          <p:cNvPr id="4" name="Slide Number Placeholder 3"/>
          <p:cNvSpPr>
            <a:spLocks noGrp="1"/>
          </p:cNvSpPr>
          <p:nvPr>
            <p:ph type="sldNum" sz="quarter" idx="12"/>
          </p:nvPr>
        </p:nvSpPr>
        <p:spPr/>
        <p:txBody>
          <a:bodyPr/>
          <a:lstStyle/>
          <a:p>
            <a:pPr>
              <a:defRPr/>
            </a:pPr>
            <a:fld id="{87342599-7397-4509-9BD7-C00BFAE3C155}" type="slidenum">
              <a:rPr lang="en-US" smtClean="0"/>
              <a:pPr>
                <a:defRPr/>
              </a:pPr>
              <a:t>68</a:t>
            </a:fld>
            <a:endParaRPr lang="en-US" dirty="0"/>
          </a:p>
        </p:txBody>
      </p:sp>
      <p:sp>
        <p:nvSpPr>
          <p:cNvPr id="5" name="5-Point Star 4"/>
          <p:cNvSpPr/>
          <p:nvPr/>
        </p:nvSpPr>
        <p:spPr>
          <a:xfrm>
            <a:off x="1304925" y="2667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5-Point Star 5"/>
          <p:cNvSpPr/>
          <p:nvPr/>
        </p:nvSpPr>
        <p:spPr>
          <a:xfrm>
            <a:off x="1323975" y="3810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Date Placeholder 6"/>
          <p:cNvSpPr>
            <a:spLocks noGrp="1"/>
          </p:cNvSpPr>
          <p:nvPr>
            <p:ph type="dt" sz="quarter" idx="10"/>
          </p:nvPr>
        </p:nvSpPr>
        <p:spPr/>
        <p:txBody>
          <a:bodyPr/>
          <a:lstStyle/>
          <a:p>
            <a:pPr>
              <a:defRPr/>
            </a:pPr>
            <a:fld id="{4450614A-A211-4624-876E-E88F2995B831}"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3550" y="1543050"/>
            <a:ext cx="8229600" cy="4951413"/>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8195" name="Title 1"/>
          <p:cNvSpPr>
            <a:spLocks noGrp="1"/>
          </p:cNvSpPr>
          <p:nvPr>
            <p:ph type="title"/>
          </p:nvPr>
        </p:nvSpPr>
        <p:spPr/>
        <p:txBody>
          <a:bodyPr/>
          <a:lstStyle/>
          <a:p>
            <a:r>
              <a:rPr lang="en-US" sz="4000" b="1" smtClean="0">
                <a:solidFill>
                  <a:srgbClr val="002060"/>
                </a:solidFill>
              </a:rPr>
              <a:t/>
            </a:r>
            <a:br>
              <a:rPr lang="en-US" sz="4000" b="1" smtClean="0">
                <a:solidFill>
                  <a:srgbClr val="002060"/>
                </a:solidFill>
              </a:rPr>
            </a:br>
            <a:r>
              <a:rPr lang="en-US" sz="4000" b="1" smtClean="0">
                <a:solidFill>
                  <a:srgbClr val="002060"/>
                </a:solidFill>
              </a:rPr>
              <a:t>CDT and SAS</a:t>
            </a:r>
          </a:p>
        </p:txBody>
      </p:sp>
      <p:sp>
        <p:nvSpPr>
          <p:cNvPr id="4" name="Slide Number Placeholder 3"/>
          <p:cNvSpPr>
            <a:spLocks noGrp="1"/>
          </p:cNvSpPr>
          <p:nvPr>
            <p:ph type="sldNum" sz="quarter" idx="12"/>
          </p:nvPr>
        </p:nvSpPr>
        <p:spPr/>
        <p:txBody>
          <a:bodyPr/>
          <a:lstStyle/>
          <a:p>
            <a:pPr>
              <a:defRPr/>
            </a:pPr>
            <a:fld id="{0F5F0733-9508-47F6-96D1-51AE4A759B7A}" type="slidenum">
              <a:rPr lang="en-US" smtClean="0"/>
              <a:pPr>
                <a:defRPr/>
              </a:pPr>
              <a:t>7</a:t>
            </a:fld>
            <a:endParaRPr lang="en-US" dirty="0"/>
          </a:p>
        </p:txBody>
      </p:sp>
      <p:pic>
        <p:nvPicPr>
          <p:cNvPr id="8197" name="Picture 6" descr="studentAchievement1.jpg"/>
          <p:cNvPicPr>
            <a:picLocks noChangeAspect="1"/>
          </p:cNvPicPr>
          <p:nvPr/>
        </p:nvPicPr>
        <p:blipFill>
          <a:blip r:embed="rId3" cstate="print"/>
          <a:srcRect/>
          <a:stretch>
            <a:fillRect/>
          </a:stretch>
        </p:blipFill>
        <p:spPr bwMode="auto">
          <a:xfrm>
            <a:off x="2601913" y="2027238"/>
            <a:ext cx="3976687" cy="4291012"/>
          </a:xfrm>
          <a:prstGeom prst="rect">
            <a:avLst/>
          </a:prstGeom>
          <a:noFill/>
          <a:ln w="9525">
            <a:noFill/>
            <a:miter lim="800000"/>
            <a:headEnd/>
            <a:tailEnd/>
          </a:ln>
        </p:spPr>
      </p:pic>
      <p:pic>
        <p:nvPicPr>
          <p:cNvPr id="8198" name="Picture 2" descr="C:\Users\jmratka\Desktop\PDE SAS\SAS-logo.png"/>
          <p:cNvPicPr>
            <a:picLocks noGrp="1" noChangeAspect="1" noChangeArrowheads="1"/>
          </p:cNvPicPr>
          <p:nvPr>
            <p:ph idx="1"/>
          </p:nvPr>
        </p:nvPicPr>
        <p:blipFill>
          <a:blip r:embed="rId4" cstate="print"/>
          <a:srcRect/>
          <a:stretch>
            <a:fillRect/>
          </a:stretch>
        </p:blipFill>
        <p:spPr>
          <a:xfrm>
            <a:off x="554038" y="1776413"/>
            <a:ext cx="1635125" cy="365125"/>
          </a:xfrm>
        </p:spPr>
      </p:pic>
      <p:sp>
        <p:nvSpPr>
          <p:cNvPr id="8" name="Date Placeholder 7"/>
          <p:cNvSpPr>
            <a:spLocks noGrp="1"/>
          </p:cNvSpPr>
          <p:nvPr>
            <p:ph type="dt" sz="quarter" idx="10"/>
          </p:nvPr>
        </p:nvSpPr>
        <p:spPr/>
        <p:txBody>
          <a:bodyPr/>
          <a:lstStyle/>
          <a:p>
            <a:pPr>
              <a:defRPr/>
            </a:pPr>
            <a:fld id="{5261EA2D-97CC-48F8-988B-A700C03415AB}"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23925"/>
            <a:ext cx="8229600" cy="828675"/>
          </a:xfrm>
        </p:spPr>
        <p:txBody>
          <a:bodyPr rtlCol="0">
            <a:normAutofit fontScale="90000"/>
          </a:bodyPr>
          <a:lstStyle/>
          <a:p>
            <a:pPr eaLnBrk="1" fontAlgn="auto" hangingPunct="1">
              <a:spcAft>
                <a:spcPts val="0"/>
              </a:spcAft>
              <a:defRPr/>
            </a:pPr>
            <a:r>
              <a:rPr lang="en-US" b="1" dirty="0" smtClean="0">
                <a:solidFill>
                  <a:srgbClr val="002060"/>
                </a:solidFill>
              </a:rPr>
              <a:t>Pennsylvania Fair Assessments</a:t>
            </a:r>
            <a:r>
              <a:rPr lang="en-US" b="1" dirty="0" smtClean="0"/>
              <a:t/>
            </a:r>
            <a:br>
              <a:rPr lang="en-US" b="1" dirty="0" smtClean="0"/>
            </a:br>
            <a:endParaRPr lang="en-US" dirty="0"/>
          </a:p>
        </p:txBody>
      </p:sp>
      <p:sp>
        <p:nvSpPr>
          <p:cNvPr id="4" name="Slide Number Placeholder 3"/>
          <p:cNvSpPr>
            <a:spLocks noGrp="1"/>
          </p:cNvSpPr>
          <p:nvPr>
            <p:ph type="sldNum" sz="quarter" idx="12"/>
          </p:nvPr>
        </p:nvSpPr>
        <p:spPr/>
        <p:txBody>
          <a:bodyPr/>
          <a:lstStyle/>
          <a:p>
            <a:pPr>
              <a:defRPr/>
            </a:pPr>
            <a:fld id="{F2ABF42E-2A3C-4E0A-90EA-48FDE8E04FC2}" type="slidenum">
              <a:rPr lang="en-US" smtClean="0"/>
              <a:pPr>
                <a:defRPr/>
              </a:pPr>
              <a:t>8</a:t>
            </a:fld>
            <a:endParaRPr lang="en-US" dirty="0"/>
          </a:p>
        </p:txBody>
      </p:sp>
      <p:graphicFrame>
        <p:nvGraphicFramePr>
          <p:cNvPr id="5" name="Table 4"/>
          <p:cNvGraphicFramePr>
            <a:graphicFrameLocks noGrp="1"/>
          </p:cNvGraphicFramePr>
          <p:nvPr/>
        </p:nvGraphicFramePr>
        <p:xfrm>
          <a:off x="377825" y="1379538"/>
          <a:ext cx="8528670" cy="5478634"/>
        </p:xfrm>
        <a:graphic>
          <a:graphicData uri="http://schemas.openxmlformats.org/drawingml/2006/table">
            <a:tbl>
              <a:tblPr/>
              <a:tblGrid>
                <a:gridCol w="1705734"/>
                <a:gridCol w="1705734"/>
                <a:gridCol w="1705734"/>
                <a:gridCol w="1705734"/>
                <a:gridCol w="1705734"/>
              </a:tblGrid>
              <a:tr h="7876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FFFFFF"/>
                        </a:solidFill>
                        <a:effectLst/>
                        <a:latin typeface="Calibri" pitchFamily="34"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Diagnostic</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Formative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Benchmark</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Summative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2060"/>
                    </a:solidFill>
                  </a:tcPr>
                </a:tc>
              </a:tr>
              <a:tr h="8589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Purpose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Guide instruction specifically targeted to meet students’ needs, including students’ strengths and weaknesses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Inform ongoing classroom instruction so that adjustments to instruction can be made</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Determine how well students are progressing toward demonstrating proficiency on a set of designated grade-level curriculum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Determine the degree to which students have mastered a designated set of curriculum content standards </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3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Impact  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Instruction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1"/>
                        </a:solidFill>
                        <a:effectLst/>
                        <a:latin typeface="Calibri" pitchFamily="34"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Tools that provide alignment to units, lesson plans, and other resources based on students‘ needs.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Classroom-based activities integrated into instruction and learning with teachers and students receiving frequent feedback</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Low-stakes assessments used to predict how students will do on the high-stakes summative assessments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Assessments used for accountability</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535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Intended Users of the Results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Students, parents, and educators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Educators, parents,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public at large, 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district personnel</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26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Examples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 Diagnostic Tools (CDT)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Teacher-created diagnostics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Teacher-selected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Classroom assessments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Response cards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White boards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Random selection</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Acuity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Assess2Know</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4-Sight</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PSSA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Keystone Exams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ACCESS for ELLs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End of Unit/Chapter Tests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District End of Course Exams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210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cs typeface="Times New Roman" pitchFamily="18" charset="0"/>
                        </a:rPr>
                        <a:t>Type of Information Provided</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a more complete picture of a student’s or group of students’ strengths and weaknesses so that instruction can be targeted directly at meeting student needs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feedback related to a specific unit or lesson so that feedback can be used to inform classroom instruction and learning during the teaching/learning process </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information on the degree to which students have mastered a given concept or how students are progressing toward demonstrating proficiency on grade-level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cs typeface="Times New Roman" pitchFamily="18" charset="0"/>
                        </a:rPr>
                        <a:t>Provides information on students’ mastery of a given set of content standards</a:t>
                      </a:r>
                    </a:p>
                  </a:txBody>
                  <a:tcPr marL="37785" marR="3778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 name="Date Placeholder 5"/>
          <p:cNvSpPr>
            <a:spLocks noGrp="1"/>
          </p:cNvSpPr>
          <p:nvPr>
            <p:ph type="dt" sz="quarter" idx="10"/>
          </p:nvPr>
        </p:nvSpPr>
        <p:spPr/>
        <p:txBody>
          <a:bodyPr/>
          <a:lstStyle/>
          <a:p>
            <a:pPr>
              <a:defRPr/>
            </a:pPr>
            <a:fld id="{4C0ACF3D-205F-4F41-8880-BDD0AD935E8F}" type="datetime1">
              <a:rPr lang="en-US"/>
              <a:pPr>
                <a:defRPr/>
              </a:pPr>
              <a:t>2/12/2012</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2B953652-F3AF-46F5-A7A1-B676302A699B}" type="slidenum">
              <a:rPr lang="en-US" smtClean="0"/>
              <a:pPr>
                <a:defRPr/>
              </a:pPr>
              <a:t>9</a:t>
            </a:fld>
            <a:endParaRPr lang="en-US" dirty="0"/>
          </a:p>
        </p:txBody>
      </p:sp>
      <p:pic>
        <p:nvPicPr>
          <p:cNvPr id="10244" name="Picture 2"/>
          <p:cNvPicPr>
            <a:picLocks noGrp="1" noChangeAspect="1" noChangeArrowheads="1"/>
          </p:cNvPicPr>
          <p:nvPr>
            <p:ph idx="1"/>
          </p:nvPr>
        </p:nvPicPr>
        <p:blipFill>
          <a:blip r:embed="rId3" cstate="print"/>
          <a:srcRect/>
          <a:stretch>
            <a:fillRect/>
          </a:stretch>
        </p:blipFill>
        <p:spPr>
          <a:xfrm>
            <a:off x="1354138" y="1600200"/>
            <a:ext cx="7445375" cy="4800600"/>
          </a:xfrm>
          <a:noFill/>
        </p:spPr>
      </p:pic>
      <p:sp>
        <p:nvSpPr>
          <p:cNvPr id="10245" name="TextBox 5"/>
          <p:cNvSpPr txBox="1">
            <a:spLocks noChangeArrowheads="1"/>
          </p:cNvSpPr>
          <p:nvPr/>
        </p:nvSpPr>
        <p:spPr bwMode="auto">
          <a:xfrm>
            <a:off x="2019300" y="1323975"/>
            <a:ext cx="2438400" cy="461963"/>
          </a:xfrm>
          <a:prstGeom prst="rect">
            <a:avLst/>
          </a:prstGeom>
          <a:noFill/>
          <a:ln w="9525">
            <a:noFill/>
            <a:miter lim="800000"/>
            <a:headEnd/>
            <a:tailEnd/>
          </a:ln>
        </p:spPr>
        <p:txBody>
          <a:bodyPr>
            <a:spAutoFit/>
          </a:bodyPr>
          <a:lstStyle/>
          <a:p>
            <a:r>
              <a:rPr lang="en-US" sz="2400" b="1">
                <a:solidFill>
                  <a:srgbClr val="00B050"/>
                </a:solidFill>
              </a:rPr>
              <a:t>Benchmark</a:t>
            </a:r>
          </a:p>
        </p:txBody>
      </p:sp>
      <p:sp>
        <p:nvSpPr>
          <p:cNvPr id="7" name="Date Placeholder 6"/>
          <p:cNvSpPr>
            <a:spLocks noGrp="1"/>
          </p:cNvSpPr>
          <p:nvPr>
            <p:ph type="dt" sz="quarter" idx="10"/>
          </p:nvPr>
        </p:nvSpPr>
        <p:spPr/>
        <p:txBody>
          <a:bodyPr/>
          <a:lstStyle/>
          <a:p>
            <a:pPr>
              <a:defRPr/>
            </a:pPr>
            <a:fld id="{3C2C4119-FB7E-4BF5-B5E3-08EA50B3E08D}" type="datetime1">
              <a:rPr lang="en-US"/>
              <a:pPr>
                <a:defRPr/>
              </a:pPr>
              <a:t>2/12/2012</a:t>
            </a:fld>
            <a:endParaRPr lang="en-US" dirty="0"/>
          </a:p>
        </p:txBody>
      </p:sp>
      <p:sp>
        <p:nvSpPr>
          <p:cNvPr id="10247" name="TextBox 7"/>
          <p:cNvSpPr txBox="1">
            <a:spLocks noChangeArrowheads="1"/>
          </p:cNvSpPr>
          <p:nvPr/>
        </p:nvSpPr>
        <p:spPr bwMode="auto">
          <a:xfrm>
            <a:off x="5878513" y="1306513"/>
            <a:ext cx="1646237" cy="461962"/>
          </a:xfrm>
          <a:prstGeom prst="rect">
            <a:avLst/>
          </a:prstGeom>
          <a:noFill/>
          <a:ln w="9525">
            <a:noFill/>
            <a:miter lim="800000"/>
            <a:headEnd/>
            <a:tailEnd/>
          </a:ln>
        </p:spPr>
        <p:txBody>
          <a:bodyPr>
            <a:spAutoFit/>
          </a:bodyPr>
          <a:lstStyle/>
          <a:p>
            <a:r>
              <a:rPr lang="en-US" sz="2400" b="1">
                <a:solidFill>
                  <a:srgbClr val="FF0000"/>
                </a:solidFill>
              </a:rPr>
              <a:t>Diagnostic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42811</TotalTime>
  <Words>4350</Words>
  <Application>Microsoft Office PowerPoint</Application>
  <PresentationFormat>On-screen Show (4:3)</PresentationFormat>
  <Paragraphs>843</Paragraphs>
  <Slides>68</Slides>
  <Notes>66</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PowerPoint Presentation</vt:lpstr>
      <vt:lpstr>PowerPoint Presentation</vt:lpstr>
      <vt:lpstr>     Resources:   http://arincoaches.wikispaces.com/CDT</vt:lpstr>
      <vt:lpstr>Objectives:</vt:lpstr>
      <vt:lpstr> Agenda</vt:lpstr>
      <vt:lpstr> Welcome</vt:lpstr>
      <vt:lpstr> CDT and SAS</vt:lpstr>
      <vt:lpstr>Pennsylvania Fair Assessments </vt:lpstr>
      <vt:lpstr>What are the similarities and differences  between Benchmark Assessments and Diagnostic Tools?</vt:lpstr>
      <vt:lpstr>What are the similarities and differences  between Benchmark Assessments and Diagnostic Tools?</vt:lpstr>
      <vt:lpstr>  Supports differentiated instruction within RtII Tiers 1, 2, and 3 </vt:lpstr>
      <vt:lpstr>PowerPoint Presentation</vt:lpstr>
      <vt:lpstr>PowerPoint Presentation</vt:lpstr>
      <vt:lpstr> CDT Overview</vt:lpstr>
      <vt:lpstr>AGREE or DISAGREE Activity:  What are Classroom Diagnostic Tools? </vt:lpstr>
      <vt:lpstr>PowerPoint Presentation</vt:lpstr>
      <vt:lpstr> CDT Overview</vt:lpstr>
      <vt:lpstr>CDT Overview </vt:lpstr>
      <vt:lpstr>CDT Overview </vt:lpstr>
      <vt:lpstr>CDT Overview What are the Classroom Diagnostic Tools?   </vt:lpstr>
      <vt:lpstr>CDT Overview </vt:lpstr>
      <vt:lpstr>eDIRECT:  CDT User Guides and Other Information </vt:lpstr>
      <vt:lpstr>Implementation Plan</vt:lpstr>
      <vt:lpstr>Implementation Plan STEP 1   Contact PA Customer Service for initial system setup</vt:lpstr>
      <vt:lpstr>Implementation Plan STEP 2  Complete the eDIRECT user setup process</vt:lpstr>
      <vt:lpstr>Implementation Plan STEP 3   Complete PA Online Assessment software installation</vt:lpstr>
      <vt:lpstr>Implementation Plan STEP 4  Complete the Test Setup process</vt:lpstr>
      <vt:lpstr>Implementation Plan STEP 5  Administer the Online Tutorials</vt:lpstr>
      <vt:lpstr>Implementation Plan STEP 5  Administer the Online Tutorials</vt:lpstr>
      <vt:lpstr>Implementation Plan STEP 5  Administer the Online Tutorials</vt:lpstr>
      <vt:lpstr>Implementation Plan STEP 6  Administer the Online Tools Training </vt:lpstr>
      <vt:lpstr>Implementation Plan STEP 6  Administer the Online Tools Training </vt:lpstr>
      <vt:lpstr>Implementation Plan STEP 7  Administer the CDT</vt:lpstr>
      <vt:lpstr>Implementation Plan STEP 8  Access real-time reports via eDIRECT</vt:lpstr>
      <vt:lpstr>Implementation Plan STEP 9  Determine instructional plan for student(s)</vt:lpstr>
      <vt:lpstr>Live Demonstration:  “Navigating the Interactive Reporting Tools”</vt:lpstr>
      <vt:lpstr>Group Diagnostic Map – Algebra I</vt:lpstr>
      <vt:lpstr>Group Diagnostic Map – Mathematics </vt:lpstr>
      <vt:lpstr>Group Diagnostic Map Single Diagnostic Category</vt:lpstr>
      <vt:lpstr>Student Diagnostic Map</vt:lpstr>
      <vt:lpstr>Learning Progressions</vt:lpstr>
      <vt:lpstr>Learning Progression Map</vt:lpstr>
      <vt:lpstr> Learning Progressions</vt:lpstr>
      <vt:lpstr> CDT Learning Progression Map</vt:lpstr>
      <vt:lpstr> CDT Learning Progression Map</vt:lpstr>
      <vt:lpstr>Learning Progression Activity</vt:lpstr>
      <vt:lpstr>Learning Progression Activity</vt:lpstr>
      <vt:lpstr>Learning Progression Activity</vt:lpstr>
      <vt:lpstr>Learning Progression Activity</vt:lpstr>
      <vt:lpstr>Learning Progression Activity</vt:lpstr>
      <vt:lpstr>Learning Progression Activity</vt:lpstr>
      <vt:lpstr> Learning Progression Maps </vt:lpstr>
      <vt:lpstr>Search the Profile!</vt:lpstr>
      <vt:lpstr>Search the Profile!</vt:lpstr>
      <vt:lpstr>Interactive Reports</vt:lpstr>
      <vt:lpstr>Interactive Reports</vt:lpstr>
      <vt:lpstr>Recommendations for  One-to-One Conferencing </vt:lpstr>
      <vt:lpstr>Recommendations for  One-to-One Conferencing </vt:lpstr>
      <vt:lpstr>     Brainstorm Activity:   What are the benefits of the Classroom Diagnostic Tools for teachers, students, and parents/guardians?</vt:lpstr>
      <vt:lpstr>Why should the Classroom Diagnostic Tools be used?   </vt:lpstr>
      <vt:lpstr>Why should the Classroom Diagnostic Tools be used?   </vt:lpstr>
      <vt:lpstr>Why should the Classroom Diagnostic Tools be used?   </vt:lpstr>
      <vt:lpstr>Who are the target students/groups?   </vt:lpstr>
      <vt:lpstr>CDT Activity </vt:lpstr>
      <vt:lpstr>How often should the Classroom Diagnostic Tools be administered?  </vt:lpstr>
      <vt:lpstr>Who might use the Classroom Diagnostic Tools and for what purpose?  </vt:lpstr>
      <vt:lpstr>Roles and Responsibilities</vt:lpstr>
      <vt:lpstr> Two Stars and a Wish  Exit Ticket</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Daddio</cp:lastModifiedBy>
  <cp:revision>4609</cp:revision>
  <dcterms:created xsi:type="dcterms:W3CDTF">2005-11-10T12:55:35Z</dcterms:created>
  <dcterms:modified xsi:type="dcterms:W3CDTF">2012-02-13T04:27:00Z</dcterms:modified>
</cp:coreProperties>
</file>