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4"/>
  </p:notesMasterIdLst>
  <p:handoutMasterIdLst>
    <p:handoutMasterId r:id="rId15"/>
  </p:handoutMasterIdLst>
  <p:sldIdLst>
    <p:sldId id="256" r:id="rId2"/>
    <p:sldId id="265" r:id="rId3"/>
    <p:sldId id="266" r:id="rId4"/>
    <p:sldId id="267" r:id="rId5"/>
    <p:sldId id="260" r:id="rId6"/>
    <p:sldId id="261" r:id="rId7"/>
    <p:sldId id="257" r:id="rId8"/>
    <p:sldId id="259" r:id="rId9"/>
    <p:sldId id="268" r:id="rId10"/>
    <p:sldId id="262" r:id="rId11"/>
    <p:sldId id="269" r:id="rId12"/>
    <p:sldId id="270" r:id="rId13"/>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67" d="100"/>
          <a:sy n="67" d="100"/>
        </p:scale>
        <p:origin x="113"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62312521-9A41-45DC-810A-4B20F0946C1D}" type="datetimeFigureOut">
              <a:rPr lang="en-US" smtClean="0"/>
              <a:t>1/25/2017</a:t>
            </a:fld>
            <a:endParaRPr lang="en-US"/>
          </a:p>
        </p:txBody>
      </p:sp>
      <p:sp>
        <p:nvSpPr>
          <p:cNvPr id="4" name="Footer Placeholder 3"/>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DA1FF28E-0EA7-4577-AF86-D1BEA42638F7}" type="slidenum">
              <a:rPr lang="en-US" smtClean="0"/>
              <a:t>‹#›</a:t>
            </a:fld>
            <a:endParaRPr lang="en-US"/>
          </a:p>
        </p:txBody>
      </p:sp>
    </p:spTree>
    <p:extLst>
      <p:ext uri="{BB962C8B-B14F-4D97-AF65-F5344CB8AC3E}">
        <p14:creationId xmlns:p14="http://schemas.microsoft.com/office/powerpoint/2010/main" val="3461893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A424518D-90A1-4CB0-9F58-C56787EBBF4E}" type="datetimeFigureOut">
              <a:rPr lang="en-US" smtClean="0"/>
              <a:t>1/25/2017</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B4745E18-F92C-4D47-824D-8BA8D7DA5440}" type="slidenum">
              <a:rPr lang="en-US" smtClean="0"/>
              <a:t>‹#›</a:t>
            </a:fld>
            <a:endParaRPr lang="en-US"/>
          </a:p>
        </p:txBody>
      </p:sp>
    </p:spTree>
    <p:extLst>
      <p:ext uri="{BB962C8B-B14F-4D97-AF65-F5344CB8AC3E}">
        <p14:creationId xmlns:p14="http://schemas.microsoft.com/office/powerpoint/2010/main" val="3274643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0CE7F3-0E08-4819-B4E0-6EBC8A8CA6B6}"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FCF5A47-7D11-4BF0-AF9B-BA6B387E3867}" type="datetime1">
              <a:rPr lang="en-US" smtClean="0"/>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EF28FB8-24C9-42B7-B820-17DF7979DC83}"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C3DD7DF-E8BB-4EE1-922B-C554FEFFA2EA}"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8E4E2CC-E8A9-441E-9BDB-36EA0425121E}"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9562587-9FFE-492B-9E06-0992E7BE6807}" type="datetime1">
              <a:rPr lang="en-US" smtClean="0"/>
              <a:t>1/25/2017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20773D3-7312-45EC-84CF-56608FF410FD}" type="datetime1">
              <a:rPr lang="en-US" smtClean="0"/>
              <a:t>1/25/2017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A018DE-AB38-488B-9857-AAB83ED8A95A}"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B2A73C-58F1-4F0A-BB7D-9AB8D57258F4}"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4519B52-1CF7-442E-A759-A36742CFA187}"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B9F61EE-BA2A-4501-8BC3-93AC5E22D123}" type="datetime1">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8CD780-115B-4922-A732-8D564FEA48CA}" type="datetime1">
              <a:rPr lang="en-US" smtClean="0"/>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A4BD7A-0918-45EE-B1ED-C54D5DD472E2}" type="datetime1">
              <a:rPr lang="en-US" smtClean="0"/>
              <a:t>1/25/2017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741A4B97-2D65-42A9-9AB2-4B46027A858B}" type="datetime1">
              <a:rPr lang="en-US" smtClean="0"/>
              <a:t>1/25/2017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1480157-3DC8-4D48-86A4-654772BAF32E}" type="datetime1">
              <a:rPr lang="en-US" smtClean="0"/>
              <a:t>1/25/2017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0F0DA4C2-70D1-4874-B4DD-EA5D19D54144}" type="datetime1">
              <a:rPr lang="en-US" smtClean="0"/>
              <a:t>1/25/2017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05F6FC8-3A4D-4F51-A817-D9D41ECCF279}" type="datetime1">
              <a:rPr lang="en-US" smtClean="0"/>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14370FC-4633-4922-A98D-9226A09F9BC2}" type="datetime1">
              <a:rPr lang="en-US" smtClean="0"/>
              <a:t>1/25/2017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7874" y="1199921"/>
            <a:ext cx="10648950" cy="1750783"/>
          </a:xfrm>
        </p:spPr>
        <p:txBody>
          <a:bodyPr/>
          <a:lstStyle/>
          <a:p>
            <a:r>
              <a:rPr lang="en-US" sz="4000" b="1" dirty="0"/>
              <a:t>The Coach’s Role in Extending Reading and Writing in the Content Areas </a:t>
            </a:r>
            <a:r>
              <a:rPr lang="en-US" sz="3600" b="1" dirty="0"/>
              <a:t/>
            </a:r>
            <a:br>
              <a:rPr lang="en-US" sz="3600" b="1" dirty="0"/>
            </a:br>
            <a:endParaRPr lang="en-US" sz="3600" b="1" dirty="0"/>
          </a:p>
        </p:txBody>
      </p:sp>
      <p:sp>
        <p:nvSpPr>
          <p:cNvPr id="3" name="Subtitle 2"/>
          <p:cNvSpPr>
            <a:spLocks noGrp="1"/>
          </p:cNvSpPr>
          <p:nvPr>
            <p:ph type="subTitle" idx="1"/>
          </p:nvPr>
        </p:nvSpPr>
        <p:spPr>
          <a:xfrm>
            <a:off x="1154955" y="4620594"/>
            <a:ext cx="9360644" cy="861420"/>
          </a:xfrm>
        </p:spPr>
        <p:txBody>
          <a:bodyPr/>
          <a:lstStyle/>
          <a:p>
            <a:pPr algn="r"/>
            <a:r>
              <a:rPr lang="en-US" b="1" dirty="0">
                <a:latin typeface="Calibri" panose="020F0502020204030204" pitchFamily="34" charset="0"/>
              </a:rPr>
              <a:t> Presented by:  Joseph Ginotti</a:t>
            </a:r>
          </a:p>
          <a:p>
            <a:pPr algn="r"/>
            <a:r>
              <a:rPr lang="en-US" b="1" dirty="0">
                <a:latin typeface="Calibri" panose="020F0502020204030204" pitchFamily="34" charset="0"/>
              </a:rPr>
              <a:t>Penn GSE/PLN Director</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2272" y="108409"/>
            <a:ext cx="1081704"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199" y="5512929"/>
            <a:ext cx="1676400"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483319" y="2765821"/>
            <a:ext cx="8032280" cy="1077218"/>
          </a:xfrm>
          <a:prstGeom prst="rect">
            <a:avLst/>
          </a:prstGeom>
        </p:spPr>
        <p:txBody>
          <a:bodyPr wrap="square">
            <a:spAutoFit/>
          </a:bodyPr>
          <a:lstStyle/>
          <a:p>
            <a:r>
              <a:rPr lang="en-US" sz="3200" i="1" dirty="0">
                <a:solidFill>
                  <a:srgbClr val="EBEBEB"/>
                </a:solidFill>
                <a:ea typeface="+mj-ea"/>
                <a:cs typeface="+mj-cs"/>
              </a:rPr>
              <a:t>Building Habit, Independence and Confidence through Content Literacy</a:t>
            </a:r>
            <a:endParaRPr lang="en-US" sz="3200" i="1" dirty="0"/>
          </a:p>
        </p:txBody>
      </p:sp>
    </p:spTree>
    <p:extLst>
      <p:ext uri="{BB962C8B-B14F-4D97-AF65-F5344CB8AC3E}">
        <p14:creationId xmlns:p14="http://schemas.microsoft.com/office/powerpoint/2010/main" val="3680718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76032"/>
          </a:xfrm>
        </p:spPr>
        <p:txBody>
          <a:bodyPr/>
          <a:lstStyle/>
          <a:p>
            <a:r>
              <a:rPr lang="en-US" sz="3600" dirty="0"/>
              <a:t>What can coaches do?</a:t>
            </a:r>
            <a:br>
              <a:rPr lang="en-US" sz="3600" dirty="0"/>
            </a:br>
            <a:r>
              <a:rPr lang="en-US" sz="3600" dirty="0"/>
              <a:t>    </a:t>
            </a:r>
            <a:r>
              <a:rPr lang="en-US" sz="2800" i="1" dirty="0"/>
              <a:t>Frame the Big Picture:  What </a:t>
            </a:r>
            <a:r>
              <a:rPr lang="en-US" sz="2800" b="1" i="1" dirty="0"/>
              <a:t>WE</a:t>
            </a:r>
            <a:r>
              <a:rPr lang="en-US" sz="2800" i="1" dirty="0"/>
              <a:t> need to do!</a:t>
            </a:r>
          </a:p>
        </p:txBody>
      </p:sp>
      <p:sp>
        <p:nvSpPr>
          <p:cNvPr id="3" name="Content Placeholder 2"/>
          <p:cNvSpPr>
            <a:spLocks noGrp="1"/>
          </p:cNvSpPr>
          <p:nvPr>
            <p:ph idx="1"/>
          </p:nvPr>
        </p:nvSpPr>
        <p:spPr>
          <a:xfrm>
            <a:off x="646111" y="1818573"/>
            <a:ext cx="10734675" cy="5039427"/>
          </a:xfrm>
        </p:spPr>
        <p:txBody>
          <a:bodyPr>
            <a:normAutofit/>
          </a:bodyPr>
          <a:lstStyle/>
          <a:p>
            <a:pPr lvl="1">
              <a:buClr>
                <a:srgbClr val="1E5155">
                  <a:lumMod val="40000"/>
                  <a:lumOff val="60000"/>
                </a:srgbClr>
              </a:buClr>
            </a:pPr>
            <a:r>
              <a:rPr lang="en-US" sz="2400" i="1" dirty="0"/>
              <a:t>Build the habit: grades 4-7 are key!</a:t>
            </a:r>
            <a:endParaRPr lang="en-US" sz="2400" i="1" dirty="0">
              <a:solidFill>
                <a:prstClr val="white"/>
              </a:solidFill>
            </a:endParaRPr>
          </a:p>
          <a:p>
            <a:pPr lvl="1"/>
            <a:r>
              <a:rPr lang="en-US" sz="2400" i="1" dirty="0"/>
              <a:t>Be a reader: model, share, motivate!</a:t>
            </a:r>
          </a:p>
          <a:p>
            <a:pPr lvl="1"/>
            <a:r>
              <a:rPr lang="en-US" sz="2400" i="1" dirty="0"/>
              <a:t>Provide choice (managed) and reward!</a:t>
            </a:r>
          </a:p>
          <a:p>
            <a:pPr lvl="1"/>
            <a:r>
              <a:rPr lang="en-US" sz="2400" i="1" dirty="0"/>
              <a:t>Provide time, structures, resources, programs!</a:t>
            </a:r>
          </a:p>
          <a:p>
            <a:pPr lvl="1"/>
            <a:r>
              <a:rPr lang="en-US" sz="2400" i="1" dirty="0"/>
              <a:t>Provide time to reflect, share, and connect!</a:t>
            </a:r>
          </a:p>
          <a:p>
            <a:pPr lvl="1"/>
            <a:r>
              <a:rPr lang="en-US" sz="2400" i="1" dirty="0"/>
              <a:t>Teach reading comprehension extensively!</a:t>
            </a:r>
          </a:p>
          <a:p>
            <a:pPr lvl="1"/>
            <a:r>
              <a:rPr lang="en-US" sz="2400" i="1" dirty="0"/>
              <a:t>Build and reward independent reading and start early!</a:t>
            </a:r>
          </a:p>
          <a:p>
            <a:pPr lvl="3" algn="r"/>
            <a:r>
              <a:rPr lang="en-US" i="1" dirty="0"/>
              <a:t>Pearson and Fielding, Taylor, Frye and Maruyama, (among others)</a:t>
            </a:r>
          </a:p>
          <a:p>
            <a:pPr lvl="1"/>
            <a:r>
              <a:rPr lang="en-US" sz="2800" b="1" i="1" dirty="0"/>
              <a:t>Transact with Text</a:t>
            </a:r>
            <a:r>
              <a:rPr lang="en-US" sz="2800" i="1" dirty="0"/>
              <a:t>:  </a:t>
            </a:r>
            <a:r>
              <a:rPr lang="en-US" sz="2400" i="1" dirty="0"/>
              <a:t>Dr. Morton </a:t>
            </a:r>
            <a:r>
              <a:rPr lang="en-US" sz="2400" i="1" dirty="0" err="1"/>
              <a:t>Botel</a:t>
            </a:r>
            <a:r>
              <a:rPr lang="en-US" sz="2400" i="1" dirty="0"/>
              <a:t>, founder of PLN</a:t>
            </a:r>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3284212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505870"/>
            <a:ext cx="9404723" cy="976032"/>
          </a:xfrm>
        </p:spPr>
        <p:txBody>
          <a:bodyPr/>
          <a:lstStyle/>
          <a:p>
            <a:r>
              <a:rPr lang="en-US" sz="3600" dirty="0"/>
              <a:t>What can coaches do?</a:t>
            </a:r>
            <a:br>
              <a:rPr lang="en-US" sz="3600" dirty="0"/>
            </a:br>
            <a:r>
              <a:rPr lang="en-US" sz="3600" dirty="0"/>
              <a:t>    </a:t>
            </a:r>
            <a:r>
              <a:rPr lang="en-US" sz="2800" i="1" dirty="0"/>
              <a:t>Help teachers to Start Small:</a:t>
            </a:r>
          </a:p>
        </p:txBody>
      </p:sp>
      <p:sp>
        <p:nvSpPr>
          <p:cNvPr id="3" name="Content Placeholder 2"/>
          <p:cNvSpPr>
            <a:spLocks noGrp="1"/>
          </p:cNvSpPr>
          <p:nvPr>
            <p:ph idx="1"/>
          </p:nvPr>
        </p:nvSpPr>
        <p:spPr>
          <a:xfrm>
            <a:off x="646111" y="1900388"/>
            <a:ext cx="10734675" cy="5039427"/>
          </a:xfrm>
        </p:spPr>
        <p:txBody>
          <a:bodyPr>
            <a:normAutofit/>
          </a:bodyPr>
          <a:lstStyle/>
          <a:p>
            <a:pPr lvl="1">
              <a:buClr>
                <a:srgbClr val="1E5155">
                  <a:lumMod val="40000"/>
                  <a:lumOff val="60000"/>
                </a:srgbClr>
              </a:buClr>
            </a:pPr>
            <a:r>
              <a:rPr lang="en-US" sz="2400" i="1" dirty="0"/>
              <a:t>Build resources around topic, interest, length, gender and readability.</a:t>
            </a:r>
            <a:endParaRPr lang="en-US" sz="2400" i="1" dirty="0">
              <a:solidFill>
                <a:prstClr val="white"/>
              </a:solidFill>
            </a:endParaRPr>
          </a:p>
          <a:p>
            <a:pPr lvl="1"/>
            <a:r>
              <a:rPr lang="en-US" sz="2400" i="1" dirty="0"/>
              <a:t>Collaborate and share resources and celebrate successes within departments and grades.</a:t>
            </a:r>
          </a:p>
          <a:p>
            <a:pPr lvl="1"/>
            <a:r>
              <a:rPr lang="en-US" sz="2400" i="1" dirty="0"/>
              <a:t>Be sure every reading has a purpose. </a:t>
            </a:r>
          </a:p>
          <a:p>
            <a:pPr lvl="1"/>
            <a:r>
              <a:rPr lang="en-US" sz="2400" i="1" dirty="0"/>
              <a:t>Plan opportunities for reading in a BDA format.</a:t>
            </a:r>
          </a:p>
          <a:p>
            <a:pPr lvl="1"/>
            <a:r>
              <a:rPr lang="en-US" sz="2400" i="1" dirty="0"/>
              <a:t>Plan writing and sharing connections around reading.</a:t>
            </a:r>
          </a:p>
          <a:p>
            <a:pPr lvl="1"/>
            <a:r>
              <a:rPr lang="en-US" sz="2400" i="1" dirty="0"/>
              <a:t>Build on student questions and invite student feedback.</a:t>
            </a:r>
          </a:p>
          <a:p>
            <a:pPr lvl="1"/>
            <a:endParaRPr lang="en-US" sz="2400" i="1" dirty="0"/>
          </a:p>
          <a:p>
            <a:pPr lvl="0" algn="r">
              <a:buClr>
                <a:srgbClr val="1E5155">
                  <a:lumMod val="40000"/>
                  <a:lumOff val="60000"/>
                </a:srgbClr>
              </a:buClr>
            </a:pPr>
            <a:r>
              <a:rPr lang="en-US" sz="1400" dirty="0">
                <a:solidFill>
                  <a:prstClr val="white"/>
                </a:solidFill>
              </a:rPr>
              <a:t>Cantrell, S.  Burns, L., &amp;  Callaway, P.  </a:t>
            </a:r>
            <a:r>
              <a:rPr lang="en-US" sz="1400" i="1" dirty="0">
                <a:solidFill>
                  <a:prstClr val="white"/>
                </a:solidFill>
              </a:rPr>
              <a:t>Literacy Research and Instruction</a:t>
            </a:r>
            <a:r>
              <a:rPr lang="en-US" sz="1400" dirty="0">
                <a:solidFill>
                  <a:prstClr val="white"/>
                </a:solidFill>
              </a:rPr>
              <a:t>, 2011</a:t>
            </a:r>
          </a:p>
          <a:p>
            <a:pPr lvl="1"/>
            <a:endParaRPr lang="en-US" sz="2400" i="1" dirty="0"/>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3250167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505870"/>
            <a:ext cx="9404723" cy="976032"/>
          </a:xfrm>
        </p:spPr>
        <p:txBody>
          <a:bodyPr/>
          <a:lstStyle/>
          <a:p>
            <a:r>
              <a:rPr lang="en-US" sz="3600" dirty="0"/>
              <a:t>What can coaches do?</a:t>
            </a:r>
            <a:br>
              <a:rPr lang="en-US" sz="3600" dirty="0"/>
            </a:br>
            <a:r>
              <a:rPr lang="en-US" sz="3600" dirty="0"/>
              <a:t>    </a:t>
            </a:r>
            <a:r>
              <a:rPr lang="en-US" sz="2800" i="1" dirty="0"/>
              <a:t>Light a Fire!</a:t>
            </a:r>
          </a:p>
        </p:txBody>
      </p:sp>
      <p:sp>
        <p:nvSpPr>
          <p:cNvPr id="3" name="Content Placeholder 2"/>
          <p:cNvSpPr>
            <a:spLocks noGrp="1"/>
          </p:cNvSpPr>
          <p:nvPr>
            <p:ph idx="1"/>
          </p:nvPr>
        </p:nvSpPr>
        <p:spPr>
          <a:xfrm>
            <a:off x="646111" y="1900388"/>
            <a:ext cx="10734675" cy="5039427"/>
          </a:xfrm>
        </p:spPr>
        <p:txBody>
          <a:bodyPr>
            <a:normAutofit/>
          </a:bodyPr>
          <a:lstStyle/>
          <a:p>
            <a:pPr lvl="1">
              <a:buClr>
                <a:srgbClr val="1E5155">
                  <a:lumMod val="40000"/>
                  <a:lumOff val="60000"/>
                </a:srgbClr>
              </a:buClr>
            </a:pPr>
            <a:r>
              <a:rPr lang="en-US" sz="2400" i="1" dirty="0"/>
              <a:t>Help teachers help students to fall in love with..</a:t>
            </a:r>
          </a:p>
          <a:p>
            <a:pPr marL="457200" lvl="1" indent="0">
              <a:buClr>
                <a:srgbClr val="1E5155">
                  <a:lumMod val="40000"/>
                  <a:lumOff val="60000"/>
                </a:srgbClr>
              </a:buClr>
              <a:buNone/>
            </a:pPr>
            <a:endParaRPr lang="en-US" sz="2400" i="1" dirty="0"/>
          </a:p>
          <a:p>
            <a:pPr lvl="3">
              <a:buClr>
                <a:srgbClr val="1E5155">
                  <a:lumMod val="40000"/>
                  <a:lumOff val="60000"/>
                </a:srgbClr>
              </a:buClr>
            </a:pPr>
            <a:r>
              <a:rPr lang="en-US" sz="2400" i="1" dirty="0"/>
              <a:t>their subject!</a:t>
            </a:r>
          </a:p>
          <a:p>
            <a:pPr lvl="3">
              <a:buClr>
                <a:srgbClr val="1E5155">
                  <a:lumMod val="40000"/>
                  <a:lumOff val="60000"/>
                </a:srgbClr>
              </a:buClr>
            </a:pPr>
            <a:r>
              <a:rPr lang="en-US" sz="2400" i="1" dirty="0"/>
              <a:t>their interests!</a:t>
            </a:r>
          </a:p>
          <a:p>
            <a:pPr lvl="3">
              <a:buClr>
                <a:srgbClr val="1E5155">
                  <a:lumMod val="40000"/>
                  <a:lumOff val="60000"/>
                </a:srgbClr>
              </a:buClr>
            </a:pPr>
            <a:r>
              <a:rPr lang="en-US" sz="2400" i="1" dirty="0"/>
              <a:t>their passions!</a:t>
            </a:r>
          </a:p>
          <a:p>
            <a:pPr lvl="3">
              <a:buClr>
                <a:srgbClr val="1E5155">
                  <a:lumMod val="40000"/>
                  <a:lumOff val="60000"/>
                </a:srgbClr>
              </a:buClr>
            </a:pPr>
            <a:r>
              <a:rPr lang="en-US" sz="2400" i="1" dirty="0"/>
              <a:t>books!</a:t>
            </a:r>
          </a:p>
          <a:p>
            <a:pPr lvl="3">
              <a:buClr>
                <a:srgbClr val="1E5155">
                  <a:lumMod val="40000"/>
                  <a:lumOff val="60000"/>
                </a:srgbClr>
              </a:buClr>
            </a:pPr>
            <a:r>
              <a:rPr lang="en-US" sz="2400" i="1" dirty="0"/>
              <a:t>authors!</a:t>
            </a:r>
          </a:p>
          <a:p>
            <a:pPr lvl="3">
              <a:buClr>
                <a:srgbClr val="1E5155">
                  <a:lumMod val="40000"/>
                  <a:lumOff val="60000"/>
                </a:srgbClr>
              </a:buClr>
            </a:pPr>
            <a:endParaRPr lang="en-US" sz="2000" i="1" dirty="0"/>
          </a:p>
          <a:p>
            <a:pPr lvl="1">
              <a:buClr>
                <a:srgbClr val="1E5155">
                  <a:lumMod val="40000"/>
                  <a:lumOff val="60000"/>
                </a:srgbClr>
              </a:buClr>
            </a:pPr>
            <a:r>
              <a:rPr lang="en-US" sz="2400" b="1" i="1" dirty="0">
                <a:solidFill>
                  <a:srgbClr val="EBEBEB"/>
                </a:solidFill>
              </a:rPr>
              <a:t>Build the Habit, Independence and Confidence of a Reader and Lifetime Learner!</a:t>
            </a:r>
            <a:endParaRPr lang="en-US" sz="2400" b="1" i="1" dirty="0"/>
          </a:p>
          <a:p>
            <a:pPr lvl="1"/>
            <a:endParaRPr lang="en-US" sz="2400" i="1" dirty="0"/>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402977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33044"/>
            <a:ext cx="9404723" cy="1660743"/>
          </a:xfrm>
        </p:spPr>
        <p:txBody>
          <a:bodyPr/>
          <a:lstStyle/>
          <a:p>
            <a:r>
              <a:rPr lang="en-US" sz="3600" dirty="0"/>
              <a:t>Exactly What is Content Literacy?</a:t>
            </a:r>
          </a:p>
        </p:txBody>
      </p:sp>
      <p:sp>
        <p:nvSpPr>
          <p:cNvPr id="3" name="Content Placeholder 2"/>
          <p:cNvSpPr>
            <a:spLocks noGrp="1"/>
          </p:cNvSpPr>
          <p:nvPr>
            <p:ph idx="1"/>
          </p:nvPr>
        </p:nvSpPr>
        <p:spPr>
          <a:xfrm>
            <a:off x="646111" y="1168190"/>
            <a:ext cx="10808190" cy="6405787"/>
          </a:xfrm>
        </p:spPr>
        <p:txBody>
          <a:bodyPr>
            <a:normAutofit fontScale="55000" lnSpcReduction="20000"/>
          </a:bodyPr>
          <a:lstStyle/>
          <a:p>
            <a:r>
              <a:rPr lang="en-US" sz="3500" dirty="0"/>
              <a:t>Content area literacy is a </a:t>
            </a:r>
            <a:r>
              <a:rPr lang="en-US" sz="3500" b="1" dirty="0"/>
              <a:t>cognitive</a:t>
            </a:r>
            <a:r>
              <a:rPr lang="en-US" sz="3500" dirty="0"/>
              <a:t> and </a:t>
            </a:r>
            <a:r>
              <a:rPr lang="en-US" sz="3500" b="1" dirty="0"/>
              <a:t>social </a:t>
            </a:r>
            <a:r>
              <a:rPr lang="en-US" sz="3500" dirty="0"/>
              <a:t>practice involving the ability and desire to </a:t>
            </a:r>
            <a:r>
              <a:rPr lang="en-US" sz="3500" b="1" dirty="0"/>
              <a:t>read</a:t>
            </a:r>
            <a:r>
              <a:rPr lang="en-US" sz="3500" dirty="0"/>
              <a:t>, </a:t>
            </a:r>
            <a:r>
              <a:rPr lang="en-US" sz="3500" b="1" dirty="0"/>
              <a:t>comprehend</a:t>
            </a:r>
            <a:r>
              <a:rPr lang="en-US" sz="3500" dirty="0"/>
              <a:t>, </a:t>
            </a:r>
            <a:r>
              <a:rPr lang="en-US" sz="3500" b="1" dirty="0"/>
              <a:t>critique </a:t>
            </a:r>
            <a:r>
              <a:rPr lang="en-US" sz="3500" dirty="0"/>
              <a:t>and </a:t>
            </a:r>
            <a:r>
              <a:rPr lang="en-US" sz="3500" b="1" dirty="0"/>
              <a:t>write </a:t>
            </a:r>
            <a:r>
              <a:rPr lang="en-US" sz="3500" dirty="0"/>
              <a:t>about multiple forms of print. [These] </a:t>
            </a:r>
            <a:r>
              <a:rPr lang="en-US" sz="3500" b="1" dirty="0"/>
              <a:t>multiple forms of print</a:t>
            </a:r>
            <a:r>
              <a:rPr lang="en-US" sz="3500" dirty="0"/>
              <a:t> include textbooks, novels, magazines, and electronic resources conveying information, emotional content, and ideas to be considered from a critical stance.</a:t>
            </a:r>
          </a:p>
          <a:p>
            <a:pPr marL="0" indent="0">
              <a:buNone/>
            </a:pPr>
            <a:endParaRPr lang="en-US" sz="2600" b="1" i="1" dirty="0"/>
          </a:p>
          <a:p>
            <a:pPr lvl="1"/>
            <a:r>
              <a:rPr lang="en-US" sz="3200" b="1" i="1" dirty="0"/>
              <a:t>Important factors of Content Literacy:</a:t>
            </a:r>
          </a:p>
          <a:p>
            <a:pPr marL="457200" lvl="1" indent="0">
              <a:buNone/>
            </a:pPr>
            <a:endParaRPr lang="en-US" sz="2100" dirty="0"/>
          </a:p>
          <a:p>
            <a:pPr lvl="2"/>
            <a:r>
              <a:rPr lang="en-US" sz="3300" dirty="0"/>
              <a:t>Content literacy is germane to all subject areas, not just those relying heavily on printed materials.</a:t>
            </a:r>
          </a:p>
          <a:p>
            <a:pPr lvl="2"/>
            <a:r>
              <a:rPr lang="en-US" sz="3300" dirty="0"/>
              <a:t>Content literacy is not discipline specific – it is “learning” specific.</a:t>
            </a:r>
          </a:p>
          <a:p>
            <a:pPr lvl="2"/>
            <a:r>
              <a:rPr lang="en-US" sz="3300" dirty="0"/>
              <a:t>In Content Literacy, reading and writing are complementary tasks.</a:t>
            </a:r>
          </a:p>
          <a:p>
            <a:pPr lvl="2"/>
            <a:r>
              <a:rPr lang="en-US" sz="3300" dirty="0"/>
              <a:t>Content literacy does not require content area teachers to instruct students in the mechanics of writing…writing to learn is the major focus.</a:t>
            </a:r>
          </a:p>
          <a:p>
            <a:pPr lvl="2"/>
            <a:r>
              <a:rPr lang="en-US" sz="3300" dirty="0"/>
              <a:t>Content literacy is not the same as content knowledge…</a:t>
            </a:r>
            <a:r>
              <a:rPr lang="en-US" sz="3300" b="1" dirty="0"/>
              <a:t>BUT</a:t>
            </a:r>
            <a:r>
              <a:rPr lang="en-US" sz="3300" dirty="0"/>
              <a:t>…</a:t>
            </a:r>
          </a:p>
          <a:p>
            <a:pPr lvl="2"/>
            <a:r>
              <a:rPr lang="en-US" sz="3300" b="1" dirty="0"/>
              <a:t>Content literacy has the potential to maximize content acquisition and understanding.</a:t>
            </a:r>
            <a:endParaRPr lang="en-US" sz="3300" dirty="0"/>
          </a:p>
          <a:p>
            <a:pPr marL="914400" lvl="2" indent="0">
              <a:buNone/>
            </a:pPr>
            <a:endParaRPr lang="en-US" dirty="0"/>
          </a:p>
          <a:p>
            <a:pPr algn="r"/>
            <a:endParaRPr lang="en-US" dirty="0"/>
          </a:p>
          <a:p>
            <a:pPr algn="r"/>
            <a:r>
              <a:rPr lang="en-US" sz="2900" dirty="0"/>
              <a:t>Fisher and Frey, Literacy Research and Instruction, 2011</a:t>
            </a:r>
          </a:p>
          <a:p>
            <a:pPr marL="0" indent="0" algn="r">
              <a:buNone/>
            </a:pPr>
            <a:r>
              <a:rPr lang="en-US" sz="1600" i="1" dirty="0"/>
              <a:t> </a:t>
            </a:r>
          </a:p>
          <a:p>
            <a:pPr marL="0" indent="0">
              <a:buNone/>
            </a:pPr>
            <a:endParaRPr lang="en-US" sz="1600" i="1" dirty="0"/>
          </a:p>
          <a:p>
            <a:pPr marL="0" indent="0" algn="r">
              <a:buNone/>
            </a:pP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3296157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33044"/>
            <a:ext cx="9404723" cy="1660743"/>
          </a:xfrm>
        </p:spPr>
        <p:txBody>
          <a:bodyPr/>
          <a:lstStyle/>
          <a:p>
            <a:r>
              <a:rPr lang="en-US" sz="3600" dirty="0"/>
              <a:t>Exactly What is Content Literacy?</a:t>
            </a:r>
          </a:p>
        </p:txBody>
      </p:sp>
      <p:sp>
        <p:nvSpPr>
          <p:cNvPr id="3" name="Content Placeholder 2"/>
          <p:cNvSpPr>
            <a:spLocks noGrp="1"/>
          </p:cNvSpPr>
          <p:nvPr>
            <p:ph idx="1"/>
          </p:nvPr>
        </p:nvSpPr>
        <p:spPr>
          <a:xfrm>
            <a:off x="646111" y="1371424"/>
            <a:ext cx="10808190" cy="6405787"/>
          </a:xfrm>
        </p:spPr>
        <p:txBody>
          <a:bodyPr>
            <a:normAutofit/>
          </a:bodyPr>
          <a:lstStyle/>
          <a:p>
            <a:r>
              <a:rPr lang="en-US" sz="2400" dirty="0"/>
              <a:t>The entire point of content literacy is simply that the more a student reads about, writes about, and talks about the content presented, the better they learn it.  It’s about developing and exploring an interest; about self-direction and ownership; about a student uncovering important information rather than a teacher covering [it]. It’s about providing time to process, question, connect, and reflect and applies the very best of the science of learning as we now know it.  No, it may not be how you or I learned in school, but is that really the issue.  Is what they know today more important than what they can learn for themselves tomorrow?  Do we really want students who can think for themselves or is that just lip-service?  If we truly mean what we say, then, yes, content literacy is not just important, but essential.</a:t>
            </a:r>
            <a:r>
              <a:rPr lang="en-US" sz="2400" i="1" dirty="0"/>
              <a:t> </a:t>
            </a:r>
          </a:p>
          <a:p>
            <a:pPr marL="0" indent="0" algn="r">
              <a:buNone/>
            </a:pPr>
            <a:r>
              <a:rPr lang="en-US" i="1" dirty="0"/>
              <a:t>   </a:t>
            </a:r>
            <a:r>
              <a:rPr lang="en-US" sz="1600" i="1" dirty="0"/>
              <a:t> Richard </a:t>
            </a:r>
            <a:r>
              <a:rPr lang="en-US" sz="1600" i="1" dirty="0" err="1"/>
              <a:t>Vacca</a:t>
            </a:r>
            <a:r>
              <a:rPr lang="en-US" sz="1600" i="1" dirty="0"/>
              <a:t>, Reading and Writing in the Content Areas</a:t>
            </a:r>
          </a:p>
          <a:p>
            <a:pPr marL="0" indent="0" algn="r">
              <a:buNone/>
            </a:pP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3427659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662" y="442762"/>
            <a:ext cx="10202778" cy="1412524"/>
          </a:xfrm>
        </p:spPr>
        <p:txBody>
          <a:bodyPr/>
          <a:lstStyle/>
          <a:p>
            <a:r>
              <a:rPr lang="en-US" sz="3200" dirty="0"/>
              <a:t>Is Content Literacy Required by the Standards?</a:t>
            </a:r>
          </a:p>
        </p:txBody>
      </p:sp>
      <p:sp>
        <p:nvSpPr>
          <p:cNvPr id="3" name="Content Placeholder 2"/>
          <p:cNvSpPr>
            <a:spLocks noGrp="1"/>
          </p:cNvSpPr>
          <p:nvPr>
            <p:ph idx="1"/>
          </p:nvPr>
        </p:nvSpPr>
        <p:spPr>
          <a:xfrm>
            <a:off x="703662" y="1473275"/>
            <a:ext cx="10808190" cy="6405787"/>
          </a:xfrm>
        </p:spPr>
        <p:txBody>
          <a:bodyPr>
            <a:normAutofit/>
          </a:bodyPr>
          <a:lstStyle/>
          <a:p>
            <a:r>
              <a:rPr lang="en-US" b="1" i="1" dirty="0"/>
              <a:t> </a:t>
            </a:r>
            <a:r>
              <a:rPr lang="en-US" sz="2400" b="1" i="1" dirty="0"/>
              <a:t> Reading and Writing in Science and Technical Subjects</a:t>
            </a:r>
          </a:p>
          <a:p>
            <a:pPr marL="0" indent="0">
              <a:buNone/>
            </a:pPr>
            <a:endParaRPr lang="en-US" sz="2400" dirty="0"/>
          </a:p>
          <a:p>
            <a:r>
              <a:rPr lang="en-US" sz="2400" b="1" i="1" dirty="0"/>
              <a:t>  Reading and Writing in History and Social Studies</a:t>
            </a:r>
          </a:p>
          <a:p>
            <a:pPr marL="0" indent="0">
              <a:buNone/>
            </a:pPr>
            <a:endParaRPr lang="en-US" dirty="0"/>
          </a:p>
          <a:p>
            <a:pPr lvl="1"/>
            <a:r>
              <a:rPr lang="en-US" sz="2000" dirty="0"/>
              <a:t>Reading Informational Text: Students read, understand, and respond to informational text – with emphasis on comprehension, making connections among ideas and between texts with focus on textual evidence.</a:t>
            </a:r>
          </a:p>
          <a:p>
            <a:pPr marL="457200" lvl="1" indent="0">
              <a:buNone/>
            </a:pPr>
            <a:endParaRPr lang="en-US" sz="2000" dirty="0"/>
          </a:p>
          <a:p>
            <a:pPr lvl="1"/>
            <a:r>
              <a:rPr lang="en-US" sz="2000" dirty="0"/>
              <a:t>Writing: Students write for different purposes and audiences. Students write clear and focused text to convey a well-defined perspective and appropriate content.</a:t>
            </a:r>
          </a:p>
          <a:p>
            <a:pPr lvl="1" algn="r"/>
            <a:r>
              <a:rPr lang="en-US" sz="1600" dirty="0"/>
              <a:t>PDE SAS</a:t>
            </a:r>
          </a:p>
        </p:txBody>
      </p:sp>
      <p:sp>
        <p:nvSpPr>
          <p:cNvPr id="4" name="Slide Number Placeholder 3"/>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3733544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76032"/>
          </a:xfrm>
        </p:spPr>
        <p:txBody>
          <a:bodyPr/>
          <a:lstStyle/>
          <a:p>
            <a:r>
              <a:rPr lang="en-US" sz="3600" dirty="0"/>
              <a:t>Is Reading </a:t>
            </a:r>
            <a:r>
              <a:rPr lang="en-US" sz="3600" b="1" dirty="0"/>
              <a:t>Really</a:t>
            </a:r>
            <a:r>
              <a:rPr lang="en-US" sz="3600" dirty="0"/>
              <a:t> That Important?</a:t>
            </a:r>
          </a:p>
        </p:txBody>
      </p:sp>
      <p:sp>
        <p:nvSpPr>
          <p:cNvPr id="3" name="Content Placeholder 2"/>
          <p:cNvSpPr>
            <a:spLocks noGrp="1"/>
          </p:cNvSpPr>
          <p:nvPr>
            <p:ph idx="1"/>
          </p:nvPr>
        </p:nvSpPr>
        <p:spPr>
          <a:xfrm>
            <a:off x="714375" y="1352349"/>
            <a:ext cx="10734675" cy="5505651"/>
          </a:xfrm>
        </p:spPr>
        <p:txBody>
          <a:bodyPr>
            <a:normAutofit/>
          </a:bodyPr>
          <a:lstStyle/>
          <a:p>
            <a:r>
              <a:rPr lang="en-US" sz="2800" i="1" dirty="0"/>
              <a:t>The Research on Academic Benefits:</a:t>
            </a:r>
          </a:p>
          <a:p>
            <a:pPr lvl="1">
              <a:buClr>
                <a:srgbClr val="1E5155">
                  <a:lumMod val="40000"/>
                  <a:lumOff val="60000"/>
                </a:srgbClr>
              </a:buClr>
            </a:pPr>
            <a:r>
              <a:rPr lang="en-US" sz="2400" i="1" dirty="0"/>
              <a:t>Reading is the number three predictor of academic success </a:t>
            </a:r>
            <a:r>
              <a:rPr lang="en-US" sz="1400" i="1" dirty="0">
                <a:solidFill>
                  <a:prstClr val="white"/>
                </a:solidFill>
              </a:rPr>
              <a:t>(Anderson, Wilson and Fielding, among many others).</a:t>
            </a:r>
          </a:p>
          <a:p>
            <a:pPr lvl="1"/>
            <a:r>
              <a:rPr lang="en-US" sz="2400" i="1" dirty="0"/>
              <a:t>Reading is the number one predictor of success in higher education </a:t>
            </a:r>
            <a:r>
              <a:rPr lang="en-US" sz="1400" i="1" dirty="0"/>
              <a:t>(Higher Education Research Institute, Report on Academic Readiness).</a:t>
            </a:r>
          </a:p>
          <a:p>
            <a:pPr lvl="1"/>
            <a:r>
              <a:rPr lang="en-US" sz="2400" i="1" dirty="0"/>
              <a:t>Reading is directly related to vocabulary development and is the most important factor after 5</a:t>
            </a:r>
            <a:r>
              <a:rPr lang="en-US" sz="2400" i="1" baseline="30000" dirty="0"/>
              <a:t>th</a:t>
            </a:r>
            <a:r>
              <a:rPr lang="en-US" sz="2400" i="1" dirty="0"/>
              <a:t> grade</a:t>
            </a:r>
            <a:r>
              <a:rPr lang="en-US" sz="2800" i="1" dirty="0"/>
              <a:t> </a:t>
            </a:r>
            <a:r>
              <a:rPr lang="en-US" sz="1400" i="1" dirty="0"/>
              <a:t>(Harvard Reading Report).</a:t>
            </a:r>
          </a:p>
          <a:p>
            <a:pPr lvl="1">
              <a:buClr>
                <a:srgbClr val="1E5155">
                  <a:lumMod val="40000"/>
                  <a:lumOff val="60000"/>
                </a:srgbClr>
              </a:buClr>
            </a:pPr>
            <a:r>
              <a:rPr lang="en-US" sz="2400" i="1" dirty="0"/>
              <a:t>Reading is directly related to discipline-specific motivation, sustained inquiry, and academic success in high school</a:t>
            </a:r>
            <a:r>
              <a:rPr lang="en-US" sz="2800" i="1" dirty="0"/>
              <a:t> </a:t>
            </a:r>
            <a:r>
              <a:rPr lang="en-US" sz="1400" i="1" dirty="0"/>
              <a:t>(High Schools That Work, Reading Next Report).</a:t>
            </a:r>
            <a:r>
              <a:rPr lang="en-US" sz="2800" b="1" i="1" dirty="0">
                <a:solidFill>
                  <a:prstClr val="white"/>
                </a:solidFill>
              </a:rPr>
              <a:t> </a:t>
            </a:r>
          </a:p>
          <a:p>
            <a:pPr lvl="1">
              <a:buClr>
                <a:srgbClr val="1E5155">
                  <a:lumMod val="40000"/>
                  <a:lumOff val="60000"/>
                </a:srgbClr>
              </a:buClr>
            </a:pPr>
            <a:r>
              <a:rPr lang="en-US" sz="2800" b="1" i="1" dirty="0">
                <a:solidFill>
                  <a:prstClr val="white"/>
                </a:solidFill>
              </a:rPr>
              <a:t>Learning to Learn</a:t>
            </a:r>
            <a:r>
              <a:rPr lang="en-US" sz="2800" i="1" dirty="0">
                <a:solidFill>
                  <a:prstClr val="white"/>
                </a:solidFill>
              </a:rPr>
              <a:t>:  </a:t>
            </a:r>
            <a:r>
              <a:rPr lang="en-US" sz="2400" i="1" dirty="0">
                <a:solidFill>
                  <a:prstClr val="white"/>
                </a:solidFill>
              </a:rPr>
              <a:t>Dr. Morton </a:t>
            </a:r>
            <a:r>
              <a:rPr lang="en-US" sz="2400" i="1" dirty="0" err="1">
                <a:solidFill>
                  <a:prstClr val="white"/>
                </a:solidFill>
              </a:rPr>
              <a:t>Botel</a:t>
            </a:r>
            <a:r>
              <a:rPr lang="en-US" sz="2400" i="1" dirty="0">
                <a:solidFill>
                  <a:prstClr val="white"/>
                </a:solidFill>
              </a:rPr>
              <a:t>, founder of PLN</a:t>
            </a:r>
          </a:p>
          <a:p>
            <a:pPr marL="457200" lvl="1" indent="0">
              <a:buNone/>
            </a:pPr>
            <a:endParaRPr lang="en-US" sz="1400" i="1" dirty="0"/>
          </a:p>
          <a:p>
            <a:pPr lvl="1"/>
            <a:endParaRPr lang="en-US" sz="1400" i="1" dirty="0"/>
          </a:p>
          <a:p>
            <a:pPr marL="457200" lvl="1" indent="0">
              <a:buNone/>
            </a:pPr>
            <a:endParaRPr lang="en-US" sz="2000" i="1" dirty="0"/>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2521161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76032"/>
          </a:xfrm>
        </p:spPr>
        <p:txBody>
          <a:bodyPr/>
          <a:lstStyle/>
          <a:p>
            <a:r>
              <a:rPr lang="en-US" sz="3600" dirty="0"/>
              <a:t>Is Reading </a:t>
            </a:r>
            <a:r>
              <a:rPr lang="en-US" sz="3600" b="1" dirty="0"/>
              <a:t>Really</a:t>
            </a:r>
            <a:r>
              <a:rPr lang="en-US" sz="3600" dirty="0"/>
              <a:t> That Important?</a:t>
            </a:r>
          </a:p>
        </p:txBody>
      </p:sp>
      <p:sp>
        <p:nvSpPr>
          <p:cNvPr id="3" name="Content Placeholder 2"/>
          <p:cNvSpPr>
            <a:spLocks noGrp="1"/>
          </p:cNvSpPr>
          <p:nvPr>
            <p:ph idx="1"/>
          </p:nvPr>
        </p:nvSpPr>
        <p:spPr>
          <a:xfrm>
            <a:off x="714375" y="1428750"/>
            <a:ext cx="10734675" cy="5039427"/>
          </a:xfrm>
        </p:spPr>
        <p:txBody>
          <a:bodyPr>
            <a:normAutofit/>
          </a:bodyPr>
          <a:lstStyle/>
          <a:p>
            <a:r>
              <a:rPr lang="en-US" sz="2800" i="1" dirty="0"/>
              <a:t>The Research on Developmental Benefits:</a:t>
            </a:r>
          </a:p>
          <a:p>
            <a:pPr lvl="1">
              <a:buClr>
                <a:srgbClr val="1E5155">
                  <a:lumMod val="40000"/>
                  <a:lumOff val="60000"/>
                </a:srgbClr>
              </a:buClr>
            </a:pPr>
            <a:r>
              <a:rPr lang="en-US" sz="2400" i="1" dirty="0"/>
              <a:t>Reading builds schema </a:t>
            </a:r>
            <a:r>
              <a:rPr lang="en-US" sz="1400" i="1" dirty="0">
                <a:solidFill>
                  <a:prstClr val="white"/>
                </a:solidFill>
              </a:rPr>
              <a:t>(Anderson and Pearson).</a:t>
            </a:r>
          </a:p>
          <a:p>
            <a:pPr lvl="1"/>
            <a:r>
              <a:rPr lang="en-US" sz="2400" i="1" dirty="0"/>
              <a:t>Reading creates and builds culture</a:t>
            </a:r>
          </a:p>
          <a:p>
            <a:pPr lvl="1"/>
            <a:r>
              <a:rPr lang="en-US" sz="2400" i="1" dirty="0"/>
              <a:t>Reading is critical in developing a sense of shared values and community </a:t>
            </a:r>
          </a:p>
          <a:p>
            <a:pPr lvl="1"/>
            <a:r>
              <a:rPr lang="en-US" sz="2400" i="1" dirty="0"/>
              <a:t>Reading raises discourse and civic literacy</a:t>
            </a:r>
          </a:p>
          <a:p>
            <a:pPr lvl="1"/>
            <a:r>
              <a:rPr lang="en-US" sz="2400" i="1" dirty="0"/>
              <a:t>Reading builds “cognitive capital” and a more informed and politically active citizenry</a:t>
            </a:r>
          </a:p>
          <a:p>
            <a:pPr lvl="3" algn="r"/>
            <a:r>
              <a:rPr lang="en-US" i="1" dirty="0"/>
              <a:t>Alliance for Excellence in Education </a:t>
            </a:r>
          </a:p>
          <a:p>
            <a:pPr lvl="1"/>
            <a:r>
              <a:rPr lang="en-US" sz="2800" b="1" i="1" dirty="0"/>
              <a:t>The Human Lens</a:t>
            </a:r>
            <a:r>
              <a:rPr lang="en-US" sz="2800" i="1" dirty="0"/>
              <a:t>:  </a:t>
            </a:r>
            <a:r>
              <a:rPr lang="en-US" sz="2400" i="1" dirty="0"/>
              <a:t>Dr. Morton </a:t>
            </a:r>
            <a:r>
              <a:rPr lang="en-US" sz="2400" i="1" dirty="0" err="1"/>
              <a:t>Botel</a:t>
            </a:r>
            <a:r>
              <a:rPr lang="en-US" sz="2400" i="1" dirty="0"/>
              <a:t>, founder of PLN</a:t>
            </a:r>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215742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76032"/>
          </a:xfrm>
        </p:spPr>
        <p:txBody>
          <a:bodyPr/>
          <a:lstStyle/>
          <a:p>
            <a:r>
              <a:rPr lang="en-US" sz="3600" dirty="0"/>
              <a:t>Teachers Read!</a:t>
            </a:r>
          </a:p>
        </p:txBody>
      </p:sp>
      <p:sp>
        <p:nvSpPr>
          <p:cNvPr id="3" name="Content Placeholder 2"/>
          <p:cNvSpPr>
            <a:spLocks noGrp="1"/>
          </p:cNvSpPr>
          <p:nvPr>
            <p:ph idx="1"/>
          </p:nvPr>
        </p:nvSpPr>
        <p:spPr>
          <a:xfrm>
            <a:off x="714375" y="1428750"/>
            <a:ext cx="10734675" cy="4819649"/>
          </a:xfrm>
        </p:spPr>
        <p:txBody>
          <a:bodyPr/>
          <a:lstStyle/>
          <a:p>
            <a:r>
              <a:rPr lang="en-US" sz="2800" dirty="0"/>
              <a:t>Teachers self-identify as readers more than any professional group.</a:t>
            </a:r>
          </a:p>
          <a:p>
            <a:r>
              <a:rPr lang="en-US" sz="2800" dirty="0"/>
              <a:t>Teachers buy more books than any professional group.</a:t>
            </a:r>
          </a:p>
          <a:p>
            <a:r>
              <a:rPr lang="en-US" sz="2800" dirty="0"/>
              <a:t>Teachers subscribe to more magazines than any professional group.</a:t>
            </a:r>
          </a:p>
          <a:p>
            <a:r>
              <a:rPr lang="en-US" sz="2800" dirty="0"/>
              <a:t>Teachers report reading newspapers at one of the highest rates of any professional group.</a:t>
            </a:r>
          </a:p>
          <a:p>
            <a:endParaRPr lang="en-US" sz="2800" dirty="0"/>
          </a:p>
          <a:p>
            <a:pPr lvl="8" algn="r"/>
            <a:r>
              <a:rPr lang="en-US" dirty="0"/>
              <a:t>Reports from ILA, Barnes and Noble, NCTE and </a:t>
            </a:r>
            <a:r>
              <a:rPr lang="en-US" i="1" dirty="0"/>
              <a:t>Forbes Magazine</a:t>
            </a:r>
          </a:p>
        </p:txBody>
      </p:sp>
      <p:sp>
        <p:nvSpPr>
          <p:cNvPr id="4" name="Slide Number Placeholder 3"/>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1396893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76032"/>
          </a:xfrm>
        </p:spPr>
        <p:txBody>
          <a:bodyPr/>
          <a:lstStyle/>
          <a:p>
            <a:r>
              <a:rPr lang="en-US" sz="3600" dirty="0"/>
              <a:t>Do Students Read?</a:t>
            </a:r>
          </a:p>
        </p:txBody>
      </p:sp>
      <p:sp>
        <p:nvSpPr>
          <p:cNvPr id="3" name="Content Placeholder 2"/>
          <p:cNvSpPr>
            <a:spLocks noGrp="1"/>
          </p:cNvSpPr>
          <p:nvPr>
            <p:ph idx="1"/>
          </p:nvPr>
        </p:nvSpPr>
        <p:spPr>
          <a:xfrm>
            <a:off x="714375" y="1428750"/>
            <a:ext cx="10734675" cy="4819649"/>
          </a:xfrm>
        </p:spPr>
        <p:txBody>
          <a:bodyPr>
            <a:normAutofit/>
          </a:bodyPr>
          <a:lstStyle/>
          <a:p>
            <a:r>
              <a:rPr lang="en-US" sz="2800" i="1" dirty="0"/>
              <a:t>The Research</a:t>
            </a:r>
          </a:p>
          <a:p>
            <a:pPr marL="0" indent="0">
              <a:buNone/>
            </a:pPr>
            <a:endParaRPr lang="en-US" sz="2800" i="1" dirty="0"/>
          </a:p>
          <a:p>
            <a:pPr lvl="1">
              <a:buClr>
                <a:srgbClr val="1E5155">
                  <a:lumMod val="40000"/>
                  <a:lumOff val="60000"/>
                </a:srgbClr>
              </a:buClr>
            </a:pPr>
            <a:r>
              <a:rPr lang="en-US" sz="2400" i="1" dirty="0"/>
              <a:t>Reading scores are unchanged in 35 years </a:t>
            </a:r>
            <a:r>
              <a:rPr lang="en-US" sz="1400" i="1" dirty="0">
                <a:solidFill>
                  <a:prstClr val="white"/>
                </a:solidFill>
              </a:rPr>
              <a:t>(NAEP).</a:t>
            </a:r>
          </a:p>
          <a:p>
            <a:pPr lvl="1"/>
            <a:r>
              <a:rPr lang="en-US" sz="2400" i="1" dirty="0"/>
              <a:t>MS and HS students self-report reading less than half what they reported reading 20 years ago </a:t>
            </a:r>
            <a:r>
              <a:rPr lang="en-US" sz="1400" i="1" dirty="0"/>
              <a:t>(Adolescent Literacy Lab, Brown U).</a:t>
            </a:r>
          </a:p>
          <a:p>
            <a:pPr lvl="1"/>
            <a:r>
              <a:rPr lang="en-US" sz="2400" i="1" dirty="0"/>
              <a:t>Students currently read more from a screen than a page and read each differently:  Z-pattern vs F-pattern </a:t>
            </a:r>
            <a:r>
              <a:rPr lang="en-US" sz="1400" i="1" dirty="0"/>
              <a:t>(Harvard Reading Report).</a:t>
            </a:r>
          </a:p>
          <a:p>
            <a:pPr lvl="1"/>
            <a:r>
              <a:rPr lang="en-US" sz="2400" i="1" dirty="0"/>
              <a:t>Boys report reading between 35-50% less than girls beginning as early as 3</a:t>
            </a:r>
            <a:r>
              <a:rPr lang="en-US" sz="2400" i="1" baseline="30000" dirty="0"/>
              <a:t>rd</a:t>
            </a:r>
            <a:r>
              <a:rPr lang="en-US" sz="2400" i="1" dirty="0"/>
              <a:t> grade </a:t>
            </a:r>
            <a:r>
              <a:rPr lang="en-US" sz="1400" i="1" dirty="0"/>
              <a:t>(Alliance for Excellence in Education).</a:t>
            </a:r>
          </a:p>
          <a:p>
            <a:pPr marL="457200" lvl="1" indent="0">
              <a:buNone/>
            </a:pPr>
            <a:endParaRPr lang="en-US" sz="2000" i="1" dirty="0"/>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1743368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363106"/>
            <a:ext cx="9404723" cy="798566"/>
          </a:xfrm>
        </p:spPr>
        <p:txBody>
          <a:bodyPr/>
          <a:lstStyle/>
          <a:p>
            <a:r>
              <a:rPr lang="en-US" sz="3600" dirty="0"/>
              <a:t>What can coaches do?</a:t>
            </a:r>
            <a:br>
              <a:rPr lang="en-US" sz="3600" dirty="0"/>
            </a:br>
            <a:r>
              <a:rPr lang="en-US" sz="3600" dirty="0"/>
              <a:t>    </a:t>
            </a:r>
            <a:r>
              <a:rPr lang="en-US" sz="2400" i="1" dirty="0"/>
              <a:t>A suggested approach to consider:</a:t>
            </a:r>
          </a:p>
        </p:txBody>
      </p:sp>
      <p:sp>
        <p:nvSpPr>
          <p:cNvPr id="3" name="Content Placeholder 2"/>
          <p:cNvSpPr>
            <a:spLocks noGrp="1"/>
          </p:cNvSpPr>
          <p:nvPr>
            <p:ph idx="1"/>
          </p:nvPr>
        </p:nvSpPr>
        <p:spPr>
          <a:xfrm>
            <a:off x="724001" y="1612231"/>
            <a:ext cx="10734675" cy="5101390"/>
          </a:xfrm>
        </p:spPr>
        <p:txBody>
          <a:bodyPr>
            <a:normAutofit/>
          </a:bodyPr>
          <a:lstStyle/>
          <a:p>
            <a:pPr lvl="1">
              <a:buClr>
                <a:srgbClr val="1E5155">
                  <a:lumMod val="40000"/>
                  <a:lumOff val="60000"/>
                </a:srgbClr>
              </a:buClr>
            </a:pPr>
            <a:r>
              <a:rPr lang="en-US" sz="2000" i="1" dirty="0"/>
              <a:t>Build a common understanding of terms: i.e. content literacy.</a:t>
            </a:r>
          </a:p>
          <a:p>
            <a:pPr marL="457200" lvl="1" indent="0">
              <a:buClr>
                <a:srgbClr val="1E5155">
                  <a:lumMod val="40000"/>
                  <a:lumOff val="60000"/>
                </a:srgbClr>
              </a:buClr>
              <a:buNone/>
            </a:pPr>
            <a:endParaRPr lang="en-US" sz="2000" i="1" dirty="0">
              <a:solidFill>
                <a:prstClr val="white"/>
              </a:solidFill>
            </a:endParaRPr>
          </a:p>
          <a:p>
            <a:pPr lvl="1"/>
            <a:r>
              <a:rPr lang="en-US" sz="2000" i="1" dirty="0"/>
              <a:t>Share the “why” of change and the rewards of change.</a:t>
            </a:r>
          </a:p>
          <a:p>
            <a:pPr lvl="1"/>
            <a:endParaRPr lang="en-US" sz="2000" i="1" dirty="0"/>
          </a:p>
          <a:p>
            <a:pPr lvl="1"/>
            <a:r>
              <a:rPr lang="en-US" sz="2000" i="1" dirty="0"/>
              <a:t>Share the research and build connections to your school and your kids.</a:t>
            </a:r>
          </a:p>
          <a:p>
            <a:pPr marL="457200" lvl="1" indent="0">
              <a:buNone/>
            </a:pPr>
            <a:endParaRPr lang="en-US" sz="2000" i="1" dirty="0"/>
          </a:p>
          <a:p>
            <a:pPr lvl="1"/>
            <a:r>
              <a:rPr lang="en-US" sz="2000" i="1" dirty="0"/>
              <a:t>Address the “elephant” in the room:  TIME!!!</a:t>
            </a:r>
          </a:p>
          <a:p>
            <a:pPr lvl="1"/>
            <a:endParaRPr lang="en-US" sz="2000" i="1" dirty="0"/>
          </a:p>
          <a:p>
            <a:pPr lvl="1"/>
            <a:r>
              <a:rPr lang="en-US" sz="2000" i="1" dirty="0"/>
              <a:t>Address the pink donkey next to the elephant:  COVERAGE!!!</a:t>
            </a:r>
          </a:p>
          <a:p>
            <a:pPr lvl="1"/>
            <a:endParaRPr lang="en-US" sz="2000" i="1" dirty="0"/>
          </a:p>
          <a:p>
            <a:pPr lvl="1"/>
            <a:r>
              <a:rPr lang="en-US" sz="2000" i="1" dirty="0"/>
              <a:t>Start small within a “Big Picture.”</a:t>
            </a:r>
          </a:p>
          <a:p>
            <a:pPr algn="r"/>
            <a:r>
              <a:rPr lang="en-US" sz="1400" dirty="0"/>
              <a:t>Cantrell, S.  Burns, L., &amp;  Callaway, P.  </a:t>
            </a:r>
            <a:r>
              <a:rPr lang="en-US" sz="1400" i="1" dirty="0"/>
              <a:t>Literacy Research and Instruction</a:t>
            </a:r>
            <a:r>
              <a:rPr lang="en-US" sz="1400" dirty="0"/>
              <a:t>, 2011</a:t>
            </a:r>
          </a:p>
          <a:p>
            <a:pPr lvl="1"/>
            <a:endParaRPr lang="en-US" sz="2000" i="1" dirty="0"/>
          </a:p>
        </p:txBody>
      </p:sp>
      <p:sp>
        <p:nvSpPr>
          <p:cNvPr id="4" name="Rectangle 3"/>
          <p:cNvSpPr/>
          <p:nvPr/>
        </p:nvSpPr>
        <p:spPr>
          <a:xfrm>
            <a:off x="-208086" y="5511284"/>
            <a:ext cx="320922" cy="369332"/>
          </a:xfrm>
          <a:prstGeom prst="rect">
            <a:avLst/>
          </a:prstGeom>
        </p:spPr>
        <p:txBody>
          <a:bodyPr wrap="none">
            <a:spAutoFit/>
          </a:bodyPr>
          <a:lstStyle/>
          <a:p>
            <a:r>
              <a:rPr lang="en-US" i="1" dirty="0"/>
              <a:t>?</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12671219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7808</TotalTime>
  <Words>1037</Words>
  <Application>Microsoft Office PowerPoint</Application>
  <PresentationFormat>Widescreen</PresentationFormat>
  <Paragraphs>125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Wingdings 3</vt:lpstr>
      <vt:lpstr>Ion</vt:lpstr>
      <vt:lpstr>The Coach’s Role in Extending Reading and Writing in the Content Areas  </vt:lpstr>
      <vt:lpstr>Exactly What is Content Literacy?</vt:lpstr>
      <vt:lpstr>Exactly What is Content Literacy?</vt:lpstr>
      <vt:lpstr>Is Content Literacy Required by the Standards?</vt:lpstr>
      <vt:lpstr>Is Reading Really That Important?</vt:lpstr>
      <vt:lpstr>Is Reading Really That Important?</vt:lpstr>
      <vt:lpstr>Teachers Read!</vt:lpstr>
      <vt:lpstr>Do Students Read?</vt:lpstr>
      <vt:lpstr>What can coaches do?     A suggested approach to consider:</vt:lpstr>
      <vt:lpstr>What can coaches do?     Frame the Big Picture:  What WE need to do!</vt:lpstr>
      <vt:lpstr>What can coaches do?     Help teachers to Start Small:</vt:lpstr>
      <vt:lpstr>What can coaches do?     Light a Fire!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Penn and the PLN Winter Symposium!</dc:title>
  <dc:creator>Ginotti, Joseph V.</dc:creator>
  <cp:lastModifiedBy>Jeremy Gabborin</cp:lastModifiedBy>
  <cp:revision>36</cp:revision>
  <cp:lastPrinted>2017-01-02T17:32:23Z</cp:lastPrinted>
  <dcterms:created xsi:type="dcterms:W3CDTF">2016-11-05T18:23:42Z</dcterms:created>
  <dcterms:modified xsi:type="dcterms:W3CDTF">2017-01-25T17:49:34Z</dcterms:modified>
</cp:coreProperties>
</file>