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7" r:id="rId2"/>
    <p:sldId id="273" r:id="rId3"/>
    <p:sldId id="258" r:id="rId4"/>
    <p:sldId id="269" r:id="rId5"/>
    <p:sldId id="268" r:id="rId6"/>
    <p:sldId id="278" r:id="rId7"/>
    <p:sldId id="277" r:id="rId8"/>
    <p:sldId id="275" r:id="rId9"/>
    <p:sldId id="279"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557" autoAdjust="0"/>
  </p:normalViewPr>
  <p:slideViewPr>
    <p:cSldViewPr>
      <p:cViewPr varScale="1">
        <p:scale>
          <a:sx n="87" d="100"/>
          <a:sy n="87" d="100"/>
        </p:scale>
        <p:origin x="-65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5A234B-BF4A-4261-956D-C7325D44E2E7}" type="datetimeFigureOut">
              <a:rPr lang="en-US" smtClean="0"/>
              <a:t>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5E3A08-0CD5-4B31-81BB-AFE4DBA2BCF8}" type="slidenum">
              <a:rPr lang="en-US" smtClean="0"/>
              <a:t>‹#›</a:t>
            </a:fld>
            <a:endParaRPr lang="en-US"/>
          </a:p>
        </p:txBody>
      </p:sp>
    </p:spTree>
    <p:extLst>
      <p:ext uri="{BB962C8B-B14F-4D97-AF65-F5344CB8AC3E}">
        <p14:creationId xmlns:p14="http://schemas.microsoft.com/office/powerpoint/2010/main" val="3333055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eaLnBrk="0" hangingPunct="0">
              <a:defRPr sz="1000">
                <a:solidFill>
                  <a:schemeClr val="tx1"/>
                </a:solidFill>
                <a:latin typeface="Times New Roman" pitchFamily="18" charset="0"/>
                <a:cs typeface="Arial" pitchFamily="34" charset="0"/>
              </a:defRPr>
            </a:lvl1pPr>
            <a:lvl2pPr marL="742950" indent="-285750" defTabSz="901700" eaLnBrk="0" hangingPunct="0">
              <a:defRPr sz="1000">
                <a:solidFill>
                  <a:schemeClr val="tx1"/>
                </a:solidFill>
                <a:latin typeface="Times New Roman" pitchFamily="18" charset="0"/>
                <a:cs typeface="Arial" pitchFamily="34" charset="0"/>
              </a:defRPr>
            </a:lvl2pPr>
            <a:lvl3pPr marL="1143000" indent="-228600" defTabSz="901700" eaLnBrk="0" hangingPunct="0">
              <a:defRPr sz="1000">
                <a:solidFill>
                  <a:schemeClr val="tx1"/>
                </a:solidFill>
                <a:latin typeface="Times New Roman" pitchFamily="18" charset="0"/>
                <a:cs typeface="Arial" pitchFamily="34" charset="0"/>
              </a:defRPr>
            </a:lvl3pPr>
            <a:lvl4pPr marL="1600200" indent="-228600" defTabSz="901700" eaLnBrk="0" hangingPunct="0">
              <a:defRPr sz="1000">
                <a:solidFill>
                  <a:schemeClr val="tx1"/>
                </a:solidFill>
                <a:latin typeface="Times New Roman" pitchFamily="18" charset="0"/>
                <a:cs typeface="Arial" pitchFamily="34" charset="0"/>
              </a:defRPr>
            </a:lvl4pPr>
            <a:lvl5pPr marL="2057400" indent="-228600" defTabSz="901700" eaLnBrk="0" hangingPunct="0">
              <a:defRPr sz="1000">
                <a:solidFill>
                  <a:schemeClr val="tx1"/>
                </a:solidFill>
                <a:latin typeface="Times New Roman" pitchFamily="18" charset="0"/>
                <a:cs typeface="Arial" pitchFamily="34" charset="0"/>
              </a:defRPr>
            </a:lvl5pPr>
            <a:lvl6pPr marL="2514600" indent="-228600" defTabSz="9017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defTabSz="9017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defTabSz="9017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defTabSz="9017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hangingPunct="1"/>
            <a:fld id="{B8FB2C6A-092C-4CD0-BC07-E5F4A9FD61FF}" type="slidenum">
              <a:rPr lang="en-US" sz="1200">
                <a:solidFill>
                  <a:prstClr val="black"/>
                </a:solidFill>
              </a:rPr>
              <a:pPr eaLnBrk="1" hangingPunct="1"/>
              <a:t>1</a:t>
            </a:fld>
            <a:endParaRPr lang="en-US" sz="1200">
              <a:solidFill>
                <a:prstClr val="black"/>
              </a:solidFill>
            </a:endParaRPr>
          </a:p>
        </p:txBody>
      </p:sp>
      <p:sp>
        <p:nvSpPr>
          <p:cNvPr id="58371" name="Rectangle 2"/>
          <p:cNvSpPr>
            <a:spLocks noGrp="1" noRot="1" noChangeAspect="1" noChangeArrowheads="1" noTextEdit="1"/>
          </p:cNvSpPr>
          <p:nvPr>
            <p:ph type="sldImg"/>
          </p:nvPr>
        </p:nvSpPr>
        <p:spPr bwMode="auto">
          <a:xfrm>
            <a:off x="1123950" y="682625"/>
            <a:ext cx="4621213" cy="3465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54276" name="Rectangle 3"/>
          <p:cNvSpPr>
            <a:spLocks noGrp="1" noChangeArrowheads="1"/>
          </p:cNvSpPr>
          <p:nvPr>
            <p:ph type="body" idx="1"/>
          </p:nvPr>
        </p:nvSpPr>
        <p:spPr bwMode="auto">
          <a:xfrm>
            <a:off x="915989" y="4373769"/>
            <a:ext cx="5026025" cy="4070873"/>
          </a:xfrm>
          <a:prstGeom prst="rect">
            <a:avLst/>
          </a:prstGeom>
          <a:ln>
            <a:miter lim="800000"/>
            <a:headEnd/>
            <a:tailEnd/>
          </a:ln>
        </p:spPr>
        <p:txBody>
          <a:bodyPr/>
          <a:lstStyle/>
          <a:p>
            <a:pPr eaLnBrk="1" hangingPunct="1">
              <a:buFont typeface="Times New Roman" pitchFamily="18" charset="0"/>
              <a:buChar char="•"/>
              <a:defRPr/>
            </a:pPr>
            <a:r>
              <a:rPr lang="en-US" dirty="0" smtClean="0"/>
              <a:t>The CDT is specifically linked to the architecture of the SAS.</a:t>
            </a:r>
          </a:p>
          <a:p>
            <a:pPr eaLnBrk="1" hangingPunct="1">
              <a:buFont typeface="Times New Roman" pitchFamily="18" charset="0"/>
              <a:buNone/>
              <a:defRPr/>
            </a:pPr>
            <a:endParaRPr lang="en-US" sz="60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685800" y="4343639"/>
            <a:ext cx="5486400" cy="4115275"/>
          </a:xfrm>
          <a:prstGeom prst="rect">
            <a:avLst/>
          </a:prstGeom>
        </p:spPr>
        <p:txBody>
          <a:bodyPr/>
          <a:lstStyle/>
          <a:p>
            <a:pPr>
              <a:defRPr/>
            </a:pPr>
            <a:r>
              <a:rPr lang="en-US" dirty="0" smtClean="0"/>
              <a:t>Have participants pull out their Recommendations for One-to-One Conferencing Booklet. You will need to prepare these booklets for your trainings across the state and also for the audiences at your sites. This is the preliminary activity. </a:t>
            </a:r>
          </a:p>
          <a:p>
            <a:pPr marL="228600" indent="-228600">
              <a:buFontTx/>
              <a:buAutoNum type="arabicPeriod"/>
              <a:defRPr/>
            </a:pPr>
            <a:r>
              <a:rPr lang="en-US" dirty="0" smtClean="0"/>
              <a:t>Place the 11 questions, each on a large sheet of poster paper. Use Around the World/Carousel/Fishbowl and have participants write their suggestions to the questions on the large post-it papers. Report out. (This activity is to build background knowledge.) </a:t>
            </a:r>
          </a:p>
        </p:txBody>
      </p:sp>
      <p:sp>
        <p:nvSpPr>
          <p:cNvPr id="4" name="Slide Number Placeholder 3"/>
          <p:cNvSpPr>
            <a:spLocks noGrp="1"/>
          </p:cNvSpPr>
          <p:nvPr>
            <p:ph type="sldNum" sz="quarter" idx="5"/>
          </p:nvPr>
        </p:nvSpPr>
        <p:spPr/>
        <p:txBody>
          <a:bodyPr/>
          <a:lstStyle/>
          <a:p>
            <a:pPr>
              <a:defRPr/>
            </a:pPr>
            <a:fld id="{2DC33DBC-3503-4390-AEE5-9C4F997A9E7C}"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685800" y="4343639"/>
            <a:ext cx="5486400" cy="4115275"/>
          </a:xfrm>
          <a:prstGeom prst="rect">
            <a:avLst/>
          </a:prstGeom>
        </p:spPr>
        <p:txBody>
          <a:bodyPr/>
          <a:lstStyle/>
          <a:p>
            <a:pPr>
              <a:defRPr/>
            </a:pPr>
            <a:r>
              <a:rPr lang="en-US" dirty="0" smtClean="0"/>
              <a:t>(Questions continued from the previous slide)</a:t>
            </a:r>
          </a:p>
          <a:p>
            <a:pPr>
              <a:defRPr/>
            </a:pPr>
            <a:r>
              <a:rPr lang="en-US" dirty="0" smtClean="0"/>
              <a:t>Have participants pull out their Recommendations for One-to-One Conferencing Booklet. You will need to prepare these booklets for your trainings across the state and also for the audiences at your sites. This is the preliminary activity. </a:t>
            </a:r>
          </a:p>
          <a:p>
            <a:pPr marL="228600" indent="-228600">
              <a:buFontTx/>
              <a:buAutoNum type="arabicPeriod"/>
              <a:defRPr/>
            </a:pPr>
            <a:r>
              <a:rPr lang="en-US" dirty="0" smtClean="0"/>
              <a:t>Place the 11 questions, each on a large sheet of poster paper. Use Around the World/Carousel/Fishbowl and have participants write their suggestions to the questions on the large post-it papers. Report out. (This activity is to build background knowledge.) </a:t>
            </a:r>
          </a:p>
        </p:txBody>
      </p:sp>
      <p:sp>
        <p:nvSpPr>
          <p:cNvPr id="4" name="Slide Number Placeholder 3"/>
          <p:cNvSpPr>
            <a:spLocks noGrp="1"/>
          </p:cNvSpPr>
          <p:nvPr>
            <p:ph type="sldNum" sz="quarter" idx="5"/>
          </p:nvPr>
        </p:nvSpPr>
        <p:spPr/>
        <p:txBody>
          <a:bodyPr/>
          <a:lstStyle/>
          <a:p>
            <a:pPr>
              <a:defRPr/>
            </a:pPr>
            <a:fld id="{69A8F763-63D8-4A64-A48C-B0745218F122}"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p:cNvSpPr>
          <p:nvPr>
            <p:ph type="sldImg"/>
          </p:nvPr>
        </p:nvSpPr>
        <p:spPr bwMode="auto">
          <a:xfrm>
            <a:off x="1143000" y="685800"/>
            <a:ext cx="4573588"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xfrm>
            <a:off x="915989" y="4373769"/>
            <a:ext cx="5026025" cy="4070873"/>
          </a:xfrm>
          <a:prstGeom prst="rect">
            <a:avLst/>
          </a:prstGeom>
          <a:ln/>
          <a:extLst/>
        </p:spPr>
        <p:txBody>
          <a:bodyPr/>
          <a:lstStyle/>
          <a:p>
            <a:pPr>
              <a:defRPr/>
            </a:pPr>
            <a:r>
              <a:rPr lang="en-US" dirty="0" smtClean="0"/>
              <a:t>Exit Tickets</a:t>
            </a:r>
          </a:p>
          <a:p>
            <a:pPr marL="228600" indent="-228600">
              <a:buFontTx/>
              <a:buAutoNum type="arabicPeriod"/>
              <a:defRPr/>
            </a:pPr>
            <a:r>
              <a:rPr lang="en-US" dirty="0" smtClean="0"/>
              <a:t>Give each member of the audience a copy of the Ticket to Leave (with enough space for writing).</a:t>
            </a:r>
          </a:p>
          <a:p>
            <a:pPr marL="228600" indent="-228600">
              <a:buFontTx/>
              <a:buAutoNum type="arabicPeriod"/>
              <a:defRPr/>
            </a:pPr>
            <a:r>
              <a:rPr lang="en-US" dirty="0" smtClean="0"/>
              <a:t>Have consultants/teachers/administrators place the Ticket to Leave on your training table. If there is time at end of training, you may also ask for audience feedback relating to these questions. You should also build in time for questions.</a:t>
            </a:r>
          </a:p>
        </p:txBody>
      </p:sp>
      <p:sp>
        <p:nvSpPr>
          <p:cNvPr id="4" name="Slide Number Placeholder 3"/>
          <p:cNvSpPr>
            <a:spLocks noGrp="1"/>
          </p:cNvSpPr>
          <p:nvPr>
            <p:ph type="sldNum" sz="quarter" idx="5"/>
          </p:nvPr>
        </p:nvSpPr>
        <p:spPr/>
        <p:txBody>
          <a:bodyPr/>
          <a:lstStyle/>
          <a:p>
            <a:pPr>
              <a:defRPr/>
            </a:pPr>
            <a:fld id="{C9489CAF-44AE-4E87-A268-0060DA093BA1}" type="slidenum">
              <a:rPr lang="en-US">
                <a:solidFill>
                  <a:prstClr val="black"/>
                </a:solidFill>
              </a:rPr>
              <a:pPr>
                <a:defRPr/>
              </a:pPr>
              <a:t>12</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dirty="0" smtClean="0"/>
          </a:p>
          <a:p>
            <a:pPr>
              <a:buFontTx/>
              <a:buChar char="•"/>
            </a:pPr>
            <a:r>
              <a:rPr lang="en-US" dirty="0" smtClean="0"/>
              <a:t>4-Sight is a Benchmark</a:t>
            </a:r>
            <a:r>
              <a:rPr lang="en-US" baseline="0" dirty="0" smtClean="0"/>
              <a:t> test</a:t>
            </a:r>
          </a:p>
          <a:p>
            <a:pPr>
              <a:buFontTx/>
              <a:buChar char="•"/>
            </a:pPr>
            <a:r>
              <a:rPr lang="en-US" baseline="0" dirty="0" smtClean="0"/>
              <a:t>CDT is a Diagnostic Tool</a:t>
            </a:r>
          </a:p>
          <a:p>
            <a:pPr lvl="1">
              <a:buFontTx/>
              <a:buChar char="•"/>
            </a:pPr>
            <a:r>
              <a:rPr lang="en-US" baseline="0" dirty="0" smtClean="0"/>
              <a:t>Designed to inform instruction</a:t>
            </a:r>
            <a:endParaRPr lang="en-US" dirty="0" smtClean="0"/>
          </a:p>
          <a:p>
            <a:pPr>
              <a:buFontTx/>
              <a:buChar char="•"/>
            </a:pPr>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FC73CCCB-20EC-4A75-A818-47C99551C5D6}" type="slidenum">
              <a:rPr lang="en-US">
                <a:solidFill>
                  <a:prstClr val="black"/>
                </a:solidFill>
              </a:rPr>
              <a:pPr>
                <a:defRPr/>
              </a:pPr>
              <a:t>2</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p:cNvSpPr>
          <p:nvPr>
            <p:ph type="sldImg"/>
          </p:nvPr>
        </p:nvSpPr>
        <p:spPr bwMode="auto">
          <a:xfrm>
            <a:off x="1143000" y="685800"/>
            <a:ext cx="4573588"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xfrm>
            <a:off x="915989" y="4373769"/>
            <a:ext cx="5026025" cy="407087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smtClean="0"/>
              <a:t>The process of teaching and learning never ends. It is not just the student and the teacher but the involvement of both. </a:t>
            </a:r>
          </a:p>
          <a:p>
            <a:pPr>
              <a:buFontTx/>
              <a:buChar char="•"/>
            </a:pPr>
            <a:endParaRPr lang="en-US" smtClean="0"/>
          </a:p>
          <a:p>
            <a:endParaRPr lang="en-US" smtClean="0"/>
          </a:p>
          <a:p>
            <a:pPr>
              <a:buFontTx/>
              <a:buChar char="•"/>
            </a:pPr>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A24D8F87-466C-465A-A3E0-EB7A204A172A}"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b="0" dirty="0" smtClean="0"/>
              <a:t>You are</a:t>
            </a:r>
            <a:r>
              <a:rPr lang="en-US" b="0" baseline="0" dirty="0" smtClean="0"/>
              <a:t> already comfortable with setting up and using the Classroom Diagnostic Tools</a:t>
            </a:r>
          </a:p>
          <a:p>
            <a:pPr>
              <a:buFontTx/>
              <a:buChar char="•"/>
            </a:pPr>
            <a:r>
              <a:rPr lang="en-US" b="0" baseline="0" dirty="0" smtClean="0"/>
              <a:t>I’ve cut out all of the “fluff.” </a:t>
            </a:r>
          </a:p>
          <a:p>
            <a:pPr>
              <a:buFontTx/>
              <a:buChar char="•"/>
            </a:pPr>
            <a:r>
              <a:rPr lang="en-US" b="0" baseline="0" dirty="0" smtClean="0"/>
              <a:t>We are going to get right into finding and using the data</a:t>
            </a:r>
            <a:endParaRPr lang="en-US" b="0"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4</a:t>
            </a:fld>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bwMode="auto">
          <a:xfrm>
            <a:off x="1143000" y="685800"/>
            <a:ext cx="4573588"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xfrm>
            <a:off x="915989" y="4373769"/>
            <a:ext cx="5026025" cy="407087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itchFamily="34" charset="0"/>
              <a:buChar char="•"/>
            </a:pPr>
            <a:r>
              <a:rPr lang="en-US" dirty="0" smtClean="0"/>
              <a:t>Use this address</a:t>
            </a:r>
            <a:r>
              <a:rPr lang="en-US" baseline="0" dirty="0" smtClean="0"/>
              <a:t> to get to </a:t>
            </a:r>
          </a:p>
          <a:p>
            <a:pPr marL="628650" lvl="1" indent="-171450">
              <a:buFont typeface="Arial" pitchFamily="34" charset="0"/>
              <a:buChar char="•"/>
            </a:pPr>
            <a:r>
              <a:rPr lang="en-US" baseline="0" dirty="0" err="1" smtClean="0"/>
              <a:t>eDirect</a:t>
            </a:r>
            <a:endParaRPr lang="en-US" baseline="0" dirty="0" smtClean="0"/>
          </a:p>
          <a:p>
            <a:pPr marL="628650" lvl="1" indent="-171450">
              <a:buFont typeface="Arial" pitchFamily="34" charset="0"/>
              <a:buChar char="•"/>
            </a:pPr>
            <a:r>
              <a:rPr lang="en-US" baseline="0" dirty="0" smtClean="0"/>
              <a:t>Today’s documents</a:t>
            </a:r>
          </a:p>
          <a:p>
            <a:pPr marL="628650" lvl="1" indent="-171450">
              <a:buFont typeface="Arial" pitchFamily="34" charset="0"/>
              <a:buChar char="•"/>
            </a:pPr>
            <a:r>
              <a:rPr lang="en-US" baseline="0" dirty="0" smtClean="0"/>
              <a:t>Backchannel</a:t>
            </a:r>
          </a:p>
          <a:p>
            <a:pPr marL="628650" lvl="1" indent="-171450">
              <a:buFont typeface="Arial" pitchFamily="34" charset="0"/>
              <a:buChar char="•"/>
            </a:pPr>
            <a:endParaRPr lang="en-US" dirty="0" smtClean="0"/>
          </a:p>
        </p:txBody>
      </p:sp>
      <p:sp>
        <p:nvSpPr>
          <p:cNvPr id="4" name="Slide Number Placeholder 3"/>
          <p:cNvSpPr>
            <a:spLocks noGrp="1"/>
          </p:cNvSpPr>
          <p:nvPr>
            <p:ph type="sldNum" sz="quarter" idx="5"/>
          </p:nvPr>
        </p:nvSpPr>
        <p:spPr/>
        <p:txBody>
          <a:bodyPr/>
          <a:lstStyle/>
          <a:p>
            <a:pPr>
              <a:defRPr/>
            </a:pPr>
            <a:fld id="{3D331FAD-6CA0-47A5-AE48-CE04B61A42EB}"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6</a:t>
            </a:fld>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7</a:t>
            </a:fld>
            <a:endParaRPr 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8</a:t>
            </a:fld>
            <a:endParaRPr 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9</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E4A33BF-65D8-4039-83AC-275AD37F7F1B}" type="datetime1">
              <a:rPr lang="en-US">
                <a:solidFill>
                  <a:prstClr val="black">
                    <a:tint val="75000"/>
                  </a:prstClr>
                </a:solidFill>
              </a:rPr>
              <a:pPr>
                <a:defRPr/>
              </a:pPr>
              <a:t>2/2/2012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8E01EDD-A15F-4F69-B85C-2A1C1EE55A3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7396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D3FCC99-0432-4D6B-BFD3-48DA359F9AA8}" type="datetime1">
              <a:rPr lang="en-US">
                <a:solidFill>
                  <a:prstClr val="black">
                    <a:tint val="75000"/>
                  </a:prstClr>
                </a:solidFill>
              </a:rPr>
              <a:pPr>
                <a:defRPr/>
              </a:pPr>
              <a:t>2/2/2012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3F45F30-373B-4132-89FE-0CB23CFAB48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97613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60E43F0-02C2-4947-97EE-B8FECA1CE60E}" type="datetime1">
              <a:rPr lang="en-US">
                <a:solidFill>
                  <a:prstClr val="black">
                    <a:tint val="75000"/>
                  </a:prstClr>
                </a:solidFill>
              </a:rPr>
              <a:pPr>
                <a:defRPr/>
              </a:pPr>
              <a:t>2/2/2012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8BA6412-53FE-428C-987A-9B562C761BC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72114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atin typeface="+mn-lt"/>
              </a:defRPr>
            </a:lvl1pPr>
          </a:lstStyle>
          <a:p>
            <a:pPr>
              <a:defRPr/>
            </a:pPr>
            <a:fld id="{E208970D-A3C4-4CB8-A398-902C9EA7A657}" type="datetime1">
              <a:rPr lang="en-US">
                <a:solidFill>
                  <a:prstClr val="black">
                    <a:tint val="75000"/>
                  </a:prstClr>
                </a:solidFill>
              </a:rPr>
              <a:pPr>
                <a:defRPr/>
              </a:pPr>
              <a:t>2/2/2012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atin typeface="+mn-lt"/>
              </a:defRPr>
            </a:lvl1pPr>
          </a:lstStyle>
          <a:p>
            <a:pPr>
              <a:defRPr/>
            </a:pPr>
            <a:fld id="{FB3B0A7B-4E5E-42B3-BFD3-0E78210A05C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84145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62B0081-A08B-4F0A-8DFF-1B979154FFAA}" type="datetime1">
              <a:rPr lang="en-US">
                <a:solidFill>
                  <a:prstClr val="black">
                    <a:tint val="75000"/>
                  </a:prstClr>
                </a:solidFill>
              </a:rPr>
              <a:pPr>
                <a:defRPr/>
              </a:pPr>
              <a:t>2/2/2012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BF21E6C-48AB-4F95-A89D-73660000CE2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85474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2211933-F9D5-4473-AD1D-BFFBF43DA036}" type="datetime1">
              <a:rPr lang="en-US">
                <a:solidFill>
                  <a:prstClr val="black">
                    <a:tint val="75000"/>
                  </a:prstClr>
                </a:solidFill>
              </a:rPr>
              <a:pPr>
                <a:defRPr/>
              </a:pPr>
              <a:t>2/2/2012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28BE0AD4-BB8B-4899-8D96-EEA16E435B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8500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A4CC1CC-402F-4806-A50A-1B190FEC9DA3}" type="datetime1">
              <a:rPr lang="en-US">
                <a:solidFill>
                  <a:prstClr val="black">
                    <a:tint val="75000"/>
                  </a:prstClr>
                </a:solidFill>
              </a:rPr>
              <a:pPr>
                <a:defRPr/>
              </a:pPr>
              <a:t>2/2/2012</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DBFC406-84F4-42EE-9F62-D3ABD11C593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00765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atin typeface="+mn-lt"/>
              </a:defRPr>
            </a:lvl1pPr>
          </a:lstStyle>
          <a:p>
            <a:pPr>
              <a:defRPr/>
            </a:pPr>
            <a:fld id="{BA5371D9-1AD5-46DD-B439-7688C3820D9E}" type="datetime1">
              <a:rPr lang="en-US">
                <a:solidFill>
                  <a:prstClr val="black">
                    <a:tint val="75000"/>
                  </a:prstClr>
                </a:solidFill>
              </a:rPr>
              <a:pPr>
                <a:defRPr/>
              </a:pPr>
              <a:t>2/2/2012</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atin typeface="+mn-lt"/>
              </a:defRPr>
            </a:lvl1pPr>
          </a:lstStyle>
          <a:p>
            <a:pPr>
              <a:defRPr/>
            </a:pPr>
            <a:fld id="{04673E4A-95EA-4706-A6A4-D2D4D35CE0E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46278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6E4ABC7-1C15-4FC2-BE78-A32AF3891885}" type="datetime1">
              <a:rPr lang="en-US">
                <a:solidFill>
                  <a:prstClr val="black">
                    <a:tint val="75000"/>
                  </a:prstClr>
                </a:solidFill>
              </a:rPr>
              <a:pPr>
                <a:defRPr/>
              </a:pPr>
              <a:t>2/2/2012</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5C0B4D25-59EB-4F0C-862D-E95E7DA3EC9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117735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FBAC5CA-E4BF-4D32-8FF2-5595B4663085}" type="datetime1">
              <a:rPr lang="en-US">
                <a:solidFill>
                  <a:prstClr val="black">
                    <a:tint val="75000"/>
                  </a:prstClr>
                </a:solidFill>
              </a:rPr>
              <a:pPr>
                <a:defRPr/>
              </a:pPr>
              <a:t>2/2/2012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EA35A87-9D9F-4377-B5F0-C997486724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79072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8E84E0C-3433-46E7-9E0D-71AE0F6E2EDE}" type="datetime1">
              <a:rPr lang="en-US">
                <a:solidFill>
                  <a:prstClr val="black">
                    <a:tint val="75000"/>
                  </a:prstClr>
                </a:solidFill>
              </a:rPr>
              <a:pPr>
                <a:defRPr/>
              </a:pPr>
              <a:t>2/2/2012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C43113F-94F2-42FF-A8DA-D82EDB30933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01353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fontAlgn="base">
              <a:spcBef>
                <a:spcPct val="0"/>
              </a:spcBef>
              <a:spcAft>
                <a:spcPct val="0"/>
              </a:spcAft>
              <a:defRPr/>
            </a:pPr>
            <a:fld id="{9498BCEC-9C08-4761-8825-35367F9731B6}" type="datetime1">
              <a:rPr lang="en-US">
                <a:solidFill>
                  <a:prstClr val="black">
                    <a:tint val="75000"/>
                  </a:prstClr>
                </a:solidFill>
                <a:latin typeface="Times New Roman" pitchFamily="18" charset="0"/>
              </a:rPr>
              <a:pPr fontAlgn="base">
                <a:spcBef>
                  <a:spcPct val="0"/>
                </a:spcBef>
                <a:spcAft>
                  <a:spcPct val="0"/>
                </a:spcAft>
                <a:defRPr/>
              </a:pPr>
              <a:t>2/2/2012</a:t>
            </a:fld>
            <a:endParaRPr lang="en-US" dirty="0">
              <a:solidFill>
                <a:prstClr val="black">
                  <a:tint val="75000"/>
                </a:prstClr>
              </a:solidFill>
              <a:latin typeface="Times New Roman" pitchFamily="18"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fontAlgn="base">
              <a:spcBef>
                <a:spcPct val="0"/>
              </a:spcBef>
              <a:spcAft>
                <a:spcPct val="0"/>
              </a:spcAft>
              <a:defRPr/>
            </a:pPr>
            <a:endParaRPr lang="en-US">
              <a:solidFill>
                <a:prstClr val="black">
                  <a:tint val="75000"/>
                </a:prstClr>
              </a:solidFill>
              <a:latin typeface="Times New Roman" pitchFamily="18"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fontAlgn="base">
              <a:spcBef>
                <a:spcPct val="0"/>
              </a:spcBef>
              <a:spcAft>
                <a:spcPct val="0"/>
              </a:spcAft>
              <a:defRPr/>
            </a:pPr>
            <a:fld id="{36702926-B370-4787-84FD-4AADFEA25C62}" type="slidenum">
              <a:rPr lang="en-US">
                <a:solidFill>
                  <a:prstClr val="black">
                    <a:tint val="75000"/>
                  </a:prstClr>
                </a:solidFill>
                <a:latin typeface="Times New Roman" pitchFamily="18" charset="0"/>
              </a:rPr>
              <a:pPr fontAlgn="base">
                <a:spcBef>
                  <a:spcPct val="0"/>
                </a:spcBef>
                <a:spcAft>
                  <a:spcPct val="0"/>
                </a:spcAft>
                <a:defRPr/>
              </a:pPr>
              <a:t>‹#›</a:t>
            </a:fld>
            <a:endParaRPr lang="en-US" dirty="0">
              <a:solidFill>
                <a:prstClr val="black">
                  <a:tint val="75000"/>
                </a:prstClr>
              </a:solidFill>
              <a:latin typeface="Times New Roman" pitchFamily="18" charset="0"/>
            </a:endParaRPr>
          </a:p>
        </p:txBody>
      </p:sp>
      <p:sp>
        <p:nvSpPr>
          <p:cNvPr id="1031" name="Text Box 19"/>
          <p:cNvSpPr txBox="1">
            <a:spLocks noChangeArrowheads="1"/>
          </p:cNvSpPr>
          <p:nvPr/>
        </p:nvSpPr>
        <p:spPr bwMode="auto">
          <a:xfrm>
            <a:off x="6781800" y="533400"/>
            <a:ext cx="1219200" cy="457200"/>
          </a:xfrm>
          <a:prstGeom prst="rect">
            <a:avLst/>
          </a:prstGeom>
          <a:noFill/>
          <a:ln>
            <a:noFill/>
          </a:ln>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algn="ctr" eaLnBrk="1" fontAlgn="base" hangingPunct="1">
              <a:spcBef>
                <a:spcPct val="50000"/>
              </a:spcBef>
              <a:spcAft>
                <a:spcPct val="0"/>
              </a:spcAft>
              <a:defRPr/>
            </a:pPr>
            <a:r>
              <a:rPr lang="en-US" sz="2400" smtClean="0">
                <a:solidFill>
                  <a:prstClr val="black"/>
                </a:solidFill>
              </a:rPr>
              <a:t>  </a:t>
            </a:r>
          </a:p>
        </p:txBody>
      </p:sp>
      <p:sp>
        <p:nvSpPr>
          <p:cNvPr id="1032" name="Rectangle 23"/>
          <p:cNvSpPr>
            <a:spLocks noChangeArrowheads="1"/>
          </p:cNvSpPr>
          <p:nvPr/>
        </p:nvSpPr>
        <p:spPr bwMode="auto">
          <a:xfrm>
            <a:off x="0" y="-9525"/>
            <a:ext cx="6670675" cy="533400"/>
          </a:xfrm>
          <a:prstGeom prst="rect">
            <a:avLst/>
          </a:prstGeom>
          <a:solidFill>
            <a:srgbClr val="003366"/>
          </a:solidFill>
          <a:ln w="9525">
            <a:solidFill>
              <a:srgbClr val="003366"/>
            </a:solidFill>
            <a:miter lim="800000"/>
            <a:headEnd/>
            <a:tailEnd/>
          </a:ln>
        </p:spPr>
        <p:txBody>
          <a:bodyPr wrap="none" anchor="ctr"/>
          <a:lstStyle/>
          <a:p>
            <a:pPr algn="ctr" fontAlgn="base">
              <a:spcBef>
                <a:spcPct val="0"/>
              </a:spcBef>
              <a:spcAft>
                <a:spcPct val="0"/>
              </a:spcAft>
              <a:defRPr/>
            </a:pPr>
            <a:endParaRPr lang="en-US" sz="1000">
              <a:solidFill>
                <a:prstClr val="black"/>
              </a:solidFill>
              <a:latin typeface="Times New Roman" pitchFamily="18" charset="0"/>
              <a:cs typeface="Arial" pitchFamily="34" charset="0"/>
            </a:endParaRPr>
          </a:p>
        </p:txBody>
      </p:sp>
      <p:sp>
        <p:nvSpPr>
          <p:cNvPr id="1033" name="Text Box 52"/>
          <p:cNvSpPr txBox="1">
            <a:spLocks noChangeArrowheads="1"/>
          </p:cNvSpPr>
          <p:nvPr/>
        </p:nvSpPr>
        <p:spPr bwMode="auto">
          <a:xfrm>
            <a:off x="266700" y="1588"/>
            <a:ext cx="4314825" cy="461962"/>
          </a:xfrm>
          <a:prstGeom prst="rect">
            <a:avLst/>
          </a:prstGeom>
          <a:noFill/>
          <a:ln>
            <a:noFill/>
          </a:ln>
          <a:extLst/>
        </p:spPr>
        <p:txBody>
          <a:bodyPr wrap="none">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defRPr/>
            </a:pPr>
            <a:r>
              <a:rPr lang="en-US" sz="2400" b="1" smtClean="0">
                <a:solidFill>
                  <a:prstClr val="white"/>
                </a:solidFill>
                <a:latin typeface="Arial" pitchFamily="34" charset="0"/>
              </a:rPr>
              <a:t>Classroom Diagnostic Tools</a:t>
            </a:r>
          </a:p>
        </p:txBody>
      </p:sp>
      <p:pic>
        <p:nvPicPr>
          <p:cNvPr id="4106" name="Object 5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918325" y="0"/>
            <a:ext cx="2130425"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47859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arincoaches.wikispaces.com/CDT_Data_Training"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ChangeArrowheads="1"/>
          </p:cNvSpPr>
          <p:nvPr/>
        </p:nvSpPr>
        <p:spPr bwMode="auto">
          <a:xfrm>
            <a:off x="920750" y="1446213"/>
            <a:ext cx="7332663" cy="1825625"/>
          </a:xfrm>
          <a:prstGeom prst="rect">
            <a:avLst/>
          </a:prstGeom>
          <a:noFill/>
          <a:ln w="9525">
            <a:noFill/>
            <a:miter lim="800000"/>
            <a:headEnd/>
            <a:tailEnd/>
          </a:ln>
        </p:spPr>
        <p:txBody>
          <a:bodyPr/>
          <a:lstStyle/>
          <a:p>
            <a:pPr algn="ctr" fontAlgn="base">
              <a:spcBef>
                <a:spcPct val="20000"/>
              </a:spcBef>
              <a:spcAft>
                <a:spcPct val="0"/>
              </a:spcAft>
              <a:tabLst>
                <a:tab pos="2684463" algn="l"/>
              </a:tabLst>
              <a:defRPr/>
            </a:pPr>
            <a:endParaRPr lang="en-US" altLang="en-US" sz="3200" b="1" dirty="0">
              <a:solidFill>
                <a:srgbClr val="002A5F"/>
              </a:solidFill>
              <a:latin typeface="Times New Roman" pitchFamily="18" charset="0"/>
              <a:cs typeface="Arial" charset="0"/>
            </a:endParaRPr>
          </a:p>
          <a:p>
            <a:pPr algn="ctr" fontAlgn="base">
              <a:spcBef>
                <a:spcPct val="20000"/>
              </a:spcBef>
              <a:spcAft>
                <a:spcPct val="0"/>
              </a:spcAft>
              <a:tabLst>
                <a:tab pos="2684463" algn="l"/>
              </a:tabLst>
              <a:defRPr/>
            </a:pPr>
            <a:endParaRPr lang="en-US" altLang="en-US" sz="3200" b="1" dirty="0">
              <a:solidFill>
                <a:srgbClr val="002A5F"/>
              </a:solidFill>
              <a:latin typeface="Times New Roman" pitchFamily="18" charset="0"/>
              <a:cs typeface="Arial" charset="0"/>
            </a:endParaRPr>
          </a:p>
          <a:p>
            <a:pPr algn="ctr" fontAlgn="base">
              <a:spcBef>
                <a:spcPct val="20000"/>
              </a:spcBef>
              <a:spcAft>
                <a:spcPct val="0"/>
              </a:spcAft>
              <a:tabLst>
                <a:tab pos="2684463" algn="l"/>
              </a:tabLst>
              <a:defRPr/>
            </a:pPr>
            <a:endParaRPr lang="en-US" altLang="en-US" sz="3200" b="1" dirty="0">
              <a:solidFill>
                <a:srgbClr val="002A5F"/>
              </a:solidFill>
              <a:latin typeface="Times New Roman" pitchFamily="18" charset="0"/>
              <a:cs typeface="Arial" charset="0"/>
            </a:endParaRPr>
          </a:p>
          <a:p>
            <a:pPr algn="ctr" fontAlgn="base">
              <a:spcBef>
                <a:spcPct val="20000"/>
              </a:spcBef>
              <a:spcAft>
                <a:spcPct val="0"/>
              </a:spcAft>
              <a:tabLst>
                <a:tab pos="2684463" algn="l"/>
              </a:tabLst>
              <a:defRPr/>
            </a:pPr>
            <a:endParaRPr lang="en-US" altLang="en-US" sz="2400" b="1" i="1" dirty="0">
              <a:solidFill>
                <a:srgbClr val="002A5F"/>
              </a:solidFill>
              <a:cs typeface="Arial" charset="0"/>
            </a:endParaRPr>
          </a:p>
          <a:p>
            <a:pPr algn="ctr" fontAlgn="base">
              <a:spcBef>
                <a:spcPct val="20000"/>
              </a:spcBef>
              <a:spcAft>
                <a:spcPct val="0"/>
              </a:spcAft>
              <a:tabLst>
                <a:tab pos="2684463" algn="l"/>
              </a:tabLst>
              <a:defRPr/>
            </a:pPr>
            <a:r>
              <a:rPr lang="en-US" b="1" dirty="0" smtClean="0">
                <a:solidFill>
                  <a:prstClr val="black"/>
                </a:solidFill>
                <a:cs typeface="Arial" pitchFamily="34" charset="0"/>
              </a:rPr>
              <a:t>Classroom </a:t>
            </a:r>
            <a:r>
              <a:rPr lang="en-US" b="1" dirty="0">
                <a:solidFill>
                  <a:prstClr val="black"/>
                </a:solidFill>
                <a:cs typeface="Arial" pitchFamily="34" charset="0"/>
              </a:rPr>
              <a:t>Diagnostic Tools:</a:t>
            </a:r>
          </a:p>
          <a:p>
            <a:pPr algn="ctr" fontAlgn="base">
              <a:spcBef>
                <a:spcPct val="20000"/>
              </a:spcBef>
              <a:spcAft>
                <a:spcPct val="0"/>
              </a:spcAft>
              <a:tabLst>
                <a:tab pos="2684463" algn="l"/>
              </a:tabLst>
              <a:defRPr/>
            </a:pPr>
            <a:r>
              <a:rPr lang="en-US" b="1" dirty="0" smtClean="0">
                <a:solidFill>
                  <a:prstClr val="black"/>
                </a:solidFill>
                <a:cs typeface="Arial" pitchFamily="34" charset="0"/>
              </a:rPr>
              <a:t>Interactive Reports</a:t>
            </a:r>
            <a:endParaRPr lang="en-US" b="1" dirty="0">
              <a:solidFill>
                <a:prstClr val="black"/>
              </a:solidFill>
              <a:cs typeface="Arial" pitchFamily="34" charset="0"/>
            </a:endParaRPr>
          </a:p>
          <a:p>
            <a:pPr algn="ctr" fontAlgn="base">
              <a:spcBef>
                <a:spcPct val="20000"/>
              </a:spcBef>
              <a:spcAft>
                <a:spcPct val="0"/>
              </a:spcAft>
              <a:tabLst>
                <a:tab pos="2684463" algn="l"/>
              </a:tabLst>
              <a:defRPr/>
            </a:pPr>
            <a:r>
              <a:rPr lang="en-US" b="1" dirty="0" smtClean="0">
                <a:solidFill>
                  <a:srgbClr val="FF0000"/>
                </a:solidFill>
                <a:cs typeface="Arial" pitchFamily="34" charset="0"/>
              </a:rPr>
              <a:t> </a:t>
            </a:r>
            <a:r>
              <a:rPr lang="en-US" b="1" i="1" dirty="0">
                <a:solidFill>
                  <a:srgbClr val="FF0000"/>
                </a:solidFill>
                <a:cs typeface="Arial" charset="0"/>
              </a:rPr>
              <a:t/>
            </a:r>
            <a:br>
              <a:rPr lang="en-US" b="1" i="1" dirty="0">
                <a:solidFill>
                  <a:srgbClr val="FF0000"/>
                </a:solidFill>
                <a:cs typeface="Arial" charset="0"/>
              </a:rPr>
            </a:br>
            <a:r>
              <a:rPr lang="en-US" altLang="en-US" b="1" i="1" dirty="0" smtClean="0">
                <a:solidFill>
                  <a:srgbClr val="FF0000"/>
                </a:solidFill>
                <a:cs typeface="Arial" charset="0"/>
              </a:rPr>
              <a:t>Presented by </a:t>
            </a:r>
            <a:r>
              <a:rPr lang="en-US" b="1" i="1" dirty="0" smtClean="0">
                <a:solidFill>
                  <a:srgbClr val="FF0000"/>
                </a:solidFill>
                <a:cs typeface="Arial" charset="0"/>
              </a:rPr>
              <a:t>Jeremy Gabborin</a:t>
            </a:r>
          </a:p>
          <a:p>
            <a:pPr algn="ctr" fontAlgn="base">
              <a:spcBef>
                <a:spcPct val="20000"/>
              </a:spcBef>
              <a:spcAft>
                <a:spcPct val="0"/>
              </a:spcAft>
              <a:tabLst>
                <a:tab pos="2684463" algn="l"/>
              </a:tabLst>
              <a:defRPr/>
            </a:pPr>
            <a:r>
              <a:rPr lang="en-US" b="1" i="1" dirty="0" smtClean="0">
                <a:solidFill>
                  <a:srgbClr val="FF0000"/>
                </a:solidFill>
                <a:cs typeface="Arial" charset="0"/>
              </a:rPr>
              <a:t>Curriculum Specialist</a:t>
            </a:r>
          </a:p>
          <a:p>
            <a:pPr algn="ctr" fontAlgn="base">
              <a:spcBef>
                <a:spcPct val="20000"/>
              </a:spcBef>
              <a:spcAft>
                <a:spcPct val="0"/>
              </a:spcAft>
              <a:tabLst>
                <a:tab pos="2684463" algn="l"/>
              </a:tabLst>
              <a:defRPr/>
            </a:pPr>
            <a:r>
              <a:rPr lang="en-US" b="1" i="1" dirty="0" smtClean="0">
                <a:solidFill>
                  <a:srgbClr val="FF0000"/>
                </a:solidFill>
                <a:cs typeface="Arial" charset="0"/>
              </a:rPr>
              <a:t>ARIN Intermediate Unit 28</a:t>
            </a:r>
          </a:p>
          <a:p>
            <a:pPr algn="ctr" fontAlgn="base">
              <a:spcBef>
                <a:spcPct val="20000"/>
              </a:spcBef>
              <a:spcAft>
                <a:spcPct val="0"/>
              </a:spcAft>
              <a:tabLst>
                <a:tab pos="2684463" algn="l"/>
              </a:tabLst>
              <a:defRPr/>
            </a:pPr>
            <a:r>
              <a:rPr lang="en-US" b="1" i="1" dirty="0" smtClean="0">
                <a:solidFill>
                  <a:srgbClr val="FF0000"/>
                </a:solidFill>
                <a:cs typeface="Arial" charset="0"/>
              </a:rPr>
              <a:t>2/3/2012 </a:t>
            </a:r>
            <a:endParaRPr lang="en-US" b="1" dirty="0">
              <a:solidFill>
                <a:srgbClr val="FF0000"/>
              </a:solidFill>
              <a:cs typeface="Arial" charset="0"/>
            </a:endParaRPr>
          </a:p>
          <a:p>
            <a:pPr algn="ctr" fontAlgn="base">
              <a:spcBef>
                <a:spcPct val="20000"/>
              </a:spcBef>
              <a:spcAft>
                <a:spcPct val="0"/>
              </a:spcAft>
              <a:tabLst>
                <a:tab pos="2684463" algn="l"/>
              </a:tabLst>
              <a:defRPr/>
            </a:pPr>
            <a:endParaRPr lang="en-US" sz="2000" b="1" dirty="0">
              <a:solidFill>
                <a:srgbClr val="FF0000"/>
              </a:solidFill>
              <a:cs typeface="Arial" charset="0"/>
            </a:endParaRPr>
          </a:p>
          <a:p>
            <a:pPr algn="ctr" fontAlgn="base">
              <a:spcBef>
                <a:spcPct val="20000"/>
              </a:spcBef>
              <a:spcAft>
                <a:spcPct val="0"/>
              </a:spcAft>
              <a:tabLst>
                <a:tab pos="2684463" algn="l"/>
              </a:tabLst>
              <a:defRPr/>
            </a:pPr>
            <a:endParaRPr lang="en-US" sz="2000" b="1" dirty="0">
              <a:solidFill>
                <a:srgbClr val="FF0000"/>
              </a:solidFill>
              <a:cs typeface="Arial" charset="0"/>
            </a:endParaRPr>
          </a:p>
        </p:txBody>
      </p:sp>
      <p:pic>
        <p:nvPicPr>
          <p:cNvPr id="26625" name="Picture 1"/>
          <p:cNvPicPr>
            <a:picLocks noChangeAspect="1" noChangeArrowheads="1"/>
          </p:cNvPicPr>
          <p:nvPr/>
        </p:nvPicPr>
        <p:blipFill>
          <a:blip r:embed="rId3"/>
          <a:srcRect/>
          <a:stretch>
            <a:fillRect/>
          </a:stretch>
        </p:blipFill>
        <p:spPr bwMode="auto">
          <a:xfrm>
            <a:off x="1089025" y="1436688"/>
            <a:ext cx="6965950" cy="1608137"/>
          </a:xfrm>
          <a:prstGeom prst="rect">
            <a:avLst/>
          </a:prstGeom>
          <a:noFill/>
          <a:ln w="9525">
            <a:solidFill>
              <a:schemeClr val="accent1">
                <a:lumMod val="50000"/>
              </a:schemeClr>
            </a:solidFill>
            <a:miter lim="800000"/>
            <a:headEnd/>
            <a:tailEnd/>
          </a:ln>
          <a:effectLst/>
        </p:spPr>
      </p:pic>
      <p:sp>
        <p:nvSpPr>
          <p:cNvPr id="6" name="Slide Number Placeholder 5"/>
          <p:cNvSpPr>
            <a:spLocks noGrp="1"/>
          </p:cNvSpPr>
          <p:nvPr>
            <p:ph type="sldNum" sz="quarter" idx="12"/>
          </p:nvPr>
        </p:nvSpPr>
        <p:spPr/>
        <p:txBody>
          <a:bodyPr/>
          <a:lstStyle/>
          <a:p>
            <a:pPr>
              <a:defRPr/>
            </a:pPr>
            <a:fld id="{E61047CE-4CE4-4C1A-9DC4-18D664C3DE28}" type="slidenum">
              <a:rPr lang="en-US" smtClean="0">
                <a:solidFill>
                  <a:prstClr val="black">
                    <a:tint val="75000"/>
                  </a:prstClr>
                </a:solidFill>
                <a:latin typeface="Calibri"/>
              </a:rPr>
              <a:pPr>
                <a:defRPr/>
              </a:pPr>
              <a:t>1</a:t>
            </a:fld>
            <a:endParaRPr lang="en-US" dirty="0">
              <a:solidFill>
                <a:prstClr val="black">
                  <a:tint val="75000"/>
                </a:prstClr>
              </a:solidFill>
              <a:latin typeface="Calibri"/>
            </a:endParaRPr>
          </a:p>
        </p:txBody>
      </p:sp>
      <p:sp>
        <p:nvSpPr>
          <p:cNvPr id="7" name="Date Placeholder 6"/>
          <p:cNvSpPr>
            <a:spLocks noGrp="1"/>
          </p:cNvSpPr>
          <p:nvPr>
            <p:ph type="dt" sz="quarter" idx="10"/>
          </p:nvPr>
        </p:nvSpPr>
        <p:spPr/>
        <p:txBody>
          <a:bodyPr/>
          <a:lstStyle/>
          <a:p>
            <a:pPr>
              <a:defRPr/>
            </a:pPr>
            <a:fld id="{6B5C5783-C7B1-4B3C-81BA-E28117F2CC34}" type="datetime1">
              <a:rPr lang="en-US">
                <a:solidFill>
                  <a:prstClr val="black">
                    <a:tint val="75000"/>
                  </a:prstClr>
                </a:solidFill>
                <a:latin typeface="Calibri"/>
              </a:rPr>
              <a:pPr>
                <a:defRPr/>
              </a:pPr>
              <a:t>2/2/2012</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8481438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73075" y="763588"/>
            <a:ext cx="8229600" cy="1458912"/>
          </a:xfrm>
        </p:spPr>
        <p:txBody>
          <a:bodyPr/>
          <a:lstStyle/>
          <a:p>
            <a:r>
              <a:rPr lang="en-US" b="1" i="1" smtClean="0">
                <a:solidFill>
                  <a:srgbClr val="FF0000"/>
                </a:solidFill>
              </a:rPr>
              <a:t>Recommendations</a:t>
            </a:r>
            <a:r>
              <a:rPr lang="en-US" b="1" smtClean="0"/>
              <a:t> </a:t>
            </a:r>
            <a:r>
              <a:rPr lang="en-US" b="1" smtClean="0">
                <a:solidFill>
                  <a:srgbClr val="002060"/>
                </a:solidFill>
              </a:rPr>
              <a:t>for </a:t>
            </a:r>
            <a:br>
              <a:rPr lang="en-US" b="1" smtClean="0">
                <a:solidFill>
                  <a:srgbClr val="002060"/>
                </a:solidFill>
              </a:rPr>
            </a:br>
            <a:r>
              <a:rPr lang="en-US" b="1" smtClean="0">
                <a:solidFill>
                  <a:srgbClr val="002060"/>
                </a:solidFill>
              </a:rPr>
              <a:t>One-to-One Conferencing</a:t>
            </a:r>
            <a:r>
              <a:rPr lang="en-US" b="1" smtClean="0"/>
              <a:t/>
            </a:r>
            <a:br>
              <a:rPr lang="en-US" b="1" smtClean="0"/>
            </a:br>
            <a:endParaRPr lang="en-US" sz="2400" b="1" smtClean="0"/>
          </a:p>
        </p:txBody>
      </p:sp>
      <p:sp>
        <p:nvSpPr>
          <p:cNvPr id="3" name="Date Placeholder 2"/>
          <p:cNvSpPr>
            <a:spLocks noGrp="1"/>
          </p:cNvSpPr>
          <p:nvPr>
            <p:ph type="dt" sz="quarter" idx="10"/>
          </p:nvPr>
        </p:nvSpPr>
        <p:spPr/>
        <p:txBody>
          <a:bodyPr/>
          <a:lstStyle/>
          <a:p>
            <a:pPr>
              <a:defRPr/>
            </a:pPr>
            <a:fld id="{7B2A8296-D5BA-4F62-A08F-3D79BEA44A63}" type="datetime1">
              <a:rPr lang="en-US"/>
              <a:pPr>
                <a:defRPr/>
              </a:pPr>
              <a:t>2/2/2012</a:t>
            </a:fld>
            <a:endParaRPr lang="en-US" dirty="0"/>
          </a:p>
        </p:txBody>
      </p:sp>
      <p:sp>
        <p:nvSpPr>
          <p:cNvPr id="4" name="Slide Number Placeholder 3"/>
          <p:cNvSpPr>
            <a:spLocks noGrp="1"/>
          </p:cNvSpPr>
          <p:nvPr>
            <p:ph type="sldNum" sz="quarter" idx="12"/>
          </p:nvPr>
        </p:nvSpPr>
        <p:spPr/>
        <p:txBody>
          <a:bodyPr/>
          <a:lstStyle/>
          <a:p>
            <a:pPr>
              <a:defRPr/>
            </a:pPr>
            <a:fld id="{DAFE27A2-001E-45C2-9824-810C212C61D2}" type="slidenum">
              <a:rPr lang="en-US"/>
              <a:pPr>
                <a:defRPr/>
              </a:pPr>
              <a:t>10</a:t>
            </a:fld>
            <a:endParaRPr lang="en-US" dirty="0"/>
          </a:p>
        </p:txBody>
      </p:sp>
      <p:sp>
        <p:nvSpPr>
          <p:cNvPr id="40965" name="TextBox 1"/>
          <p:cNvSpPr txBox="1">
            <a:spLocks noChangeArrowheads="1"/>
          </p:cNvSpPr>
          <p:nvPr/>
        </p:nvSpPr>
        <p:spPr bwMode="auto">
          <a:xfrm>
            <a:off x="914400" y="1846263"/>
            <a:ext cx="7251700" cy="3986212"/>
          </a:xfrm>
          <a:prstGeom prst="rect">
            <a:avLst/>
          </a:prstGeom>
          <a:noFill/>
          <a:ln>
            <a:noFill/>
          </a:ln>
          <a:extLst/>
        </p:spPr>
        <p:txBody>
          <a:bodyPr>
            <a:spAutoFit/>
          </a:bodyPr>
          <a:lstStyle>
            <a:lvl1pPr marL="457200" indent="-457200"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marL="0" indent="0" algn="ctr" eaLnBrk="1" hangingPunct="1">
              <a:defRPr/>
            </a:pPr>
            <a:r>
              <a:rPr lang="en-US" sz="2800" dirty="0" smtClean="0"/>
              <a:t> </a:t>
            </a:r>
          </a:p>
          <a:p>
            <a:pPr marL="0" indent="0" algn="ctr" eaLnBrk="1" hangingPunct="1">
              <a:defRPr/>
            </a:pPr>
            <a:r>
              <a:rPr lang="en-US" sz="2800" dirty="0" smtClean="0"/>
              <a:t>Building Background Knowledge</a:t>
            </a:r>
          </a:p>
          <a:p>
            <a:pPr marL="228600" indent="-228600" eaLnBrk="1" fontAlgn="auto" hangingPunct="1">
              <a:spcBef>
                <a:spcPts val="0"/>
              </a:spcBef>
              <a:spcAft>
                <a:spcPts val="700"/>
              </a:spcAft>
              <a:defRPr/>
            </a:pPr>
            <a:r>
              <a:rPr lang="en-US" sz="1800" b="1" dirty="0" smtClean="0">
                <a:latin typeface="+mn-lt"/>
              </a:rPr>
              <a:t>1. When </a:t>
            </a:r>
            <a:r>
              <a:rPr lang="en-US" sz="1800" b="1" dirty="0">
                <a:latin typeface="+mn-lt"/>
              </a:rPr>
              <a:t>should one-to-one conferencing take place? </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2. When </a:t>
            </a:r>
            <a:r>
              <a:rPr lang="en-US" sz="1800" b="1" dirty="0">
                <a:latin typeface="+mn-lt"/>
              </a:rPr>
              <a:t>should small group conferencing take place?</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3. How </a:t>
            </a:r>
            <a:r>
              <a:rPr lang="en-US" sz="1800" b="1" dirty="0">
                <a:latin typeface="+mn-lt"/>
              </a:rPr>
              <a:t>will you schedule the conference into your teaching period? How often?</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4. Who </a:t>
            </a:r>
            <a:r>
              <a:rPr lang="en-US" sz="1800" b="1" dirty="0">
                <a:latin typeface="+mn-lt"/>
              </a:rPr>
              <a:t>gets to participate in the conference? </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5. What </a:t>
            </a:r>
            <a:r>
              <a:rPr lang="en-US" sz="1800" b="1" dirty="0">
                <a:latin typeface="+mn-lt"/>
              </a:rPr>
              <a:t>will you discuss?</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6. What </a:t>
            </a:r>
            <a:r>
              <a:rPr lang="en-US" sz="1800" b="1" dirty="0">
                <a:latin typeface="+mn-lt"/>
              </a:rPr>
              <a:t>will you do with the remainder of the students while you are conferencing</a:t>
            </a:r>
            <a:r>
              <a:rPr lang="en-US" sz="1800" b="1" dirty="0" smtClean="0">
                <a:latin typeface="+mn-lt"/>
              </a:rPr>
              <a:t>?</a:t>
            </a:r>
            <a:r>
              <a:rPr lang="en-US" sz="1800" dirty="0" smtClean="0">
                <a:latin typeface="+mn-lt"/>
              </a:rPr>
              <a:t> </a:t>
            </a:r>
          </a:p>
          <a:p>
            <a:pPr marL="228600" indent="-228600" eaLnBrk="1" fontAlgn="auto" hangingPunct="1">
              <a:spcBef>
                <a:spcPts val="0"/>
              </a:spcBef>
              <a:spcAft>
                <a:spcPts val="700"/>
              </a:spcAft>
              <a:defRPr/>
            </a:pPr>
            <a:r>
              <a:rPr lang="en-US" sz="1800" b="1" dirty="0" smtClean="0"/>
              <a:t>7. How long should a one-to-one conference take?</a:t>
            </a:r>
            <a:endParaRPr lang="en-US" sz="1800" dirty="0" smtClean="0">
              <a:latin typeface="+mn-lt"/>
            </a:endParaRPr>
          </a:p>
        </p:txBody>
      </p:sp>
    </p:spTree>
    <p:extLst>
      <p:ext uri="{BB962C8B-B14F-4D97-AF65-F5344CB8AC3E}">
        <p14:creationId xmlns:p14="http://schemas.microsoft.com/office/powerpoint/2010/main" val="34007700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73075" y="763588"/>
            <a:ext cx="8229600" cy="1458912"/>
          </a:xfrm>
        </p:spPr>
        <p:txBody>
          <a:bodyPr/>
          <a:lstStyle/>
          <a:p>
            <a:r>
              <a:rPr lang="en-US" b="1" i="1" smtClean="0">
                <a:solidFill>
                  <a:srgbClr val="FF0000"/>
                </a:solidFill>
              </a:rPr>
              <a:t>Recommendations</a:t>
            </a:r>
            <a:r>
              <a:rPr lang="en-US" b="1" smtClean="0"/>
              <a:t> </a:t>
            </a:r>
            <a:r>
              <a:rPr lang="en-US" b="1" smtClean="0">
                <a:solidFill>
                  <a:srgbClr val="002060"/>
                </a:solidFill>
              </a:rPr>
              <a:t>for </a:t>
            </a:r>
            <a:br>
              <a:rPr lang="en-US" b="1" smtClean="0">
                <a:solidFill>
                  <a:srgbClr val="002060"/>
                </a:solidFill>
              </a:rPr>
            </a:br>
            <a:r>
              <a:rPr lang="en-US" b="1" smtClean="0">
                <a:solidFill>
                  <a:srgbClr val="002060"/>
                </a:solidFill>
              </a:rPr>
              <a:t>One-to-One Conferencing</a:t>
            </a:r>
            <a:r>
              <a:rPr lang="en-US" b="1" smtClean="0"/>
              <a:t/>
            </a:r>
            <a:br>
              <a:rPr lang="en-US" b="1" smtClean="0"/>
            </a:br>
            <a:endParaRPr lang="en-US" sz="2400" b="1" smtClean="0"/>
          </a:p>
        </p:txBody>
      </p:sp>
      <p:sp>
        <p:nvSpPr>
          <p:cNvPr id="3" name="Date Placeholder 2"/>
          <p:cNvSpPr>
            <a:spLocks noGrp="1"/>
          </p:cNvSpPr>
          <p:nvPr>
            <p:ph type="dt" sz="quarter" idx="10"/>
          </p:nvPr>
        </p:nvSpPr>
        <p:spPr/>
        <p:txBody>
          <a:bodyPr/>
          <a:lstStyle/>
          <a:p>
            <a:pPr>
              <a:defRPr/>
            </a:pPr>
            <a:fld id="{70C03C63-A626-4247-849E-36AEA6DCA8C6}" type="datetime1">
              <a:rPr lang="en-US"/>
              <a:pPr>
                <a:defRPr/>
              </a:pPr>
              <a:t>2/2/2012</a:t>
            </a:fld>
            <a:endParaRPr lang="en-US" dirty="0"/>
          </a:p>
        </p:txBody>
      </p:sp>
      <p:sp>
        <p:nvSpPr>
          <p:cNvPr id="4" name="Slide Number Placeholder 3"/>
          <p:cNvSpPr>
            <a:spLocks noGrp="1"/>
          </p:cNvSpPr>
          <p:nvPr>
            <p:ph type="sldNum" sz="quarter" idx="12"/>
          </p:nvPr>
        </p:nvSpPr>
        <p:spPr/>
        <p:txBody>
          <a:bodyPr/>
          <a:lstStyle/>
          <a:p>
            <a:pPr>
              <a:defRPr/>
            </a:pPr>
            <a:fld id="{3B9F0660-EF7A-48BC-9E6C-B24D8F46B7FE}" type="slidenum">
              <a:rPr lang="en-US"/>
              <a:pPr>
                <a:defRPr/>
              </a:pPr>
              <a:t>11</a:t>
            </a:fld>
            <a:endParaRPr lang="en-US" dirty="0"/>
          </a:p>
        </p:txBody>
      </p:sp>
      <p:sp>
        <p:nvSpPr>
          <p:cNvPr id="40965" name="TextBox 1"/>
          <p:cNvSpPr txBox="1">
            <a:spLocks noChangeArrowheads="1"/>
          </p:cNvSpPr>
          <p:nvPr/>
        </p:nvSpPr>
        <p:spPr bwMode="auto">
          <a:xfrm>
            <a:off x="914400" y="1846263"/>
            <a:ext cx="7251700" cy="4845050"/>
          </a:xfrm>
          <a:prstGeom prst="rect">
            <a:avLst/>
          </a:prstGeom>
          <a:noFill/>
          <a:ln>
            <a:noFill/>
          </a:ln>
          <a:extLst/>
        </p:spPr>
        <p:txBody>
          <a:bodyPr>
            <a:spAutoFit/>
          </a:bodyPr>
          <a:lstStyle>
            <a:lvl1pPr marL="457200" indent="-457200"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marL="0" indent="0" algn="ctr" eaLnBrk="1" hangingPunct="1">
              <a:defRPr/>
            </a:pPr>
            <a:r>
              <a:rPr lang="en-US" sz="2800" dirty="0" smtClean="0"/>
              <a:t> </a:t>
            </a:r>
          </a:p>
          <a:p>
            <a:pPr marL="0" indent="0" algn="ctr" eaLnBrk="1" hangingPunct="1">
              <a:defRPr/>
            </a:pPr>
            <a:r>
              <a:rPr lang="en-US" sz="2800" dirty="0" smtClean="0"/>
              <a:t>Building Background Knowledge</a:t>
            </a:r>
          </a:p>
          <a:p>
            <a:pPr marL="342900" indent="-342900" eaLnBrk="1" fontAlgn="auto" hangingPunct="1">
              <a:spcBef>
                <a:spcPts val="0"/>
              </a:spcBef>
              <a:spcAft>
                <a:spcPts val="700"/>
              </a:spcAft>
              <a:defRPr/>
            </a:pPr>
            <a:r>
              <a:rPr lang="en-US" sz="1800" b="1" dirty="0" smtClean="0">
                <a:latin typeface="+mn-lt"/>
              </a:rPr>
              <a:t>  8. How </a:t>
            </a:r>
            <a:r>
              <a:rPr lang="en-US" sz="1800" b="1" dirty="0">
                <a:latin typeface="+mn-lt"/>
              </a:rPr>
              <a:t>will you schedule opportunities for targeted instruction as a result of setting goals from the conference? </a:t>
            </a:r>
            <a:endParaRPr lang="en-US" sz="1800" dirty="0">
              <a:latin typeface="+mn-lt"/>
            </a:endParaRPr>
          </a:p>
          <a:p>
            <a:pPr marL="342900" indent="-342900" eaLnBrk="1" fontAlgn="auto" hangingPunct="1">
              <a:spcBef>
                <a:spcPts val="0"/>
              </a:spcBef>
              <a:spcAft>
                <a:spcPts val="700"/>
              </a:spcAft>
              <a:defRPr/>
            </a:pPr>
            <a:r>
              <a:rPr lang="en-US" sz="1800" b="1" dirty="0" smtClean="0">
                <a:latin typeface="+mn-lt"/>
              </a:rPr>
              <a:t>  9. How </a:t>
            </a:r>
            <a:r>
              <a:rPr lang="en-US" sz="1800" b="1" dirty="0">
                <a:latin typeface="+mn-lt"/>
              </a:rPr>
              <a:t>will you and your students know they are progressing? </a:t>
            </a:r>
            <a:endParaRPr lang="en-US" sz="1800" dirty="0">
              <a:latin typeface="+mn-lt"/>
            </a:endParaRPr>
          </a:p>
          <a:p>
            <a:pPr marL="342900" indent="-342900" eaLnBrk="1" fontAlgn="auto" hangingPunct="1">
              <a:spcBef>
                <a:spcPts val="0"/>
              </a:spcBef>
              <a:spcAft>
                <a:spcPts val="700"/>
              </a:spcAft>
              <a:defRPr/>
            </a:pPr>
            <a:r>
              <a:rPr lang="en-US" sz="1800" b="1" dirty="0" smtClean="0">
                <a:latin typeface="+mn-lt"/>
              </a:rPr>
              <a:t>10. Establish </a:t>
            </a:r>
            <a:r>
              <a:rPr lang="en-US" sz="1800" b="1" dirty="0">
                <a:latin typeface="+mn-lt"/>
              </a:rPr>
              <a:t>questions, such as the following, to ask the student(s) during conferencing:</a:t>
            </a:r>
          </a:p>
          <a:p>
            <a:pPr marL="571500" lvl="1" indent="-228600" eaLnBrk="1" fontAlgn="auto" hangingPunct="1">
              <a:spcBef>
                <a:spcPts val="0"/>
              </a:spcBef>
              <a:spcAft>
                <a:spcPts val="700"/>
              </a:spcAft>
              <a:buFont typeface="Arial" pitchFamily="34" charset="0"/>
              <a:buChar char="•"/>
              <a:defRPr/>
            </a:pPr>
            <a:r>
              <a:rPr lang="en-US" sz="1800" b="1" dirty="0">
                <a:latin typeface="+mn-lt"/>
              </a:rPr>
              <a:t>When you finished taking the CDT, do you recall an area of need? </a:t>
            </a:r>
            <a:endParaRPr lang="en-US" sz="1800" dirty="0">
              <a:latin typeface="+mn-lt"/>
            </a:endParaRPr>
          </a:p>
          <a:p>
            <a:pPr marL="571500" lvl="1" indent="-228600" eaLnBrk="1" fontAlgn="auto" hangingPunct="1">
              <a:spcBef>
                <a:spcPts val="0"/>
              </a:spcBef>
              <a:spcAft>
                <a:spcPts val="700"/>
              </a:spcAft>
              <a:buFont typeface="Arial" pitchFamily="34" charset="0"/>
              <a:buChar char="•"/>
              <a:defRPr/>
            </a:pPr>
            <a:r>
              <a:rPr lang="en-US" sz="1800" b="1" dirty="0">
                <a:latin typeface="+mn-lt"/>
              </a:rPr>
              <a:t>Are there tools, like graphic organizers or </a:t>
            </a:r>
            <a:r>
              <a:rPr lang="en-US" sz="1800" b="1" dirty="0" err="1">
                <a:latin typeface="+mn-lt"/>
              </a:rPr>
              <a:t>manipulatives</a:t>
            </a:r>
            <a:r>
              <a:rPr lang="en-US" sz="1800" b="1" dirty="0">
                <a:latin typeface="+mn-lt"/>
              </a:rPr>
              <a:t>, you could suggest to me that would help you learn? </a:t>
            </a:r>
            <a:endParaRPr lang="en-US" sz="1800" dirty="0">
              <a:latin typeface="+mn-lt"/>
            </a:endParaRPr>
          </a:p>
          <a:p>
            <a:pPr marL="571500" lvl="1" indent="-228600" eaLnBrk="1" fontAlgn="auto" hangingPunct="1">
              <a:spcBef>
                <a:spcPts val="0"/>
              </a:spcBef>
              <a:spcAft>
                <a:spcPts val="700"/>
              </a:spcAft>
              <a:buFont typeface="Arial" pitchFamily="34" charset="0"/>
              <a:buChar char="•"/>
              <a:defRPr/>
            </a:pPr>
            <a:r>
              <a:rPr lang="en-US" sz="1800" b="1" dirty="0">
                <a:latin typeface="+mn-lt"/>
              </a:rPr>
              <a:t>Is there vocabulary you do not understand?</a:t>
            </a:r>
          </a:p>
          <a:p>
            <a:pPr marL="342900" indent="-342900" eaLnBrk="1" fontAlgn="auto" hangingPunct="1">
              <a:spcBef>
                <a:spcPts val="0"/>
              </a:spcBef>
              <a:spcAft>
                <a:spcPts val="700"/>
              </a:spcAft>
              <a:defRPr/>
            </a:pPr>
            <a:r>
              <a:rPr lang="en-US" sz="1800" b="1" dirty="0" smtClean="0">
                <a:latin typeface="+mn-lt"/>
              </a:rPr>
              <a:t>11. Can </a:t>
            </a:r>
            <a:r>
              <a:rPr lang="en-US" sz="1800" b="1" dirty="0">
                <a:latin typeface="+mn-lt"/>
              </a:rPr>
              <a:t>you suggest other questions?</a:t>
            </a:r>
            <a:endParaRPr lang="en-US" sz="1800" dirty="0">
              <a:latin typeface="+mn-lt"/>
            </a:endParaRPr>
          </a:p>
          <a:p>
            <a:pPr marL="0" indent="0" algn="ctr" eaLnBrk="1" hangingPunct="1">
              <a:defRPr/>
            </a:pPr>
            <a:r>
              <a:rPr lang="en-US" sz="3200" dirty="0" smtClean="0"/>
              <a:t>  </a:t>
            </a:r>
          </a:p>
        </p:txBody>
      </p:sp>
    </p:spTree>
    <p:extLst>
      <p:ext uri="{BB962C8B-B14F-4D97-AF65-F5344CB8AC3E}">
        <p14:creationId xmlns:p14="http://schemas.microsoft.com/office/powerpoint/2010/main" val="39009099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a:defRPr/>
            </a:pPr>
            <a:r>
              <a:rPr lang="en-US" sz="3200" dirty="0" smtClean="0"/>
              <a:t/>
            </a:r>
            <a:br>
              <a:rPr lang="en-US" sz="3200" dirty="0" smtClean="0"/>
            </a:br>
            <a:r>
              <a:rPr lang="en-US" sz="4000" b="1" dirty="0" smtClean="0">
                <a:solidFill>
                  <a:schemeClr val="accent1">
                    <a:lumMod val="75000"/>
                  </a:schemeClr>
                </a:solidFill>
              </a:rPr>
              <a:t>TICKET TO LEAVE </a:t>
            </a:r>
          </a:p>
        </p:txBody>
      </p:sp>
      <p:sp>
        <p:nvSpPr>
          <p:cNvPr id="51203" name="Content Placeholder 2"/>
          <p:cNvSpPr>
            <a:spLocks noGrp="1"/>
          </p:cNvSpPr>
          <p:nvPr>
            <p:ph idx="1"/>
          </p:nvPr>
        </p:nvSpPr>
        <p:spPr>
          <a:xfrm>
            <a:off x="457200" y="1344613"/>
            <a:ext cx="8229600" cy="4757737"/>
          </a:xfrm>
        </p:spPr>
        <p:txBody>
          <a:bodyPr/>
          <a:lstStyle/>
          <a:p>
            <a:pPr marL="0" indent="0">
              <a:buFont typeface="Arial" pitchFamily="34" charset="0"/>
              <a:buNone/>
              <a:defRPr/>
            </a:pPr>
            <a:r>
              <a:rPr lang="en-US" sz="2400" dirty="0" smtClean="0"/>
              <a:t>Directions: Respond to the following questions. Place on trainers’ table when you finish. Thank you!  </a:t>
            </a:r>
          </a:p>
          <a:p>
            <a:pPr marL="0" indent="0">
              <a:buFont typeface="Arial" pitchFamily="34" charset="0"/>
              <a:buNone/>
              <a:defRPr/>
            </a:pPr>
            <a:r>
              <a:rPr lang="en-US" sz="2400" dirty="0" smtClean="0"/>
              <a:t>1. Name one important thing you learned in today’s training. </a:t>
            </a:r>
          </a:p>
          <a:p>
            <a:pPr marL="0" indent="0">
              <a:buFont typeface="Arial" pitchFamily="34" charset="0"/>
              <a:buNone/>
              <a:defRPr/>
            </a:pPr>
            <a:endParaRPr lang="en-US" sz="1800" dirty="0" smtClean="0"/>
          </a:p>
          <a:p>
            <a:pPr>
              <a:buFont typeface="Arial" pitchFamily="34" charset="0"/>
              <a:buNone/>
              <a:defRPr/>
            </a:pPr>
            <a:r>
              <a:rPr lang="en-US" sz="2400" dirty="0" smtClean="0"/>
              <a:t>2. What did you think was accomplished by the small group activities we did today? </a:t>
            </a:r>
          </a:p>
          <a:p>
            <a:pPr>
              <a:buFont typeface="Arial" pitchFamily="34" charset="0"/>
              <a:buNone/>
              <a:defRPr/>
            </a:pPr>
            <a:endParaRPr lang="en-US" sz="1800" dirty="0" smtClean="0"/>
          </a:p>
          <a:p>
            <a:pPr>
              <a:buFont typeface="Arial" pitchFamily="34" charset="0"/>
              <a:buNone/>
              <a:defRPr/>
            </a:pPr>
            <a:r>
              <a:rPr lang="en-US" sz="2400" dirty="0" smtClean="0"/>
              <a:t>3. Write one question about today’s content that has left you puzzled. </a:t>
            </a:r>
          </a:p>
          <a:p>
            <a:pPr>
              <a:buFont typeface="Arial" pitchFamily="34" charset="0"/>
              <a:buNone/>
              <a:defRPr/>
            </a:pPr>
            <a:endParaRPr lang="en-US" sz="1800" dirty="0" smtClean="0"/>
          </a:p>
          <a:p>
            <a:pPr>
              <a:buFont typeface="Arial" pitchFamily="34" charset="0"/>
              <a:buNone/>
              <a:defRPr/>
            </a:pPr>
            <a:r>
              <a:rPr lang="en-US" sz="2400" dirty="0" smtClean="0"/>
              <a:t>4. Do you have any suggestions on how today’s training could have been improved? </a:t>
            </a:r>
          </a:p>
          <a:p>
            <a:pPr>
              <a:buFont typeface="Arial" pitchFamily="34" charset="0"/>
              <a:buNone/>
              <a:defRPr/>
            </a:pPr>
            <a:r>
              <a:rPr lang="en-US" sz="2400" dirty="0" smtClean="0"/>
              <a:t>          </a:t>
            </a:r>
          </a:p>
        </p:txBody>
      </p:sp>
      <p:sp>
        <p:nvSpPr>
          <p:cNvPr id="52228"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a:defRPr/>
            </a:pPr>
            <a:fld id="{D42113C7-A21D-499B-9A05-CFBA9FD0B3F5}" type="slidenum">
              <a:rPr lang="en-US">
                <a:solidFill>
                  <a:srgbClr val="898989"/>
                </a:solidFill>
                <a:cs typeface="Arial" pitchFamily="34" charset="0"/>
              </a:rPr>
              <a:pPr>
                <a:defRPr/>
              </a:pPr>
              <a:t>12</a:t>
            </a:fld>
            <a:endParaRPr lang="en-US">
              <a:solidFill>
                <a:srgbClr val="898989"/>
              </a:solidFill>
              <a:cs typeface="Arial" pitchFamily="34" charset="0"/>
            </a:endParaRPr>
          </a:p>
        </p:txBody>
      </p:sp>
      <p:sp>
        <p:nvSpPr>
          <p:cNvPr id="5" name="Date Placeholder 4"/>
          <p:cNvSpPr>
            <a:spLocks noGrp="1"/>
          </p:cNvSpPr>
          <p:nvPr>
            <p:ph type="dt" sz="quarter" idx="10"/>
          </p:nvPr>
        </p:nvSpPr>
        <p:spPr/>
        <p:txBody>
          <a:bodyPr/>
          <a:lstStyle/>
          <a:p>
            <a:pPr>
              <a:defRPr/>
            </a:pPr>
            <a:fld id="{0B1E9818-9B82-4461-9465-C705541950D7}" type="datetime1">
              <a:rPr lang="en-US"/>
              <a:pPr>
                <a:defRPr/>
              </a:pPr>
              <a:t>2/2/2012</a:t>
            </a:fld>
            <a:endParaRPr lang="en-US" dirty="0"/>
          </a:p>
        </p:txBody>
      </p:sp>
    </p:spTree>
    <p:extLst>
      <p:ext uri="{BB962C8B-B14F-4D97-AF65-F5344CB8AC3E}">
        <p14:creationId xmlns:p14="http://schemas.microsoft.com/office/powerpoint/2010/main" val="39172258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4037013" y="3051175"/>
            <a:ext cx="749300" cy="547688"/>
          </a:xfrm>
          <a:prstGeom prst="rect">
            <a:avLst/>
          </a:prstGeom>
          <a:solidFill>
            <a:schemeClr val="bg1"/>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000" dirty="0">
              <a:solidFill>
                <a:prstClr val="white"/>
              </a:solidFill>
            </a:endParaRPr>
          </a:p>
        </p:txBody>
      </p:sp>
      <p:sp>
        <p:nvSpPr>
          <p:cNvPr id="40" name="Rectangle 39"/>
          <p:cNvSpPr/>
          <p:nvPr/>
        </p:nvSpPr>
        <p:spPr>
          <a:xfrm>
            <a:off x="3514725" y="4049713"/>
            <a:ext cx="1793875" cy="284162"/>
          </a:xfrm>
          <a:prstGeom prst="rect">
            <a:avLst/>
          </a:prstGeom>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000" dirty="0">
              <a:solidFill>
                <a:prstClr val="white"/>
              </a:solidFill>
            </a:endParaRPr>
          </a:p>
        </p:txBody>
      </p:sp>
      <p:sp>
        <p:nvSpPr>
          <p:cNvPr id="11268" name="Title 1"/>
          <p:cNvSpPr>
            <a:spLocks noGrp="1"/>
          </p:cNvSpPr>
          <p:nvPr>
            <p:ph type="title"/>
          </p:nvPr>
        </p:nvSpPr>
        <p:spPr/>
        <p:txBody>
          <a:bodyPr/>
          <a:lstStyle/>
          <a:p>
            <a:r>
              <a:rPr lang="en-US" sz="2400" b="1" smtClean="0">
                <a:solidFill>
                  <a:srgbClr val="002060"/>
                </a:solidFill>
              </a:rPr>
              <a:t>What are the similarities and differences </a:t>
            </a:r>
            <a:br>
              <a:rPr lang="en-US" sz="2400" b="1" smtClean="0">
                <a:solidFill>
                  <a:srgbClr val="002060"/>
                </a:solidFill>
              </a:rPr>
            </a:br>
            <a:r>
              <a:rPr lang="en-US" sz="2400" b="1" smtClean="0">
                <a:solidFill>
                  <a:srgbClr val="002060"/>
                </a:solidFill>
              </a:rPr>
              <a:t>between Benchmark Assessments and Diagnostic Tools?</a:t>
            </a:r>
          </a:p>
        </p:txBody>
      </p:sp>
      <p:sp>
        <p:nvSpPr>
          <p:cNvPr id="4" name="Slide Number Placeholder 3"/>
          <p:cNvSpPr>
            <a:spLocks noGrp="1"/>
          </p:cNvSpPr>
          <p:nvPr>
            <p:ph type="sldNum" sz="quarter" idx="12"/>
          </p:nvPr>
        </p:nvSpPr>
        <p:spPr/>
        <p:txBody>
          <a:bodyPr/>
          <a:lstStyle/>
          <a:p>
            <a:pPr>
              <a:defRPr/>
            </a:pPr>
            <a:fld id="{7AFADB70-5581-47B7-9297-090B510D95C0}" type="slidenum">
              <a:rPr lang="en-US" smtClean="0">
                <a:solidFill>
                  <a:prstClr val="black">
                    <a:tint val="75000"/>
                  </a:prstClr>
                </a:solidFill>
              </a:rPr>
              <a:pPr>
                <a:defRPr/>
              </a:pPr>
              <a:t>2</a:t>
            </a:fld>
            <a:endParaRPr lang="en-US" dirty="0">
              <a:solidFill>
                <a:prstClr val="black">
                  <a:tint val="75000"/>
                </a:prstClr>
              </a:solidFill>
            </a:endParaRPr>
          </a:p>
        </p:txBody>
      </p:sp>
      <p:pic>
        <p:nvPicPr>
          <p:cNvPr id="1127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17538" y="1230313"/>
            <a:ext cx="8005762" cy="5518150"/>
          </a:xfrm>
          <a:noFill/>
        </p:spPr>
      </p:pic>
      <p:sp>
        <p:nvSpPr>
          <p:cNvPr id="11271" name="TextBox 9"/>
          <p:cNvSpPr txBox="1">
            <a:spLocks noChangeArrowheads="1"/>
          </p:cNvSpPr>
          <p:nvPr/>
        </p:nvSpPr>
        <p:spPr bwMode="auto">
          <a:xfrm>
            <a:off x="1449388" y="1235075"/>
            <a:ext cx="17891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2400" b="1">
                <a:solidFill>
                  <a:srgbClr val="00B050"/>
                </a:solidFill>
              </a:rPr>
              <a:t>Benchmark</a:t>
            </a:r>
          </a:p>
        </p:txBody>
      </p:sp>
      <p:sp>
        <p:nvSpPr>
          <p:cNvPr id="11272" name="TextBox 10"/>
          <p:cNvSpPr txBox="1">
            <a:spLocks noChangeArrowheads="1"/>
          </p:cNvSpPr>
          <p:nvPr/>
        </p:nvSpPr>
        <p:spPr bwMode="auto">
          <a:xfrm>
            <a:off x="5286375" y="1219200"/>
            <a:ext cx="19335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2400" b="1">
                <a:solidFill>
                  <a:prstClr val="black"/>
                </a:solidFill>
              </a:rPr>
              <a:t>    </a:t>
            </a:r>
            <a:r>
              <a:rPr lang="en-US" sz="2400" b="1">
                <a:solidFill>
                  <a:srgbClr val="FF0000"/>
                </a:solidFill>
              </a:rPr>
              <a:t>Diagnostic</a:t>
            </a:r>
            <a:endParaRPr lang="en-US">
              <a:solidFill>
                <a:srgbClr val="FF0000"/>
              </a:solidFill>
            </a:endParaRPr>
          </a:p>
        </p:txBody>
      </p:sp>
      <p:sp>
        <p:nvSpPr>
          <p:cNvPr id="11273" name="TextBox 11"/>
          <p:cNvSpPr txBox="1">
            <a:spLocks noChangeArrowheads="1"/>
          </p:cNvSpPr>
          <p:nvPr/>
        </p:nvSpPr>
        <p:spPr bwMode="auto">
          <a:xfrm>
            <a:off x="2762250" y="1800225"/>
            <a:ext cx="1276350" cy="215900"/>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Grade-level specific</a:t>
            </a:r>
          </a:p>
        </p:txBody>
      </p:sp>
      <p:sp>
        <p:nvSpPr>
          <p:cNvPr id="11274" name="TextBox 12"/>
          <p:cNvSpPr txBox="1">
            <a:spLocks noChangeArrowheads="1"/>
          </p:cNvSpPr>
          <p:nvPr/>
        </p:nvSpPr>
        <p:spPr bwMode="auto">
          <a:xfrm>
            <a:off x="1846263" y="2173288"/>
            <a:ext cx="1466850" cy="461962"/>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Measures content at the reporting category level for reading and math </a:t>
            </a:r>
            <a:endParaRPr lang="en-US" sz="800" b="1">
              <a:solidFill>
                <a:prstClr val="black"/>
              </a:solidFill>
            </a:endParaRPr>
          </a:p>
        </p:txBody>
      </p:sp>
      <p:sp>
        <p:nvSpPr>
          <p:cNvPr id="11275" name="TextBox 14"/>
          <p:cNvSpPr txBox="1">
            <a:spLocks noChangeArrowheads="1"/>
          </p:cNvSpPr>
          <p:nvPr/>
        </p:nvSpPr>
        <p:spPr bwMode="auto">
          <a:xfrm>
            <a:off x="1087438" y="3254375"/>
            <a:ext cx="1609725" cy="338138"/>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Students do not receive direct, formative feedback </a:t>
            </a:r>
          </a:p>
        </p:txBody>
      </p:sp>
      <p:sp>
        <p:nvSpPr>
          <p:cNvPr id="11276" name="TextBox 15"/>
          <p:cNvSpPr txBox="1">
            <a:spLocks noChangeArrowheads="1"/>
          </p:cNvSpPr>
          <p:nvPr/>
        </p:nvSpPr>
        <p:spPr bwMode="auto">
          <a:xfrm>
            <a:off x="876300" y="4084638"/>
            <a:ext cx="742950" cy="215900"/>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Class tool </a:t>
            </a:r>
          </a:p>
        </p:txBody>
      </p:sp>
      <p:sp>
        <p:nvSpPr>
          <p:cNvPr id="11277" name="TextBox 17"/>
          <p:cNvSpPr txBox="1">
            <a:spLocks noChangeArrowheads="1"/>
          </p:cNvSpPr>
          <p:nvPr/>
        </p:nvSpPr>
        <p:spPr bwMode="auto">
          <a:xfrm>
            <a:off x="6051550" y="2882900"/>
            <a:ext cx="1447800" cy="33972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Provides current level of performance</a:t>
            </a:r>
          </a:p>
        </p:txBody>
      </p:sp>
      <p:sp>
        <p:nvSpPr>
          <p:cNvPr id="11278" name="TextBox 18"/>
          <p:cNvSpPr txBox="1">
            <a:spLocks noChangeArrowheads="1"/>
          </p:cNvSpPr>
          <p:nvPr/>
        </p:nvSpPr>
        <p:spPr bwMode="auto">
          <a:xfrm>
            <a:off x="6537325" y="3278188"/>
            <a:ext cx="1552575" cy="477837"/>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Identifies areas of strengths and needs across grade levels and subject areas</a:t>
            </a:r>
          </a:p>
        </p:txBody>
      </p:sp>
      <p:sp>
        <p:nvSpPr>
          <p:cNvPr id="11279" name="TextBox 19"/>
          <p:cNvSpPr txBox="1">
            <a:spLocks noChangeArrowheads="1"/>
          </p:cNvSpPr>
          <p:nvPr/>
        </p:nvSpPr>
        <p:spPr bwMode="auto">
          <a:xfrm>
            <a:off x="6307138" y="3797300"/>
            <a:ext cx="1146175" cy="338138"/>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Individual/small group measurement tool </a:t>
            </a:r>
          </a:p>
        </p:txBody>
      </p:sp>
      <p:sp>
        <p:nvSpPr>
          <p:cNvPr id="11280" name="TextBox 20"/>
          <p:cNvSpPr txBox="1">
            <a:spLocks noChangeArrowheads="1"/>
          </p:cNvSpPr>
          <p:nvPr/>
        </p:nvSpPr>
        <p:spPr bwMode="auto">
          <a:xfrm>
            <a:off x="3716338" y="2481263"/>
            <a:ext cx="773112" cy="339725"/>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Results need to be used</a:t>
            </a:r>
          </a:p>
        </p:txBody>
      </p:sp>
      <p:sp>
        <p:nvSpPr>
          <p:cNvPr id="11281" name="TextBox 21"/>
          <p:cNvSpPr txBox="1">
            <a:spLocks noChangeArrowheads="1"/>
          </p:cNvSpPr>
          <p:nvPr/>
        </p:nvSpPr>
        <p:spPr bwMode="auto">
          <a:xfrm>
            <a:off x="4548188" y="2589213"/>
            <a:ext cx="996950" cy="461962"/>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Can be given no more than five times a year </a:t>
            </a:r>
          </a:p>
        </p:txBody>
      </p:sp>
      <p:sp>
        <p:nvSpPr>
          <p:cNvPr id="11282" name="TextBox 22"/>
          <p:cNvSpPr txBox="1">
            <a:spLocks noChangeArrowheads="1"/>
          </p:cNvSpPr>
          <p:nvPr/>
        </p:nvSpPr>
        <p:spPr bwMode="auto">
          <a:xfrm>
            <a:off x="3308350" y="3265488"/>
            <a:ext cx="860425" cy="461962"/>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Informs instructional process </a:t>
            </a:r>
          </a:p>
        </p:txBody>
      </p:sp>
      <p:sp>
        <p:nvSpPr>
          <p:cNvPr id="11283" name="TextBox 23"/>
          <p:cNvSpPr txBox="1">
            <a:spLocks noChangeArrowheads="1"/>
          </p:cNvSpPr>
          <p:nvPr/>
        </p:nvSpPr>
        <p:spPr bwMode="auto">
          <a:xfrm>
            <a:off x="4927600" y="3146425"/>
            <a:ext cx="798513" cy="461963"/>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Forces us to ask more questions</a:t>
            </a:r>
            <a:endParaRPr lang="en-US" sz="800" b="1">
              <a:solidFill>
                <a:prstClr val="black"/>
              </a:solidFill>
            </a:endParaRPr>
          </a:p>
        </p:txBody>
      </p:sp>
      <p:sp>
        <p:nvSpPr>
          <p:cNvPr id="11284" name="TextBox 24"/>
          <p:cNvSpPr txBox="1">
            <a:spLocks noChangeArrowheads="1"/>
          </p:cNvSpPr>
          <p:nvPr/>
        </p:nvSpPr>
        <p:spPr bwMode="auto">
          <a:xfrm>
            <a:off x="1804988" y="4097338"/>
            <a:ext cx="1001712" cy="215900"/>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Cost involved </a:t>
            </a:r>
          </a:p>
        </p:txBody>
      </p:sp>
      <p:sp>
        <p:nvSpPr>
          <p:cNvPr id="11285" name="TextBox 25"/>
          <p:cNvSpPr txBox="1">
            <a:spLocks noChangeArrowheads="1"/>
          </p:cNvSpPr>
          <p:nvPr/>
        </p:nvSpPr>
        <p:spPr bwMode="auto">
          <a:xfrm>
            <a:off x="6127750" y="4430713"/>
            <a:ext cx="577850" cy="2159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No cost </a:t>
            </a:r>
          </a:p>
        </p:txBody>
      </p:sp>
      <p:sp>
        <p:nvSpPr>
          <p:cNvPr id="11286" name="TextBox 26"/>
          <p:cNvSpPr txBox="1">
            <a:spLocks noChangeArrowheads="1"/>
          </p:cNvSpPr>
          <p:nvPr/>
        </p:nvSpPr>
        <p:spPr bwMode="auto">
          <a:xfrm>
            <a:off x="3852863" y="4691063"/>
            <a:ext cx="1676400" cy="338137"/>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Results may be used to establish student goal setting</a:t>
            </a:r>
          </a:p>
        </p:txBody>
      </p:sp>
      <p:sp>
        <p:nvSpPr>
          <p:cNvPr id="11287" name="TextBox 27"/>
          <p:cNvSpPr txBox="1">
            <a:spLocks noChangeArrowheads="1"/>
          </p:cNvSpPr>
          <p:nvPr/>
        </p:nvSpPr>
        <p:spPr bwMode="auto">
          <a:xfrm>
            <a:off x="4179888" y="2125663"/>
            <a:ext cx="819150" cy="338137"/>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Results support goal setting</a:t>
            </a:r>
          </a:p>
        </p:txBody>
      </p:sp>
      <p:sp>
        <p:nvSpPr>
          <p:cNvPr id="11288" name="TextBox 28"/>
          <p:cNvSpPr txBox="1">
            <a:spLocks noChangeArrowheads="1"/>
          </p:cNvSpPr>
          <p:nvPr/>
        </p:nvSpPr>
        <p:spPr bwMode="auto">
          <a:xfrm>
            <a:off x="6884988" y="4160838"/>
            <a:ext cx="1295400" cy="600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Most lessons to support eligible content for strengths and areas of need are available on SAS</a:t>
            </a:r>
          </a:p>
        </p:txBody>
      </p:sp>
      <p:sp>
        <p:nvSpPr>
          <p:cNvPr id="11289" name="TextBox 30"/>
          <p:cNvSpPr txBox="1">
            <a:spLocks noChangeArrowheads="1"/>
          </p:cNvSpPr>
          <p:nvPr/>
        </p:nvSpPr>
        <p:spPr bwMode="auto">
          <a:xfrm>
            <a:off x="5508625" y="1851025"/>
            <a:ext cx="1076325" cy="5842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Diagnosis of  student strengths and areas of need at instructional level </a:t>
            </a:r>
          </a:p>
        </p:txBody>
      </p:sp>
      <p:sp>
        <p:nvSpPr>
          <p:cNvPr id="11290" name="TextBox 24"/>
          <p:cNvSpPr txBox="1">
            <a:spLocks noChangeArrowheads="1"/>
          </p:cNvSpPr>
          <p:nvPr/>
        </p:nvSpPr>
        <p:spPr bwMode="auto">
          <a:xfrm>
            <a:off x="4129088" y="5132388"/>
            <a:ext cx="1000125" cy="461962"/>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Administered throughout the school year</a:t>
            </a:r>
          </a:p>
        </p:txBody>
      </p:sp>
      <p:sp>
        <p:nvSpPr>
          <p:cNvPr id="11291" name="TextBox 25"/>
          <p:cNvSpPr txBox="1">
            <a:spLocks noChangeArrowheads="1"/>
          </p:cNvSpPr>
          <p:nvPr/>
        </p:nvSpPr>
        <p:spPr bwMode="auto">
          <a:xfrm>
            <a:off x="3455988" y="3752850"/>
            <a:ext cx="2206625" cy="461963"/>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Process of regularly collecting, summarizing, and analyzing information to guide development, implementation, and evaluation of instruction</a:t>
            </a:r>
          </a:p>
        </p:txBody>
      </p:sp>
      <p:sp>
        <p:nvSpPr>
          <p:cNvPr id="27" name="Date Placeholder 26"/>
          <p:cNvSpPr>
            <a:spLocks noGrp="1"/>
          </p:cNvSpPr>
          <p:nvPr>
            <p:ph type="dt" sz="quarter" idx="10"/>
          </p:nvPr>
        </p:nvSpPr>
        <p:spPr/>
        <p:txBody>
          <a:bodyPr/>
          <a:lstStyle/>
          <a:p>
            <a:pPr>
              <a:defRPr/>
            </a:pPr>
            <a:fld id="{C1F0BB69-D6C3-4444-9F0A-A396ED0D3354}" type="datetime1">
              <a:rPr lang="en-US">
                <a:solidFill>
                  <a:prstClr val="black">
                    <a:tint val="75000"/>
                  </a:prstClr>
                </a:solidFill>
              </a:rPr>
              <a:pPr>
                <a:defRPr/>
              </a:pPr>
              <a:t>2/2/2012</a:t>
            </a:fld>
            <a:endParaRPr lang="en-US" dirty="0">
              <a:solidFill>
                <a:prstClr val="black">
                  <a:tint val="75000"/>
                </a:prstClr>
              </a:solidFill>
            </a:endParaRPr>
          </a:p>
        </p:txBody>
      </p:sp>
      <p:sp>
        <p:nvSpPr>
          <p:cNvPr id="11293" name="TextBox 27"/>
          <p:cNvSpPr txBox="1">
            <a:spLocks noChangeArrowheads="1"/>
          </p:cNvSpPr>
          <p:nvPr/>
        </p:nvSpPr>
        <p:spPr bwMode="auto">
          <a:xfrm>
            <a:off x="1054100" y="3735388"/>
            <a:ext cx="1706563" cy="215900"/>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Answers the question, What? </a:t>
            </a:r>
          </a:p>
        </p:txBody>
      </p:sp>
      <p:sp>
        <p:nvSpPr>
          <p:cNvPr id="11294" name="TextBox 28"/>
          <p:cNvSpPr txBox="1">
            <a:spLocks noChangeArrowheads="1"/>
          </p:cNvSpPr>
          <p:nvPr/>
        </p:nvSpPr>
        <p:spPr bwMode="auto">
          <a:xfrm>
            <a:off x="6627813" y="2351088"/>
            <a:ext cx="987425" cy="46196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Answers the questions, What? Why? and How?</a:t>
            </a:r>
          </a:p>
        </p:txBody>
      </p:sp>
      <p:sp>
        <p:nvSpPr>
          <p:cNvPr id="11295" name="TextBox 30"/>
          <p:cNvSpPr txBox="1">
            <a:spLocks noChangeArrowheads="1"/>
          </p:cNvSpPr>
          <p:nvPr/>
        </p:nvSpPr>
        <p:spPr bwMode="auto">
          <a:xfrm>
            <a:off x="3316288" y="5673725"/>
            <a:ext cx="736600" cy="338138"/>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Summary report </a:t>
            </a:r>
          </a:p>
        </p:txBody>
      </p:sp>
      <p:sp>
        <p:nvSpPr>
          <p:cNvPr id="11296" name="TextBox 31"/>
          <p:cNvSpPr txBox="1">
            <a:spLocks noChangeArrowheads="1"/>
          </p:cNvSpPr>
          <p:nvPr/>
        </p:nvSpPr>
        <p:spPr bwMode="auto">
          <a:xfrm>
            <a:off x="5976938" y="4889500"/>
            <a:ext cx="1816100" cy="461963"/>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Computer-adaptive tool based on a vertical scale that spans content from grades 3 to high school/course</a:t>
            </a:r>
          </a:p>
        </p:txBody>
      </p:sp>
      <p:sp>
        <p:nvSpPr>
          <p:cNvPr id="11297" name="TextBox 33"/>
          <p:cNvSpPr txBox="1">
            <a:spLocks noChangeArrowheads="1"/>
          </p:cNvSpPr>
          <p:nvPr/>
        </p:nvSpPr>
        <p:spPr bwMode="auto">
          <a:xfrm>
            <a:off x="1560513" y="5005388"/>
            <a:ext cx="1854200" cy="338137"/>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Fixed form–everyone takes the same assessment at a given grade level </a:t>
            </a:r>
          </a:p>
        </p:txBody>
      </p:sp>
      <p:sp>
        <p:nvSpPr>
          <p:cNvPr id="11298" name="TextBox 34"/>
          <p:cNvSpPr txBox="1">
            <a:spLocks noChangeArrowheads="1"/>
          </p:cNvSpPr>
          <p:nvPr/>
        </p:nvSpPr>
        <p:spPr bwMode="auto">
          <a:xfrm>
            <a:off x="4251325" y="3182938"/>
            <a:ext cx="558800" cy="461962"/>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Provide effective feedback</a:t>
            </a:r>
          </a:p>
        </p:txBody>
      </p:sp>
      <p:sp>
        <p:nvSpPr>
          <p:cNvPr id="11299" name="TextBox 36"/>
          <p:cNvSpPr txBox="1">
            <a:spLocks noChangeArrowheads="1"/>
          </p:cNvSpPr>
          <p:nvPr/>
        </p:nvSpPr>
        <p:spPr bwMode="auto">
          <a:xfrm>
            <a:off x="1204913" y="2754313"/>
            <a:ext cx="1555750" cy="338137"/>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Provides a standards-aligned benchmark</a:t>
            </a:r>
          </a:p>
        </p:txBody>
      </p:sp>
      <p:sp>
        <p:nvSpPr>
          <p:cNvPr id="11300" name="TextBox 37"/>
          <p:cNvSpPr txBox="1">
            <a:spLocks noChangeArrowheads="1"/>
          </p:cNvSpPr>
          <p:nvPr/>
        </p:nvSpPr>
        <p:spPr bwMode="auto">
          <a:xfrm>
            <a:off x="1096963" y="4405313"/>
            <a:ext cx="1733550" cy="461962"/>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Provides an estimate of student performance on a summative assessment</a:t>
            </a:r>
          </a:p>
        </p:txBody>
      </p:sp>
      <p:sp>
        <p:nvSpPr>
          <p:cNvPr id="11301" name="TextBox 38"/>
          <p:cNvSpPr txBox="1">
            <a:spLocks noChangeArrowheads="1"/>
          </p:cNvSpPr>
          <p:nvPr/>
        </p:nvSpPr>
        <p:spPr bwMode="auto">
          <a:xfrm>
            <a:off x="3668713" y="4275138"/>
            <a:ext cx="1828800" cy="338137"/>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Students may be tested on material not formerly taught</a:t>
            </a:r>
          </a:p>
        </p:txBody>
      </p:sp>
      <p:sp>
        <p:nvSpPr>
          <p:cNvPr id="11302" name="TextBox 41"/>
          <p:cNvSpPr txBox="1">
            <a:spLocks noChangeArrowheads="1"/>
          </p:cNvSpPr>
          <p:nvPr/>
        </p:nvSpPr>
        <p:spPr bwMode="auto">
          <a:xfrm>
            <a:off x="2395538" y="5600700"/>
            <a:ext cx="895350" cy="338138"/>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Group measurement</a:t>
            </a:r>
          </a:p>
        </p:txBody>
      </p:sp>
      <p:sp>
        <p:nvSpPr>
          <p:cNvPr id="11303" name="TextBox 42"/>
          <p:cNvSpPr txBox="1">
            <a:spLocks noChangeArrowheads="1"/>
          </p:cNvSpPr>
          <p:nvPr/>
        </p:nvSpPr>
        <p:spPr bwMode="auto">
          <a:xfrm>
            <a:off x="3467100" y="2862263"/>
            <a:ext cx="736600" cy="338137"/>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a:solidFill>
                  <a:prstClr val="black"/>
                </a:solidFill>
              </a:rPr>
              <a:t>Share with parents</a:t>
            </a:r>
          </a:p>
        </p:txBody>
      </p:sp>
      <p:sp>
        <p:nvSpPr>
          <p:cNvPr id="11304" name="TextBox 45"/>
          <p:cNvSpPr txBox="1">
            <a:spLocks noChangeArrowheads="1"/>
          </p:cNvSpPr>
          <p:nvPr/>
        </p:nvSpPr>
        <p:spPr bwMode="auto">
          <a:xfrm>
            <a:off x="5410200" y="5438775"/>
            <a:ext cx="1495425" cy="461963"/>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eaLnBrk="1" fontAlgn="base" hangingPunct="1">
              <a:spcBef>
                <a:spcPct val="0"/>
              </a:spcBef>
              <a:spcAft>
                <a:spcPct val="0"/>
              </a:spcAft>
            </a:pPr>
            <a:r>
              <a:rPr lang="en-US" sz="800" b="1">
                <a:solidFill>
                  <a:srgbClr val="FF0000"/>
                </a:solidFill>
              </a:rPr>
              <a:t>Supports differentiated instruction within RtII Tiers 1 and 2</a:t>
            </a:r>
          </a:p>
        </p:txBody>
      </p:sp>
    </p:spTree>
    <p:extLst>
      <p:ext uri="{BB962C8B-B14F-4D97-AF65-F5344CB8AC3E}">
        <p14:creationId xmlns:p14="http://schemas.microsoft.com/office/powerpoint/2010/main" val="755228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33375" y="895350"/>
            <a:ext cx="812165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6387" name="Title 5"/>
          <p:cNvSpPr>
            <a:spLocks noGrp="1"/>
          </p:cNvSpPr>
          <p:nvPr>
            <p:ph type="title"/>
          </p:nvPr>
        </p:nvSpPr>
        <p:spPr/>
        <p:txBody>
          <a:bodyPr/>
          <a:lstStyle/>
          <a:p>
            <a:r>
              <a:rPr lang="en-US" b="1" smtClean="0">
                <a:solidFill>
                  <a:srgbClr val="002060"/>
                </a:solidFill>
              </a:rPr>
              <a:t>CDT Overview</a:t>
            </a:r>
            <a:endParaRPr lang="en-US" smtClean="0"/>
          </a:p>
        </p:txBody>
      </p:sp>
      <p:sp>
        <p:nvSpPr>
          <p:cNvPr id="5" name="Slide Number Placeholder 4"/>
          <p:cNvSpPr>
            <a:spLocks noGrp="1"/>
          </p:cNvSpPr>
          <p:nvPr>
            <p:ph type="sldNum" sz="quarter" idx="12"/>
          </p:nvPr>
        </p:nvSpPr>
        <p:spPr/>
        <p:txBody>
          <a:bodyPr/>
          <a:lstStyle/>
          <a:p>
            <a:pPr>
              <a:defRPr/>
            </a:pPr>
            <a:fld id="{C72BA615-2D5E-4119-8B1B-1E04C42D67E0}" type="slidenum">
              <a:rPr lang="en-US"/>
              <a:pPr>
                <a:defRPr/>
              </a:pPr>
              <a:t>3</a:t>
            </a:fld>
            <a:endParaRPr lang="en-US" dirty="0"/>
          </a:p>
        </p:txBody>
      </p:sp>
      <p:pic>
        <p:nvPicPr>
          <p:cNvPr id="16389" name="Content Placeholder 7" descr="CDT_diagramFINAL.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878013" y="1143000"/>
            <a:ext cx="5294312" cy="5345113"/>
          </a:xfrm>
        </p:spPr>
      </p:pic>
      <p:sp>
        <p:nvSpPr>
          <p:cNvPr id="7" name="Date Placeholder 6"/>
          <p:cNvSpPr>
            <a:spLocks noGrp="1"/>
          </p:cNvSpPr>
          <p:nvPr>
            <p:ph type="dt" sz="quarter" idx="10"/>
          </p:nvPr>
        </p:nvSpPr>
        <p:spPr/>
        <p:txBody>
          <a:bodyPr/>
          <a:lstStyle/>
          <a:p>
            <a:pPr>
              <a:defRPr/>
            </a:pPr>
            <a:fld id="{208AAAC6-A755-404E-89BB-A20FF16E51B2}" type="datetime1">
              <a:rPr lang="en-US"/>
              <a:pPr>
                <a:defRPr/>
              </a:pPr>
              <a:t>2/2/2012</a:t>
            </a:fld>
            <a:endParaRPr lang="en-US" dirty="0"/>
          </a:p>
        </p:txBody>
      </p:sp>
    </p:spTree>
    <p:extLst>
      <p:ext uri="{BB962C8B-B14F-4D97-AF65-F5344CB8AC3E}">
        <p14:creationId xmlns:p14="http://schemas.microsoft.com/office/powerpoint/2010/main" val="24849599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Objectives:</a:t>
            </a:r>
            <a:endParaRPr lang="en-US" b="1" dirty="0" smtClean="0">
              <a:solidFill>
                <a:srgbClr val="002060"/>
              </a:solidFill>
            </a:endParaRPr>
          </a:p>
        </p:txBody>
      </p:sp>
      <p:sp>
        <p:nvSpPr>
          <p:cNvPr id="43011" name="Content Placeholder 2"/>
          <p:cNvSpPr>
            <a:spLocks noGrp="1"/>
          </p:cNvSpPr>
          <p:nvPr>
            <p:ph idx="1"/>
          </p:nvPr>
        </p:nvSpPr>
        <p:spPr/>
        <p:txBody>
          <a:bodyPr/>
          <a:lstStyle/>
          <a:p>
            <a:pPr marL="457200" indent="-457200">
              <a:defRPr/>
            </a:pPr>
            <a:r>
              <a:rPr lang="en-US" sz="2800" dirty="0" smtClean="0"/>
              <a:t>As a result of this training, you will:</a:t>
            </a:r>
            <a:endParaRPr lang="en-US" sz="2800" dirty="0" smtClean="0"/>
          </a:p>
          <a:p>
            <a:pPr lvl="1">
              <a:defRPr/>
            </a:pPr>
            <a:r>
              <a:rPr lang="en-US" dirty="0" smtClean="0"/>
              <a:t>Be able to navigate the Interactive Reporting Tools</a:t>
            </a:r>
          </a:p>
          <a:p>
            <a:pPr lvl="1">
              <a:defRPr/>
            </a:pPr>
            <a:r>
              <a:rPr lang="en-US" dirty="0" smtClean="0"/>
              <a:t>Understand the types of reports that are available and how they can be used to improve teaching and learning in conjunction with the Standards Aligned System</a:t>
            </a:r>
          </a:p>
          <a:p>
            <a:pPr lvl="1">
              <a:defRPr/>
            </a:pPr>
            <a:r>
              <a:rPr lang="en-US" dirty="0" smtClean="0"/>
              <a:t>Effectively prepare and hold One-to One Conferences with your students</a:t>
            </a:r>
            <a:endParaRPr lang="en-US" dirty="0" smtClean="0"/>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4</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2/2/2012</a:t>
            </a:fld>
            <a:endParaRPr lang="en-US" dirty="0">
              <a:solidFill>
                <a:prstClr val="black">
                  <a:tint val="75000"/>
                </a:prstClr>
              </a:solidFill>
            </a:endParaRPr>
          </a:p>
        </p:txBody>
      </p:sp>
    </p:spTree>
    <p:extLst>
      <p:ext uri="{BB962C8B-B14F-4D97-AF65-F5344CB8AC3E}">
        <p14:creationId xmlns:p14="http://schemas.microsoft.com/office/powerpoint/2010/main" val="2289982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42925" y="903288"/>
            <a:ext cx="8229600" cy="114300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002060"/>
                </a:solidFill>
                <a:latin typeface="Lucida Handwriting" pitchFamily="66" charset="0"/>
              </a:rPr>
              <a:t>Resources: </a:t>
            </a:r>
            <a:r>
              <a:rPr lang="en-US" dirty="0" smtClean="0">
                <a:solidFill>
                  <a:srgbClr val="002060"/>
                </a:solidFill>
              </a:rPr>
              <a:t/>
            </a:r>
            <a:br>
              <a:rPr lang="en-US" dirty="0" smtClean="0">
                <a:solidFill>
                  <a:srgbClr val="002060"/>
                </a:solidFill>
              </a:rPr>
            </a:br>
            <a:r>
              <a:rPr lang="en-US" dirty="0" smtClean="0">
                <a:solidFill>
                  <a:srgbClr val="002060"/>
                </a:solidFill>
              </a:rPr>
              <a:t/>
            </a:r>
            <a:br>
              <a:rPr lang="en-US" dirty="0" smtClean="0">
                <a:solidFill>
                  <a:srgbClr val="002060"/>
                </a:solidFill>
              </a:rPr>
            </a:br>
            <a:r>
              <a:rPr lang="en-US" sz="3600" dirty="0" smtClean="0">
                <a:hlinkClick r:id="rId3"/>
              </a:rPr>
              <a:t>http://arincoaches.wikispaces.com/CDT</a:t>
            </a:r>
            <a:endParaRPr lang="en-US" sz="3600" dirty="0" smtClean="0">
              <a:solidFill>
                <a:srgbClr val="002060"/>
              </a:solidFill>
            </a:endParaRPr>
          </a:p>
        </p:txBody>
      </p:sp>
      <p:sp>
        <p:nvSpPr>
          <p:cNvPr id="3" name="Slide Number Placeholder 2"/>
          <p:cNvSpPr>
            <a:spLocks noGrp="1"/>
          </p:cNvSpPr>
          <p:nvPr>
            <p:ph type="sldNum" sz="quarter" idx="12"/>
          </p:nvPr>
        </p:nvSpPr>
        <p:spPr/>
        <p:txBody>
          <a:bodyPr/>
          <a:lstStyle/>
          <a:p>
            <a:pPr>
              <a:defRPr/>
            </a:pPr>
            <a:fld id="{AB924709-D71B-4AC7-8F0E-4EC60ED679BA}" type="slidenum">
              <a:rPr lang="en-US"/>
              <a:pPr>
                <a:defRPr/>
              </a:pPr>
              <a:t>5</a:t>
            </a:fld>
            <a:endParaRPr lang="en-US" dirty="0"/>
          </a:p>
        </p:txBody>
      </p:sp>
      <p:sp>
        <p:nvSpPr>
          <p:cNvPr id="4" name="Date Placeholder 3"/>
          <p:cNvSpPr>
            <a:spLocks noGrp="1"/>
          </p:cNvSpPr>
          <p:nvPr>
            <p:ph type="dt" sz="quarter" idx="10"/>
          </p:nvPr>
        </p:nvSpPr>
        <p:spPr/>
        <p:txBody>
          <a:bodyPr/>
          <a:lstStyle/>
          <a:p>
            <a:pPr>
              <a:defRPr/>
            </a:pPr>
            <a:fld id="{DC1FAC64-714F-46FF-AB3A-9B864F756216}" type="datetime1">
              <a:rPr lang="en-US"/>
              <a:pPr>
                <a:defRPr/>
              </a:pPr>
              <a:t>2/2/2012</a:t>
            </a:fld>
            <a:endParaRPr lang="en-US" dirty="0"/>
          </a:p>
        </p:txBody>
      </p:sp>
    </p:spTree>
    <p:extLst>
      <p:ext uri="{BB962C8B-B14F-4D97-AF65-F5344CB8AC3E}">
        <p14:creationId xmlns:p14="http://schemas.microsoft.com/office/powerpoint/2010/main" val="25421596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Search the Profile!</a:t>
            </a:r>
            <a:endParaRPr lang="en-US" b="1" dirty="0" smtClean="0">
              <a:solidFill>
                <a:srgbClr val="002060"/>
              </a:solidFill>
            </a:endParaRPr>
          </a:p>
        </p:txBody>
      </p:sp>
      <p:sp>
        <p:nvSpPr>
          <p:cNvPr id="43011" name="Content Placeholder 2"/>
          <p:cNvSpPr>
            <a:spLocks noGrp="1"/>
          </p:cNvSpPr>
          <p:nvPr>
            <p:ph idx="1"/>
          </p:nvPr>
        </p:nvSpPr>
        <p:spPr/>
        <p:txBody>
          <a:bodyPr/>
          <a:lstStyle/>
          <a:p>
            <a:pPr marL="457200" indent="-457200">
              <a:defRPr/>
            </a:pPr>
            <a:r>
              <a:rPr lang="en-US" sz="2800" dirty="0" smtClean="0"/>
              <a:t>CDT Training Demo</a:t>
            </a:r>
          </a:p>
          <a:p>
            <a:pPr marL="457200" indent="-457200">
              <a:defRPr/>
            </a:pPr>
            <a:endParaRPr lang="en-US" sz="2800" dirty="0" smtClean="0"/>
          </a:p>
          <a:p>
            <a:pPr lvl="1">
              <a:defRPr/>
            </a:pPr>
            <a:r>
              <a:rPr lang="en-US" dirty="0" smtClean="0"/>
              <a:t>We are going to learn to navigate the interactive reports </a:t>
            </a:r>
            <a:r>
              <a:rPr lang="en-US" i="1" dirty="0" smtClean="0"/>
              <a:t>before</a:t>
            </a:r>
            <a:r>
              <a:rPr lang="en-US" dirty="0" smtClean="0"/>
              <a:t> we use local data.</a:t>
            </a:r>
          </a:p>
          <a:p>
            <a:pPr lvl="1">
              <a:defRPr/>
            </a:pPr>
            <a:endParaRPr lang="en-US" dirty="0" smtClean="0"/>
          </a:p>
          <a:p>
            <a:pPr lvl="1">
              <a:defRPr/>
            </a:pPr>
            <a:r>
              <a:rPr lang="en-US" sz="2400" dirty="0" smtClean="0"/>
              <a:t>Log on to </a:t>
            </a:r>
            <a:r>
              <a:rPr lang="en-US" sz="2400" dirty="0">
                <a:hlinkClick r:id="rId3"/>
              </a:rPr>
              <a:t>h</a:t>
            </a:r>
            <a:r>
              <a:rPr lang="en-US" sz="2400" dirty="0" smtClean="0">
                <a:hlinkClick r:id="rId3"/>
              </a:rPr>
              <a:t>ttps://pa.drcedirect.com</a:t>
            </a:r>
            <a:r>
              <a:rPr lang="en-US" sz="2400" dirty="0" smtClean="0"/>
              <a:t> using the training demo credentials</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6</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2/2/2012</a:t>
            </a:fld>
            <a:endParaRPr lang="en-US" dirty="0">
              <a:solidFill>
                <a:prstClr val="black">
                  <a:tint val="75000"/>
                </a:prstClr>
              </a:solidFill>
            </a:endParaRPr>
          </a:p>
        </p:txBody>
      </p:sp>
    </p:spTree>
    <p:extLst>
      <p:ext uri="{BB962C8B-B14F-4D97-AF65-F5344CB8AC3E}">
        <p14:creationId xmlns:p14="http://schemas.microsoft.com/office/powerpoint/2010/main" val="18987129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Search the Profile!</a:t>
            </a:r>
            <a:endParaRPr lang="en-US" b="1" dirty="0" smtClean="0">
              <a:solidFill>
                <a:srgbClr val="002060"/>
              </a:solidFill>
            </a:endParaRPr>
          </a:p>
        </p:txBody>
      </p:sp>
      <p:sp>
        <p:nvSpPr>
          <p:cNvPr id="43011" name="Content Placeholder 2"/>
          <p:cNvSpPr>
            <a:spLocks noGrp="1"/>
          </p:cNvSpPr>
          <p:nvPr>
            <p:ph idx="1"/>
          </p:nvPr>
        </p:nvSpPr>
        <p:spPr>
          <a:xfrm>
            <a:off x="457200" y="2057400"/>
            <a:ext cx="8229600" cy="4068763"/>
          </a:xfrm>
        </p:spPr>
        <p:txBody>
          <a:bodyPr/>
          <a:lstStyle/>
          <a:p>
            <a:pPr marL="457200" indent="-457200">
              <a:defRPr/>
            </a:pPr>
            <a:r>
              <a:rPr lang="en-US" sz="2800" dirty="0" smtClean="0"/>
              <a:t>Group Map</a:t>
            </a:r>
          </a:p>
          <a:p>
            <a:pPr marL="457200" indent="-457200">
              <a:defRPr/>
            </a:pPr>
            <a:endParaRPr lang="en-US" sz="2800" dirty="0" smtClean="0"/>
          </a:p>
          <a:p>
            <a:pPr marL="457200" indent="-457200">
              <a:defRPr/>
            </a:pPr>
            <a:r>
              <a:rPr lang="en-US" sz="2800" dirty="0" smtClean="0"/>
              <a:t>Individual Map</a:t>
            </a:r>
          </a:p>
          <a:p>
            <a:pPr marL="457200" indent="-457200">
              <a:defRPr/>
            </a:pPr>
            <a:endParaRPr lang="en-US" sz="2800" dirty="0" smtClean="0"/>
          </a:p>
          <a:p>
            <a:pPr marL="457200" indent="-457200">
              <a:defRPr/>
            </a:pPr>
            <a:r>
              <a:rPr lang="en-US" sz="2800" dirty="0" smtClean="0"/>
              <a:t>Learning Progressions Map</a:t>
            </a:r>
          </a:p>
          <a:p>
            <a:pPr marL="457200" lvl="1" indent="0">
              <a:buNone/>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7</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2/2/2012</a:t>
            </a:fld>
            <a:endParaRPr lang="en-US" dirty="0">
              <a:solidFill>
                <a:prstClr val="black">
                  <a:tint val="75000"/>
                </a:prstClr>
              </a:solidFill>
            </a:endParaRPr>
          </a:p>
        </p:txBody>
      </p:sp>
    </p:spTree>
    <p:extLst>
      <p:ext uri="{BB962C8B-B14F-4D97-AF65-F5344CB8AC3E}">
        <p14:creationId xmlns:p14="http://schemas.microsoft.com/office/powerpoint/2010/main" val="41304433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Interactive Reports</a:t>
            </a:r>
            <a:endParaRPr lang="en-US" b="1" dirty="0" smtClean="0">
              <a:solidFill>
                <a:srgbClr val="002060"/>
              </a:solidFill>
            </a:endParaRPr>
          </a:p>
        </p:txBody>
      </p:sp>
      <p:sp>
        <p:nvSpPr>
          <p:cNvPr id="43011" name="Content Placeholder 2"/>
          <p:cNvSpPr>
            <a:spLocks noGrp="1"/>
          </p:cNvSpPr>
          <p:nvPr>
            <p:ph idx="1"/>
          </p:nvPr>
        </p:nvSpPr>
        <p:spPr/>
        <p:txBody>
          <a:bodyPr/>
          <a:lstStyle/>
          <a:p>
            <a:pPr marL="457200" indent="-457200">
              <a:defRPr/>
            </a:pPr>
            <a:r>
              <a:rPr lang="en-US" sz="2800" dirty="0" smtClean="0"/>
              <a:t>User Guide</a:t>
            </a:r>
          </a:p>
          <a:p>
            <a:pPr marL="457200" indent="-457200">
              <a:defRPr/>
            </a:pPr>
            <a:endParaRPr lang="en-US" sz="2800" dirty="0" smtClean="0"/>
          </a:p>
          <a:p>
            <a:pPr lvl="1">
              <a:defRPr/>
            </a:pPr>
            <a:r>
              <a:rPr lang="en-US" dirty="0" smtClean="0"/>
              <a:t>Now we can generate reports using local data.</a:t>
            </a:r>
          </a:p>
          <a:p>
            <a:pPr lvl="1">
              <a:defRPr/>
            </a:pPr>
            <a:endParaRPr lang="en-US" dirty="0" smtClean="0"/>
          </a:p>
          <a:p>
            <a:pPr lvl="1">
              <a:defRPr/>
            </a:pPr>
            <a:r>
              <a:rPr lang="en-US" sz="2400" dirty="0" smtClean="0"/>
              <a:t>Log on to </a:t>
            </a:r>
            <a:r>
              <a:rPr lang="en-US" sz="2400" dirty="0">
                <a:hlinkClick r:id="rId3"/>
              </a:rPr>
              <a:t>h</a:t>
            </a:r>
            <a:r>
              <a:rPr lang="en-US" sz="2400" dirty="0" smtClean="0">
                <a:hlinkClick r:id="rId3"/>
              </a:rPr>
              <a:t>ttps://pa.drcedirect.com</a:t>
            </a:r>
            <a:r>
              <a:rPr lang="en-US" sz="2400" dirty="0" smtClean="0"/>
              <a:t> using your district credentials</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8</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2/2/2012</a:t>
            </a:fld>
            <a:endParaRPr lang="en-US" dirty="0">
              <a:solidFill>
                <a:prstClr val="black">
                  <a:tint val="75000"/>
                </a:prstClr>
              </a:solidFill>
            </a:endParaRPr>
          </a:p>
        </p:txBody>
      </p:sp>
    </p:spTree>
    <p:extLst>
      <p:ext uri="{BB962C8B-B14F-4D97-AF65-F5344CB8AC3E}">
        <p14:creationId xmlns:p14="http://schemas.microsoft.com/office/powerpoint/2010/main" val="33152041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a:solidFill>
                  <a:srgbClr val="002060"/>
                </a:solidFill>
              </a:rPr>
              <a:t>Interactive Reports</a:t>
            </a:r>
            <a:endParaRPr lang="en-US" b="1" dirty="0" smtClean="0">
              <a:solidFill>
                <a:srgbClr val="002060"/>
              </a:solidFill>
            </a:endParaRPr>
          </a:p>
        </p:txBody>
      </p:sp>
      <p:sp>
        <p:nvSpPr>
          <p:cNvPr id="43011" name="Content Placeholder 2"/>
          <p:cNvSpPr>
            <a:spLocks noGrp="1"/>
          </p:cNvSpPr>
          <p:nvPr>
            <p:ph idx="1"/>
          </p:nvPr>
        </p:nvSpPr>
        <p:spPr>
          <a:xfrm>
            <a:off x="457200" y="2057400"/>
            <a:ext cx="8229600" cy="4068763"/>
          </a:xfrm>
        </p:spPr>
        <p:txBody>
          <a:bodyPr/>
          <a:lstStyle/>
          <a:p>
            <a:pPr marL="457200" indent="-457200">
              <a:defRPr/>
            </a:pPr>
            <a:r>
              <a:rPr lang="en-US" sz="2800" dirty="0" smtClean="0"/>
              <a:t>Group Map</a:t>
            </a:r>
          </a:p>
          <a:p>
            <a:pPr marL="457200" indent="-457200">
              <a:defRPr/>
            </a:pPr>
            <a:endParaRPr lang="en-US" sz="2800" dirty="0" smtClean="0"/>
          </a:p>
          <a:p>
            <a:pPr marL="457200" indent="-457200">
              <a:defRPr/>
            </a:pPr>
            <a:r>
              <a:rPr lang="en-US" sz="2800" dirty="0" smtClean="0"/>
              <a:t>Individual Map</a:t>
            </a:r>
          </a:p>
          <a:p>
            <a:pPr marL="457200" indent="-457200">
              <a:defRPr/>
            </a:pPr>
            <a:endParaRPr lang="en-US" sz="2800" dirty="0" smtClean="0"/>
          </a:p>
          <a:p>
            <a:pPr marL="457200" indent="-457200">
              <a:defRPr/>
            </a:pPr>
            <a:r>
              <a:rPr lang="en-US" sz="2800" dirty="0" smtClean="0"/>
              <a:t>Learning Progressions Map</a:t>
            </a:r>
          </a:p>
          <a:p>
            <a:pPr marL="457200" lvl="1" indent="0">
              <a:buNone/>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9</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2/2/2012</a:t>
            </a:fld>
            <a:endParaRPr lang="en-US" dirty="0">
              <a:solidFill>
                <a:prstClr val="black">
                  <a:tint val="75000"/>
                </a:prstClr>
              </a:solidFill>
            </a:endParaRPr>
          </a:p>
        </p:txBody>
      </p:sp>
    </p:spTree>
    <p:extLst>
      <p:ext uri="{BB962C8B-B14F-4D97-AF65-F5344CB8AC3E}">
        <p14:creationId xmlns:p14="http://schemas.microsoft.com/office/powerpoint/2010/main" val="273124025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TotalTime>
  <Words>1021</Words>
  <Application>Microsoft Office PowerPoint</Application>
  <PresentationFormat>On-screen Show (4:3)</PresentationFormat>
  <Paragraphs>170</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1_Office Theme</vt:lpstr>
      <vt:lpstr>PowerPoint Presentation</vt:lpstr>
      <vt:lpstr>What are the similarities and differences  between Benchmark Assessments and Diagnostic Tools?</vt:lpstr>
      <vt:lpstr>CDT Overview</vt:lpstr>
      <vt:lpstr>Objectives:</vt:lpstr>
      <vt:lpstr>     Resources:   http://arincoaches.wikispaces.com/CDT</vt:lpstr>
      <vt:lpstr>Search the Profile!</vt:lpstr>
      <vt:lpstr>Search the Profile!</vt:lpstr>
      <vt:lpstr>Interactive Reports</vt:lpstr>
      <vt:lpstr>Interactive Reports</vt:lpstr>
      <vt:lpstr>Recommendations for  One-to-One Conferencing </vt:lpstr>
      <vt:lpstr>Recommendations for  One-to-One Conferencing </vt:lpstr>
      <vt:lpstr> TICKET TO LEAVE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 Gabborin</dc:creator>
  <cp:lastModifiedBy>Daddio</cp:lastModifiedBy>
  <cp:revision>12</cp:revision>
  <dcterms:created xsi:type="dcterms:W3CDTF">2012-02-02T15:22:02Z</dcterms:created>
  <dcterms:modified xsi:type="dcterms:W3CDTF">2012-02-03T02:48:52Z</dcterms:modified>
</cp:coreProperties>
</file>