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8" r:id="rId3"/>
    <p:sldId id="259" r:id="rId4"/>
    <p:sldId id="262" r:id="rId5"/>
    <p:sldId id="264" r:id="rId6"/>
    <p:sldId id="263" r:id="rId7"/>
    <p:sldId id="260" r:id="rId8"/>
    <p:sldId id="257" r:id="rId9"/>
    <p:sldId id="265" r:id="rId10"/>
    <p:sldId id="266" r:id="rId11"/>
    <p:sldId id="267" r:id="rId12"/>
    <p:sldId id="268" r:id="rId13"/>
    <p:sldId id="270" r:id="rId14"/>
    <p:sldId id="269" r:id="rId15"/>
    <p:sldId id="271" r:id="rId16"/>
    <p:sldId id="273" r:id="rId17"/>
    <p:sldId id="275" r:id="rId18"/>
    <p:sldId id="274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31" autoAdjust="0"/>
    <p:restoredTop sz="83303" autoAdjust="0"/>
  </p:normalViewPr>
  <p:slideViewPr>
    <p:cSldViewPr snapToGrid="0">
      <p:cViewPr varScale="1">
        <p:scale>
          <a:sx n="62" d="100"/>
          <a:sy n="62" d="100"/>
        </p:scale>
        <p:origin x="10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33CA5B-2F2A-42D0-80E7-901257B0142B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3E86DE-2330-4E9F-8133-6937493869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056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*Note: We will need to adjust to get even groups</a:t>
            </a:r>
          </a:p>
          <a:p>
            <a:r>
              <a:rPr lang="en-US" dirty="0" smtClean="0"/>
              <a:t>2,3,5,7,11,13,17,19,23,29,31</a:t>
            </a:r>
          </a:p>
          <a:p>
            <a:r>
              <a:rPr lang="en-US" dirty="0" smtClean="0"/>
              <a:t>4,6,8,10,12,14,16,18,20,22,24,26,28,30</a:t>
            </a:r>
          </a:p>
          <a:p>
            <a:r>
              <a:rPr lang="en-US" dirty="0" smtClean="0"/>
              <a:t>1,9,15,21,25,27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E86DE-2330-4E9F-8133-69374938696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7076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his research,</a:t>
            </a:r>
            <a:r>
              <a:rPr lang="en-US" baseline="0" dirty="0" smtClean="0"/>
              <a:t> Dr. Robert </a:t>
            </a:r>
            <a:r>
              <a:rPr lang="en-US" baseline="0" dirty="0" err="1" smtClean="0"/>
              <a:t>Marzano</a:t>
            </a:r>
            <a:r>
              <a:rPr lang="en-US" baseline="0" dirty="0" smtClean="0"/>
              <a:t> examined what he called the 9 high-yield instructional strategies.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#1: Identifying Similarities and Differences</a:t>
            </a:r>
          </a:p>
          <a:p>
            <a:endParaRPr lang="en-US" baseline="0" dirty="0" smtClean="0"/>
          </a:p>
          <a:p>
            <a:r>
              <a:rPr lang="en-US" baseline="0" dirty="0" smtClean="0"/>
              <a:t>Research says</a:t>
            </a:r>
          </a:p>
          <a:p>
            <a:r>
              <a:rPr lang="en-US" dirty="0" smtClean="0"/>
              <a:t>Students should compare, classify, and create metaphors, analogies and non-linguistic or graphic representations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E86DE-2330-4E9F-8133-69374938696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2231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E86DE-2330-4E9F-8133-69374938696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1851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Jigsaw the </a:t>
            </a:r>
            <a:r>
              <a:rPr lang="en-US" baseline="0" dirty="0" smtClean="0"/>
              <a:t>article : p1, p2-3, p3-4</a:t>
            </a:r>
            <a:endParaRPr lang="en-US" dirty="0" smtClean="0"/>
          </a:p>
          <a:p>
            <a:r>
              <a:rPr lang="en-US" dirty="0" smtClean="0"/>
              <a:t>Underline 5-7 key ideas from the article</a:t>
            </a:r>
          </a:p>
          <a:p>
            <a:r>
              <a:rPr lang="en-US" dirty="0" smtClean="0"/>
              <a:t>Share with a shoulder partner</a:t>
            </a:r>
          </a:p>
          <a:p>
            <a:r>
              <a:rPr lang="en-US" dirty="0" smtClean="0"/>
              <a:t>Go back and circle ONE critical word, phrase, or idea</a:t>
            </a:r>
          </a:p>
          <a:p>
            <a:r>
              <a:rPr lang="en-US" dirty="0" smtClean="0"/>
              <a:t>Share out with the group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E86DE-2330-4E9F-8133-69374938696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9780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Participants write their question, then we exchange</a:t>
            </a:r>
            <a:r>
              <a:rPr lang="en-US" baseline="0" dirty="0" smtClean="0"/>
              <a:t> them</a:t>
            </a:r>
          </a:p>
          <a:p>
            <a:endParaRPr lang="en-US" baseline="0" dirty="0" smtClean="0"/>
          </a:p>
          <a:p>
            <a:r>
              <a:rPr lang="en-US" baseline="0" smtClean="0"/>
              <a:t>Discuss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E86DE-2330-4E9F-8133-69374938696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813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8EA00-4B65-4DCE-B060-017CD8B07672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9AA4-3DB6-4C55-83E5-B7FF6E0F0E3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1799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8EA00-4B65-4DCE-B060-017CD8B07672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9AA4-3DB6-4C55-83E5-B7FF6E0F0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530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8EA00-4B65-4DCE-B060-017CD8B07672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9AA4-3DB6-4C55-83E5-B7FF6E0F0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772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8EA00-4B65-4DCE-B060-017CD8B07672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9AA4-3DB6-4C55-83E5-B7FF6E0F0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128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8EA00-4B65-4DCE-B060-017CD8B07672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9AA4-3DB6-4C55-83E5-B7FF6E0F0E3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7332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8EA00-4B65-4DCE-B060-017CD8B07672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9AA4-3DB6-4C55-83E5-B7FF6E0F0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247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8EA00-4B65-4DCE-B060-017CD8B07672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9AA4-3DB6-4C55-83E5-B7FF6E0F0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506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8EA00-4B65-4DCE-B060-017CD8B07672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9AA4-3DB6-4C55-83E5-B7FF6E0F0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035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8EA00-4B65-4DCE-B060-017CD8B07672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9AA4-3DB6-4C55-83E5-B7FF6E0F0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201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C38EA00-4B65-4DCE-B060-017CD8B07672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CE69AA4-3DB6-4C55-83E5-B7FF6E0F0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422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8EA00-4B65-4DCE-B060-017CD8B07672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9AA4-3DB6-4C55-83E5-B7FF6E0F0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079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C38EA00-4B65-4DCE-B060-017CD8B07672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CCE69AA4-3DB6-4C55-83E5-B7FF6E0F0E3C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4892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7280" y="5600286"/>
            <a:ext cx="10058400" cy="706671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1,000 Words</a:t>
            </a:r>
            <a:endParaRPr lang="en-US" sz="36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070" y="455550"/>
            <a:ext cx="10784819" cy="4824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4162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335" y="0"/>
            <a:ext cx="8989017" cy="6227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2704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81" b="21384"/>
          <a:stretch/>
        </p:blipFill>
        <p:spPr>
          <a:xfrm>
            <a:off x="283299" y="154983"/>
            <a:ext cx="11796567" cy="5672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3414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700" y="139485"/>
            <a:ext cx="9129148" cy="6086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8690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frameapatent.com/patent_art/f1000/1329-1_0-55-pap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234" y="-1"/>
            <a:ext cx="4772885" cy="6174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15817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641" y="0"/>
            <a:ext cx="9918695" cy="6167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5894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Talking Math</a:t>
            </a:r>
            <a:endParaRPr lang="en-US" dirty="0"/>
          </a:p>
        </p:txBody>
      </p:sp>
      <p:pic>
        <p:nvPicPr>
          <p:cNvPr id="5124" name="Picture 4" descr="FoxTrot - Trash Talkin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588" y="2019300"/>
            <a:ext cx="11585784" cy="3746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49841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8023" y="0"/>
            <a:ext cx="7843433" cy="6224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450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Write a discussion question…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030278"/>
            <a:ext cx="10058400" cy="3838816"/>
          </a:xfrm>
        </p:spPr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Ø"/>
            </a:pPr>
            <a:r>
              <a:rPr lang="en-US" sz="3000" dirty="0" smtClean="0"/>
              <a:t>Your question should draw out higher-order thinking</a:t>
            </a:r>
          </a:p>
          <a:p>
            <a:pPr marL="201168" lvl="1" indent="0">
              <a:buNone/>
            </a:pPr>
            <a:endParaRPr lang="en-US" sz="30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3200" dirty="0" smtClean="0"/>
              <a:t>You may want to include multiple steps</a:t>
            </a:r>
          </a:p>
          <a:p>
            <a:pPr marL="201168" lvl="1" indent="0">
              <a:buNone/>
            </a:pPr>
            <a:endParaRPr lang="en-US" sz="32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3200" dirty="0" smtClean="0"/>
              <a:t>It should require you to go back to the text to answer it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2400" dirty="0" smtClean="0"/>
              <a:t>But not to </a:t>
            </a:r>
            <a:r>
              <a:rPr lang="en-US" sz="2400" i="1" dirty="0" smtClean="0"/>
              <a:t>FIND</a:t>
            </a:r>
            <a:r>
              <a:rPr lang="en-US" sz="2400" dirty="0" smtClean="0"/>
              <a:t> the answer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991741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http://www.aedweb.org/web/images/twitter-bi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7134" y="519193"/>
            <a:ext cx="2696113" cy="2696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973293" y="3001673"/>
            <a:ext cx="7085825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#</a:t>
            </a:r>
            <a:r>
              <a:rPr lang="en-US" sz="8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m</a:t>
            </a:r>
            <a:r>
              <a:rPr lang="en-US" sz="8000" b="1" dirty="0" err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athchat</a:t>
            </a:r>
            <a:endParaRPr lang="en-US" sz="80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7429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Please Do Now	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9060" y="772732"/>
            <a:ext cx="7770854" cy="5409127"/>
          </a:xfrm>
        </p:spPr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Write a caption for this picture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51179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3 Groups (by birth date)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200" dirty="0" smtClean="0"/>
          </a:p>
          <a:p>
            <a:r>
              <a:rPr lang="en-US" sz="3200" dirty="0" smtClean="0"/>
              <a:t>Prime</a:t>
            </a:r>
          </a:p>
          <a:p>
            <a:endParaRPr lang="en-US" sz="3200" dirty="0" smtClean="0"/>
          </a:p>
          <a:p>
            <a:r>
              <a:rPr lang="en-US" sz="3200" dirty="0" smtClean="0"/>
              <a:t>Non-Prime Even</a:t>
            </a:r>
          </a:p>
          <a:p>
            <a:endParaRPr lang="en-US" sz="3200" dirty="0" smtClean="0"/>
          </a:p>
          <a:p>
            <a:r>
              <a:rPr lang="en-US" sz="3200" dirty="0" smtClean="0"/>
              <a:t>Non-Prime Odd</a:t>
            </a:r>
            <a:endParaRPr lang="en-US" sz="3200" dirty="0"/>
          </a:p>
        </p:txBody>
      </p:sp>
      <p:pic>
        <p:nvPicPr>
          <p:cNvPr id="1026" name="Picture 2" descr="http://learn.vifprogram.com/rs/vifinternationaleducation/images/calendar_icon29-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3934">
            <a:off x="6706596" y="1610888"/>
            <a:ext cx="4471723" cy="4018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4765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4846" y="0"/>
            <a:ext cx="9298983" cy="6234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911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173" y="0"/>
            <a:ext cx="9427151" cy="6289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29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0180" y="0"/>
            <a:ext cx="9456640" cy="6301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153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500" dirty="0" smtClean="0"/>
              <a:t>“A picture can tell a thousand words, but a few words can change its story.”</a:t>
            </a:r>
            <a:endParaRPr lang="en-US" sz="65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     -</a:t>
            </a:r>
            <a:r>
              <a:rPr lang="en-US" sz="3600" dirty="0" err="1" smtClean="0"/>
              <a:t>Sebastyne</a:t>
            </a:r>
            <a:r>
              <a:rPr lang="en-US" sz="3600" dirty="0" smtClean="0"/>
              <a:t> Young</a:t>
            </a:r>
            <a:endParaRPr lang="en-US" sz="3600" dirty="0"/>
          </a:p>
        </p:txBody>
      </p:sp>
      <p:pic>
        <p:nvPicPr>
          <p:cNvPr id="2050" name="Picture 2" descr="Sebastyne You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7649" y="3691128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21556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8349" y="0"/>
            <a:ext cx="7572777" cy="6124382"/>
          </a:xfrm>
        </p:spPr>
      </p:pic>
    </p:spTree>
    <p:extLst>
      <p:ext uri="{BB962C8B-B14F-4D97-AF65-F5344CB8AC3E}">
        <p14:creationId xmlns:p14="http://schemas.microsoft.com/office/powerpoint/2010/main" val="16987935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90793"/>
            <a:ext cx="10058400" cy="3978301"/>
          </a:xfrm>
        </p:spPr>
        <p:txBody>
          <a:bodyPr>
            <a:normAutofit/>
          </a:bodyPr>
          <a:lstStyle/>
          <a:p>
            <a:r>
              <a:rPr lang="en-US" sz="4800" dirty="0" smtClean="0"/>
              <a:t>Identifying similarities and differences</a:t>
            </a:r>
            <a:endParaRPr lang="en-US" sz="4800" dirty="0"/>
          </a:p>
        </p:txBody>
      </p:sp>
      <p:pic>
        <p:nvPicPr>
          <p:cNvPr id="3076" name="Picture 4" descr="https://cobornsdelivers.files.wordpress.com/2010/02/apples-and-oran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9738" y="2743277"/>
            <a:ext cx="4710892" cy="3125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huonhooke.com/resources/images/rank/HH-Rank-1-HiRe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24729"/>
            <a:ext cx="2673420" cy="2673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415519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147</TotalTime>
  <Words>204</Words>
  <Application>Microsoft Office PowerPoint</Application>
  <PresentationFormat>Widescreen</PresentationFormat>
  <Paragraphs>46</Paragraphs>
  <Slides>18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Wingdings</vt:lpstr>
      <vt:lpstr>Retrospect</vt:lpstr>
      <vt:lpstr>PowerPoint Presentation</vt:lpstr>
      <vt:lpstr>Please Do Now </vt:lpstr>
      <vt:lpstr>3 Groups (by birth date)</vt:lpstr>
      <vt:lpstr>PowerPoint Presentation</vt:lpstr>
      <vt:lpstr>PowerPoint Presentation</vt:lpstr>
      <vt:lpstr>PowerPoint Presentation</vt:lpstr>
      <vt:lpstr>“A picture can tell a thousand words, but a few words can change its story.”</vt:lpstr>
      <vt:lpstr>PowerPoint Presentation</vt:lpstr>
      <vt:lpstr>#1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Talking Math</vt:lpstr>
      <vt:lpstr>PowerPoint Presentation</vt:lpstr>
      <vt:lpstr>Write a discussion question…</vt:lpstr>
      <vt:lpstr>PowerPoint Presentation</vt:lpstr>
    </vt:vector>
  </TitlesOfParts>
  <Company>ARIN Intermediate Unit 28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Jeremy Gabborin</dc:creator>
  <cp:lastModifiedBy>Jeremy Gabborin</cp:lastModifiedBy>
  <cp:revision>13</cp:revision>
  <dcterms:created xsi:type="dcterms:W3CDTF">2015-03-25T17:02:46Z</dcterms:created>
  <dcterms:modified xsi:type="dcterms:W3CDTF">2015-03-25T19:30:43Z</dcterms:modified>
</cp:coreProperties>
</file>